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77" r:id="rId7"/>
    <p:sldId id="262" r:id="rId8"/>
    <p:sldId id="263" r:id="rId9"/>
    <p:sldId id="271" r:id="rId10"/>
    <p:sldId id="272" r:id="rId11"/>
    <p:sldId id="273" r:id="rId12"/>
    <p:sldId id="274" r:id="rId13"/>
    <p:sldId id="275" r:id="rId14"/>
    <p:sldId id="264" r:id="rId15"/>
    <p:sldId id="269" r:id="rId16"/>
    <p:sldId id="267" r:id="rId17"/>
    <p:sldId id="265" r:id="rId18"/>
    <p:sldId id="270" r:id="rId19"/>
    <p:sldId id="266" r:id="rId20"/>
    <p:sldId id="276" r:id="rId21"/>
    <p:sldId id="278" r:id="rId22"/>
    <p:sldId id="279" r:id="rId23"/>
    <p:sldId id="268" r:id="rId24"/>
    <p:sldId id="25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D2A80B-740C-F240-8323-A9B8B97098C8}">
          <p14:sldIdLst>
            <p14:sldId id="256"/>
            <p14:sldId id="258"/>
            <p14:sldId id="259"/>
            <p14:sldId id="260"/>
            <p14:sldId id="261"/>
            <p14:sldId id="277"/>
            <p14:sldId id="262"/>
            <p14:sldId id="263"/>
            <p14:sldId id="271"/>
            <p14:sldId id="272"/>
            <p14:sldId id="273"/>
            <p14:sldId id="274"/>
            <p14:sldId id="275"/>
            <p14:sldId id="264"/>
            <p14:sldId id="269"/>
            <p14:sldId id="267"/>
            <p14:sldId id="265"/>
            <p14:sldId id="270"/>
            <p14:sldId id="266"/>
            <p14:sldId id="276"/>
            <p14:sldId id="278"/>
            <p14:sldId id="279"/>
            <p14:sldId id="268"/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9"/>
    <p:restoredTop sz="92319"/>
  </p:normalViewPr>
  <p:slideViewPr>
    <p:cSldViewPr snapToGrid="0" snapToObjects="1">
      <p:cViewPr>
        <p:scale>
          <a:sx n="90" d="100"/>
          <a:sy n="90" d="100"/>
        </p:scale>
        <p:origin x="46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167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33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39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865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13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9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801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0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93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1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8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79317-08F6-6949-B911-24FB08234C65}" type="datetimeFigureOut">
              <a:rPr lang="en-US" smtClean="0"/>
              <a:t>6/13/16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A60FC-35A7-2646-9FB3-54ABCA0BF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88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Relationship Id="rId3" Type="http://schemas.openxmlformats.org/officeDocument/2006/relationships/image" Target="../media/image2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rpm.nrel.gov/refhighre/expansion/expansion.html" TargetMode="External"/><Relationship Id="rId3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763"/>
            <a:ext cx="12192001" cy="6096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10883"/>
            <a:ext cx="12192000" cy="105984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10 Big Energy Questions for Educators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51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1700s - STEAM POWER</a:t>
            </a:r>
            <a:endParaRPr lang="en-US" dirty="0"/>
          </a:p>
        </p:txBody>
      </p:sp>
      <p:pic>
        <p:nvPicPr>
          <p:cNvPr id="4" name="Picture 3" descr="v310052-steam-engine-designed-by-james-watt-spl-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4" y="2404259"/>
            <a:ext cx="4384422" cy="3846710"/>
          </a:xfrm>
          <a:prstGeom prst="rect">
            <a:avLst/>
          </a:prstGeom>
        </p:spPr>
      </p:pic>
      <p:pic>
        <p:nvPicPr>
          <p:cNvPr id="6" name="Picture 5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2525222"/>
            <a:ext cx="1817411" cy="1208578"/>
          </a:xfrm>
          <a:prstGeom prst="rect">
            <a:avLst/>
          </a:prstGeom>
        </p:spPr>
      </p:pic>
      <p:pic>
        <p:nvPicPr>
          <p:cNvPr id="7" name="Picture 6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3733800"/>
            <a:ext cx="1817411" cy="1208578"/>
          </a:xfrm>
          <a:prstGeom prst="rect">
            <a:avLst/>
          </a:prstGeom>
        </p:spPr>
      </p:pic>
      <p:pic>
        <p:nvPicPr>
          <p:cNvPr id="8" name="Picture 7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1" y="4942378"/>
            <a:ext cx="1817411" cy="1208578"/>
          </a:xfrm>
          <a:prstGeom prst="rect">
            <a:avLst/>
          </a:prstGeom>
        </p:spPr>
      </p:pic>
      <p:pic>
        <p:nvPicPr>
          <p:cNvPr id="9" name="Picture 8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190" y="2525222"/>
            <a:ext cx="1817411" cy="1208578"/>
          </a:xfrm>
          <a:prstGeom prst="rect">
            <a:avLst/>
          </a:prstGeom>
        </p:spPr>
      </p:pic>
      <p:pic>
        <p:nvPicPr>
          <p:cNvPr id="10" name="Picture 9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190" y="3733800"/>
            <a:ext cx="1817411" cy="1208578"/>
          </a:xfrm>
          <a:prstGeom prst="rect">
            <a:avLst/>
          </a:prstGeom>
        </p:spPr>
      </p:pic>
      <p:pic>
        <p:nvPicPr>
          <p:cNvPr id="11" name="Picture 10" descr="14341024-working-horse-wwith-a-farm-field-in-th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189" y="4942378"/>
            <a:ext cx="1817411" cy="120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1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1880s - STEAM POWER + ELECTRICTY</a:t>
            </a:r>
            <a:endParaRPr lang="en-US" dirty="0"/>
          </a:p>
        </p:txBody>
      </p:sp>
      <p:pic>
        <p:nvPicPr>
          <p:cNvPr id="5" name="Picture 4" descr="5017555271_95e81dcd6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142" y="2624282"/>
            <a:ext cx="4122470" cy="3248506"/>
          </a:xfrm>
          <a:prstGeom prst="rect">
            <a:avLst/>
          </a:prstGeom>
        </p:spPr>
      </p:pic>
      <p:pic>
        <p:nvPicPr>
          <p:cNvPr id="12" name="Picture 11" descr="edis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774566"/>
            <a:ext cx="4670687" cy="30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8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1890-1900s - PETROLEUM</a:t>
            </a:r>
            <a:endParaRPr lang="en-US" dirty="0"/>
          </a:p>
        </p:txBody>
      </p:sp>
      <p:pic>
        <p:nvPicPr>
          <p:cNvPr id="4" name="Picture 3" descr="19384-004-01CF4CF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602588"/>
            <a:ext cx="4279643" cy="3517515"/>
          </a:xfrm>
          <a:prstGeom prst="rect">
            <a:avLst/>
          </a:prstGeom>
        </p:spPr>
      </p:pic>
      <p:pic>
        <p:nvPicPr>
          <p:cNvPr id="6" name="Picture 5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707" y="2734927"/>
            <a:ext cx="3318885" cy="2114165"/>
          </a:xfrm>
          <a:prstGeom prst="rect">
            <a:avLst/>
          </a:prstGeom>
        </p:spPr>
      </p:pic>
      <p:pic>
        <p:nvPicPr>
          <p:cNvPr id="7" name="Picture 6" descr="safety_bicyc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388" y="4849092"/>
            <a:ext cx="2261522" cy="15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5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8397"/>
            <a:ext cx="8229600" cy="733665"/>
          </a:xfrm>
        </p:spPr>
        <p:txBody>
          <a:bodyPr>
            <a:normAutofit/>
          </a:bodyPr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862062"/>
            <a:ext cx="9144000" cy="693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1910 – ONWARD &gt; </a:t>
            </a:r>
            <a:r>
              <a:rPr lang="en-US" dirty="0" smtClean="0"/>
              <a:t>BIGGER/FASTER/MORE</a:t>
            </a:r>
            <a:endParaRPr lang="en-US" dirty="0"/>
          </a:p>
        </p:txBody>
      </p:sp>
      <p:pic>
        <p:nvPicPr>
          <p:cNvPr id="8" name="Picture 7" descr="thumbnailimage.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16" y="2650200"/>
            <a:ext cx="2900790" cy="1937194"/>
          </a:xfrm>
          <a:prstGeom prst="rect">
            <a:avLst/>
          </a:prstGeom>
        </p:spPr>
      </p:pic>
      <p:pic>
        <p:nvPicPr>
          <p:cNvPr id="9" name="Picture 8" descr="u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516" y="4695151"/>
            <a:ext cx="2903190" cy="1931941"/>
          </a:xfrm>
          <a:prstGeom prst="rect">
            <a:avLst/>
          </a:prstGeom>
        </p:spPr>
      </p:pic>
      <p:pic>
        <p:nvPicPr>
          <p:cNvPr id="10" name="Picture 9" descr="Hummer_H2_front_200709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905" y="2434686"/>
            <a:ext cx="3316731" cy="2152709"/>
          </a:xfrm>
          <a:prstGeom prst="rect">
            <a:avLst/>
          </a:prstGeom>
        </p:spPr>
      </p:pic>
      <p:pic>
        <p:nvPicPr>
          <p:cNvPr id="11" name="Picture 10" descr="Big_Bend_Power_Stati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572" y="4612621"/>
            <a:ext cx="2761395" cy="209699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1981200" y="1600201"/>
            <a:ext cx="8229600" cy="114761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8,000,000,000 short tons of coal/year</a:t>
            </a:r>
          </a:p>
          <a:p>
            <a:r>
              <a:rPr lang="en-US"/>
              <a:t>92 million/barrels/day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are going to focus on </a:t>
            </a:r>
            <a:r>
              <a:rPr lang="en-US" dirty="0" err="1"/>
              <a:t>e</a:t>
            </a:r>
            <a:r>
              <a:rPr lang="en-US" dirty="0" err="1" smtClean="0"/>
              <a:t>lectricty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Content Placeholder 3" descr="powerLin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567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524000" y="381000"/>
            <a:ext cx="9144000" cy="1066800"/>
          </a:xfrm>
        </p:spPr>
        <p:txBody>
          <a:bodyPr/>
          <a:lstStyle/>
          <a:p>
            <a:r>
              <a:rPr lang="en-US" sz="4000" dirty="0" smtClean="0">
                <a:ea typeface="Futura Medium" charset="0"/>
                <a:cs typeface="Futura Medium" charset="0"/>
              </a:rPr>
              <a:t>POWER - Watt</a:t>
            </a:r>
            <a:r>
              <a:rPr lang="en-US" sz="4000" dirty="0">
                <a:ea typeface="Futura Medium" charset="0"/>
                <a:cs typeface="Futura Medium" charset="0"/>
              </a:rPr>
              <a:t>, Kilowatt, Megawatt…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mtClean="0">
                <a:solidFill>
                  <a:srgbClr val="898989"/>
                </a:solidFill>
                <a:latin typeface="Futura Light" charset="0"/>
              </a:rPr>
              <a:t>KidWind Project   |   www.kidwind.org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752600" y="1423988"/>
            <a:ext cx="86868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+mn-lt"/>
              </a:rPr>
              <a:t>1 Watt </a:t>
            </a:r>
            <a:r>
              <a:rPr lang="en-US" sz="2400" dirty="0" smtClean="0">
                <a:solidFill>
                  <a:prstClr val="black"/>
                </a:solidFill>
                <a:latin typeface="+mn-lt"/>
              </a:rPr>
              <a:t> ~  </a:t>
            </a:r>
            <a:r>
              <a:rPr lang="en-US" sz="2400" dirty="0">
                <a:solidFill>
                  <a:prstClr val="black"/>
                </a:solidFill>
                <a:latin typeface="+mn-lt"/>
              </a:rPr>
              <a:t>Lifting 1 Apple, 1 Meter in 1 second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+mn-lt"/>
              </a:rPr>
              <a:t>1 Watt =  </a:t>
            </a:r>
            <a:r>
              <a:rPr lang="en-US" sz="2400" dirty="0" err="1">
                <a:solidFill>
                  <a:prstClr val="black"/>
                </a:solidFill>
                <a:latin typeface="+mn-lt"/>
              </a:rPr>
              <a:t>KidWind</a:t>
            </a:r>
            <a:r>
              <a:rPr lang="en-US" sz="2400" dirty="0">
                <a:solidFill>
                  <a:prstClr val="black"/>
                </a:solidFill>
                <a:latin typeface="+mn-lt"/>
              </a:rPr>
              <a:t> Turbine Cranking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+mn-lt"/>
              </a:rPr>
              <a:t>1 Kilowatt (kW)  = 1000 Watts  (Toaster)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+mn-lt"/>
              </a:rPr>
              <a:t>1 Megawatt (MW)  = 1,000,000 Watts (1/2 Large Wind Turbine)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+mn-lt"/>
              </a:rPr>
              <a:t>1 Gigawatt (GW)	=  1,000,000,000 Watts (2 Nuclear Plants)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Futura Medium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66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5" y="664469"/>
            <a:ext cx="3810000" cy="590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2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-70333"/>
            <a:ext cx="9753600" cy="691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7697" y="457200"/>
            <a:ext cx="4038600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ELECTRICITY GENERATION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39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11" y="-314325"/>
            <a:ext cx="11052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75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85444" y="-2687403"/>
            <a:ext cx="4951919" cy="6189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27496"/>
            <a:ext cx="762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6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5758"/>
          </a:xfrm>
        </p:spPr>
        <p:txBody>
          <a:bodyPr/>
          <a:lstStyle/>
          <a:p>
            <a:r>
              <a:rPr lang="en-US" dirty="0" smtClean="0"/>
              <a:t>10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3832"/>
            <a:ext cx="10515600" cy="519003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dirty="0"/>
              <a:t>What are forms of energy?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 smtClean="0"/>
              <a:t>What are sources of energy?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 smtClean="0"/>
              <a:t>How can we convert energy to different forms?</a:t>
            </a:r>
            <a:endParaRPr lang="en-US" dirty="0" smtClean="0"/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 smtClean="0"/>
              <a:t>Where did we </a:t>
            </a:r>
            <a:r>
              <a:rPr lang="en-US" dirty="0" smtClean="0"/>
              <a:t>get energy to power our </a:t>
            </a:r>
            <a:r>
              <a:rPr lang="en-US" dirty="0" smtClean="0"/>
              <a:t>lives?</a:t>
            </a:r>
            <a:endParaRPr lang="en-US" dirty="0" smtClean="0"/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 smtClean="0"/>
              <a:t>How do we measure quantify energy, power?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 smtClean="0"/>
              <a:t>do </a:t>
            </a:r>
            <a:r>
              <a:rPr lang="en-US" dirty="0" smtClean="0"/>
              <a:t>most electrical </a:t>
            </a:r>
            <a:r>
              <a:rPr lang="en-US" dirty="0" smtClean="0"/>
              <a:t>power generation plants work?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How do we </a:t>
            </a:r>
            <a:r>
              <a:rPr lang="en-US" dirty="0" smtClean="0"/>
              <a:t>currently generate electricity?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Where </a:t>
            </a:r>
            <a:r>
              <a:rPr lang="en-US" dirty="0" smtClean="0"/>
              <a:t>does all the electricity </a:t>
            </a:r>
            <a:r>
              <a:rPr lang="en-US" dirty="0" smtClean="0"/>
              <a:t>go?</a:t>
            </a:r>
            <a:endParaRPr lang="en-US" dirty="0" smtClean="0"/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How much does electricity cost? 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 smtClean="0"/>
              <a:t>futures are possible?  How do we get there</a:t>
            </a:r>
            <a:r>
              <a:rPr lang="en-US" dirty="0" smtClean="0"/>
              <a:t>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dirty="0" smtClean="0"/>
          </a:p>
          <a:p>
            <a:pPr marL="971550" lvl="1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3649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4406870" cy="6176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258" y="81756"/>
            <a:ext cx="5256034" cy="651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0824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304" y="249130"/>
            <a:ext cx="9222826" cy="6608870"/>
          </a:xfrm>
        </p:spPr>
      </p:pic>
    </p:spTree>
    <p:extLst>
      <p:ext uri="{BB962C8B-B14F-4D97-AF65-F5344CB8AC3E}">
        <p14:creationId xmlns:p14="http://schemas.microsoft.com/office/powerpoint/2010/main" val="2055131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0" y="223837"/>
            <a:ext cx="5969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99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The Future?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799" y="152400"/>
            <a:ext cx="9042401" cy="638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31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resources </a:t>
            </a:r>
            <a:r>
              <a:rPr lang="en-US" dirty="0" smtClean="0"/>
              <a:t>to help navigate...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Energy Literacy </a:t>
            </a:r>
            <a:r>
              <a:rPr lang="en-US" dirty="0" smtClean="0"/>
              <a:t>- Department </a:t>
            </a:r>
            <a:r>
              <a:rPr lang="en-US" dirty="0" smtClean="0"/>
              <a:t>of Energy</a:t>
            </a:r>
          </a:p>
          <a:p>
            <a:r>
              <a:rPr lang="en-US" dirty="0" smtClean="0"/>
              <a:t>Teaching about </a:t>
            </a:r>
            <a:r>
              <a:rPr lang="en-US" dirty="0" smtClean="0"/>
              <a:t>Energy – Department of Energy</a:t>
            </a:r>
            <a:endParaRPr lang="en-US" dirty="0" smtClean="0"/>
          </a:p>
          <a:p>
            <a:r>
              <a:rPr lang="en-US" dirty="0" smtClean="0"/>
              <a:t>Switch Energy Video Series</a:t>
            </a:r>
          </a:p>
          <a:p>
            <a:r>
              <a:rPr lang="en-US" dirty="0" smtClean="0"/>
              <a:t>Nationa</a:t>
            </a:r>
            <a:r>
              <a:rPr lang="en-US" dirty="0" smtClean="0"/>
              <a:t>l Energy Education Development Program (NEED)</a:t>
            </a:r>
            <a:endParaRPr lang="en-US" dirty="0" smtClean="0"/>
          </a:p>
          <a:p>
            <a:r>
              <a:rPr lang="en-US" dirty="0" smtClean="0"/>
              <a:t>Long </a:t>
            </a:r>
            <a:r>
              <a:rPr lang="en-US" dirty="0" smtClean="0"/>
              <a:t>Now --- Saul </a:t>
            </a:r>
            <a:r>
              <a:rPr lang="en-US" dirty="0" smtClean="0"/>
              <a:t>Griffith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841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Nine forms of energy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23" y="365125"/>
            <a:ext cx="11184021" cy="572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3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Transformations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52576"/>
            <a:ext cx="10515600" cy="4351338"/>
          </a:xfrm>
        </p:spPr>
        <p:txBody>
          <a:bodyPr/>
          <a:lstStyle/>
          <a:p>
            <a:r>
              <a:rPr lang="en-US" dirty="0" smtClean="0"/>
              <a:t>What are the energy </a:t>
            </a:r>
            <a:r>
              <a:rPr lang="en-US" dirty="0"/>
              <a:t>t</a:t>
            </a:r>
            <a:r>
              <a:rPr lang="en-US" dirty="0" smtClean="0"/>
              <a:t>ransformations </a:t>
            </a:r>
            <a:r>
              <a:rPr lang="en-US" dirty="0" smtClean="0"/>
              <a:t>that take place to light an incandescent light bulb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2878139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2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Incandescent Light </a:t>
            </a:r>
            <a:r>
              <a:rPr lang="en-US" sz="4000" dirty="0" smtClean="0"/>
              <a:t>Bulb Energy </a:t>
            </a:r>
            <a:r>
              <a:rPr lang="en-US" sz="4000" dirty="0"/>
              <a:t>Transformation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39455"/>
            <a:ext cx="11244263" cy="42755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600" dirty="0" smtClean="0"/>
              <a:t>Stored Chemical </a:t>
            </a:r>
            <a:r>
              <a:rPr lang="en-US" sz="3600" dirty="0"/>
              <a:t>Energy </a:t>
            </a:r>
            <a:r>
              <a:rPr lang="en-US" sz="3600" dirty="0" smtClean="0"/>
              <a:t>       </a:t>
            </a:r>
            <a:r>
              <a:rPr lang="en-US" sz="3600" dirty="0" smtClean="0">
                <a:sym typeface="Wingdings" pitchFamily="2" charset="2"/>
              </a:rPr>
              <a:t>          Thermal </a:t>
            </a:r>
            <a:r>
              <a:rPr lang="en-US" sz="3600" dirty="0">
                <a:sym typeface="Wingdings" pitchFamily="2" charset="2"/>
              </a:rPr>
              <a:t>Energy  </a:t>
            </a:r>
            <a:endParaRPr lang="en-US" sz="36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3600" dirty="0" smtClean="0">
                <a:sym typeface="Wingdings" pitchFamily="2" charset="2"/>
              </a:rPr>
              <a:t>                 (coal)                         (burning coal – heats water -steam)</a:t>
            </a:r>
          </a:p>
          <a:p>
            <a:pPr marL="0" indent="0">
              <a:buNone/>
            </a:pPr>
            <a:endParaRPr lang="en-US" sz="36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3600" dirty="0" smtClean="0">
                <a:sym typeface="Wingdings" pitchFamily="2" charset="2"/>
              </a:rPr>
              <a:t>      Mechanical </a:t>
            </a:r>
            <a:r>
              <a:rPr lang="en-US" sz="3600" dirty="0">
                <a:sym typeface="Wingdings" pitchFamily="2" charset="2"/>
              </a:rPr>
              <a:t>Energy </a:t>
            </a:r>
            <a:r>
              <a:rPr lang="en-US" sz="3600" dirty="0" smtClean="0">
                <a:sym typeface="Wingdings" pitchFamily="2" charset="2"/>
              </a:rPr>
              <a:t>                   </a:t>
            </a:r>
            <a:r>
              <a:rPr lang="en-US" sz="3600" dirty="0" smtClean="0"/>
              <a:t>Electrical </a:t>
            </a:r>
            <a:r>
              <a:rPr lang="en-US" sz="3600" dirty="0"/>
              <a:t>Energy </a:t>
            </a:r>
            <a:r>
              <a:rPr lang="en-US" sz="3600" dirty="0">
                <a:sym typeface="Wingdings" pitchFamily="2" charset="2"/>
              </a:rPr>
              <a:t> </a:t>
            </a:r>
            <a:endParaRPr lang="en-US" sz="36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3600" dirty="0" smtClean="0">
                <a:sym typeface="Wingdings" pitchFamily="2" charset="2"/>
              </a:rPr>
              <a:t>   (steam spins  turbine)                 (turbine spins generator)</a:t>
            </a:r>
          </a:p>
          <a:p>
            <a:pPr marL="0" indent="0">
              <a:buNone/>
            </a:pPr>
            <a:endParaRPr lang="en-US" sz="36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3600" dirty="0" smtClean="0">
                <a:sym typeface="Wingdings" pitchFamily="2" charset="2"/>
              </a:rPr>
              <a:t>Thermal </a:t>
            </a:r>
            <a:r>
              <a:rPr lang="en-US" sz="3600" dirty="0">
                <a:sym typeface="Wingdings" pitchFamily="2" charset="2"/>
              </a:rPr>
              <a:t>Energy </a:t>
            </a:r>
            <a:r>
              <a:rPr lang="en-US" sz="3600" dirty="0" smtClean="0">
                <a:sym typeface="Wingdings" pitchFamily="2" charset="2"/>
              </a:rPr>
              <a:t>                                Radiant Energy</a:t>
            </a:r>
          </a:p>
          <a:p>
            <a:pPr marL="0" indent="0">
              <a:buNone/>
            </a:pPr>
            <a:r>
              <a:rPr lang="en-US" sz="3600" dirty="0" smtClean="0">
                <a:sym typeface="Wingdings" pitchFamily="2" charset="2"/>
              </a:rPr>
              <a:t>(filament heats up)                            (emits heat &amp; light)</a:t>
            </a:r>
            <a:endParaRPr lang="en-US" sz="3600" dirty="0">
              <a:sym typeface="Wingdings" pitchFamily="2" charset="2"/>
            </a:endParaRPr>
          </a:p>
          <a:p>
            <a:pPr marL="0" indent="0">
              <a:buNone/>
            </a:pPr>
            <a:endParaRPr lang="en-US" sz="3600" dirty="0">
              <a:sym typeface="Wingdings" pitchFamily="2" charset="2"/>
            </a:endParaRP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KidWind Project   |   www.kidwind.org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11" y="-314325"/>
            <a:ext cx="11052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2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" r="12538"/>
          <a:stretch/>
        </p:blipFill>
        <p:spPr bwMode="auto">
          <a:xfrm>
            <a:off x="1447801" y="0"/>
            <a:ext cx="96734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0400" y="309418"/>
            <a:ext cx="3657600" cy="1371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/>
              <a:t>SOURCES OF ENERGY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2651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1"/>
            <a:ext cx="3581400" cy="4525963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RENEWABLE</a:t>
            </a:r>
          </a:p>
          <a:p>
            <a:pPr marL="0" indent="0">
              <a:buNone/>
            </a:pPr>
            <a:r>
              <a:rPr lang="en-US" dirty="0" smtClean="0"/>
              <a:t>Solar</a:t>
            </a:r>
          </a:p>
          <a:p>
            <a:pPr marL="0" indent="0">
              <a:buNone/>
            </a:pPr>
            <a:r>
              <a:rPr lang="en-US" dirty="0" smtClean="0"/>
              <a:t>Hydro</a:t>
            </a:r>
          </a:p>
          <a:p>
            <a:pPr marL="0" indent="0">
              <a:buNone/>
            </a:pPr>
            <a:r>
              <a:rPr lang="en-US" dirty="0" smtClean="0"/>
              <a:t>Bio-Energy</a:t>
            </a:r>
          </a:p>
          <a:p>
            <a:pPr marL="0" indent="0">
              <a:buNone/>
            </a:pPr>
            <a:r>
              <a:rPr lang="en-US" dirty="0" smtClean="0"/>
              <a:t>Geothermal</a:t>
            </a:r>
          </a:p>
          <a:p>
            <a:pPr marL="0" indent="0">
              <a:buNone/>
            </a:pPr>
            <a:r>
              <a:rPr lang="en-US" dirty="0" smtClean="0"/>
              <a:t>Ocean</a:t>
            </a:r>
          </a:p>
          <a:p>
            <a:pPr marL="0" indent="0">
              <a:buNone/>
            </a:pPr>
            <a:r>
              <a:rPr lang="en-US" dirty="0" smtClean="0"/>
              <a:t>Wind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553200" y="1600201"/>
            <a:ext cx="3581400" cy="452596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NON-RENEWABLE</a:t>
            </a:r>
          </a:p>
          <a:p>
            <a:pPr marL="0" indent="0">
              <a:buNone/>
            </a:pPr>
            <a:r>
              <a:rPr lang="en-US" dirty="0"/>
              <a:t>Nuclear</a:t>
            </a:r>
          </a:p>
          <a:p>
            <a:pPr marL="0" indent="0">
              <a:buNone/>
            </a:pPr>
            <a:r>
              <a:rPr lang="en-US" dirty="0"/>
              <a:t>Petroleum</a:t>
            </a:r>
          </a:p>
          <a:p>
            <a:pPr marL="0" indent="0">
              <a:buNone/>
            </a:pPr>
            <a:r>
              <a:rPr lang="en-US" dirty="0"/>
              <a:t>Coal</a:t>
            </a:r>
          </a:p>
          <a:p>
            <a:pPr marL="0" indent="0">
              <a:buNone/>
            </a:pPr>
            <a:r>
              <a:rPr lang="en-US" dirty="0"/>
              <a:t>Natural Gas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lintmillwhe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228" y="4456039"/>
            <a:ext cx="2820702" cy="2115527"/>
          </a:xfrm>
          <a:prstGeom prst="rect">
            <a:avLst/>
          </a:prstGeom>
        </p:spPr>
      </p:pic>
      <p:pic>
        <p:nvPicPr>
          <p:cNvPr id="7" name="Picture 6" descr="dsc_017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228" y="2378556"/>
            <a:ext cx="2820702" cy="1893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164810"/>
            <a:ext cx="10515600" cy="1325563"/>
          </a:xfrm>
        </p:spPr>
        <p:txBody>
          <a:bodyPr/>
          <a:lstStyle/>
          <a:p>
            <a:r>
              <a:rPr lang="en-US" dirty="0" smtClean="0"/>
              <a:t>Quick History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1" y="1536397"/>
            <a:ext cx="9143999" cy="54928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PRE INDUSTRIALIZATION</a:t>
            </a:r>
            <a:endParaRPr lang="en-US" dirty="0"/>
          </a:p>
        </p:txBody>
      </p:sp>
      <p:pic>
        <p:nvPicPr>
          <p:cNvPr id="5" name="Picture 4" descr="WOOD_LOG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024" y="2378557"/>
            <a:ext cx="2717834" cy="1808595"/>
          </a:xfrm>
          <a:prstGeom prst="rect">
            <a:avLst/>
          </a:prstGeom>
        </p:spPr>
      </p:pic>
      <p:pic>
        <p:nvPicPr>
          <p:cNvPr id="6" name="Picture 5" descr="37923-6f5a814486e18ca6575b8df60cf6791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024" y="4530719"/>
            <a:ext cx="2717834" cy="2040846"/>
          </a:xfrm>
          <a:prstGeom prst="rect">
            <a:avLst/>
          </a:prstGeom>
        </p:spPr>
      </p:pic>
      <p:pic>
        <p:nvPicPr>
          <p:cNvPr id="4" name="Picture 3" descr="sun-0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618" y="3230277"/>
            <a:ext cx="2551666" cy="191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352</Words>
  <Application>Microsoft Macintosh PowerPoint</Application>
  <PresentationFormat>Widescreen</PresentationFormat>
  <Paragraphs>79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Calibri Light</vt:lpstr>
      <vt:lpstr>ＭＳ Ｐゴシック</vt:lpstr>
      <vt:lpstr>Arial</vt:lpstr>
      <vt:lpstr>Calibri</vt:lpstr>
      <vt:lpstr>Futura Light</vt:lpstr>
      <vt:lpstr>Futura Medium</vt:lpstr>
      <vt:lpstr>Wingdings</vt:lpstr>
      <vt:lpstr>Office Theme</vt:lpstr>
      <vt:lpstr>10 Big Energy Questions for Educators</vt:lpstr>
      <vt:lpstr>10 Questions</vt:lpstr>
      <vt:lpstr>Nine forms of energy</vt:lpstr>
      <vt:lpstr>Energy Transformations Activity</vt:lpstr>
      <vt:lpstr>Incandescent Light Bulb Energy Transformation</vt:lpstr>
      <vt:lpstr>PowerPoint Presentation</vt:lpstr>
      <vt:lpstr>PowerPoint Presentation</vt:lpstr>
      <vt:lpstr>Sources of Energy</vt:lpstr>
      <vt:lpstr>Quick History of Energy</vt:lpstr>
      <vt:lpstr>QUICK HISTORY OF ENERGY</vt:lpstr>
      <vt:lpstr>QUICK HISTORY OF ENERGY</vt:lpstr>
      <vt:lpstr>QUICK HISTORY OF ENERGY</vt:lpstr>
      <vt:lpstr>QUICK HISTORY OF ENERGY</vt:lpstr>
      <vt:lpstr>We are going to focus on electricty…</vt:lpstr>
      <vt:lpstr>POWER - Watt, Kilowatt, Megawatt…</vt:lpstr>
      <vt:lpstr>ENERGY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Future?</vt:lpstr>
      <vt:lpstr>Some resources to help navigate...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Big Energy Questions for Educators</dc:title>
  <dc:creator>michael@kidwind.org</dc:creator>
  <cp:lastModifiedBy>michael@kidwind.org</cp:lastModifiedBy>
  <cp:revision>15</cp:revision>
  <dcterms:created xsi:type="dcterms:W3CDTF">2016-06-11T14:24:19Z</dcterms:created>
  <dcterms:modified xsi:type="dcterms:W3CDTF">2016-06-14T10:12:13Z</dcterms:modified>
</cp:coreProperties>
</file>