
<file path=[Content_Types].xml><?xml version="1.0" encoding="utf-8"?>
<Types xmlns="http://schemas.openxmlformats.org/package/2006/content-types">
  <Default Extension="rels" ContentType="application/vnd.openxmlformats-package.relationships+xml"/>
  <Override PartName="/ppt/slides/slide14.xml" ContentType="application/vnd.openxmlformats-officedocument.presentationml.slide+xml"/>
  <Override PartName="/ppt/notesSlides/notesSlide16.xml" ContentType="application/vnd.openxmlformats-officedocument.presentationml.notesSlide+xml"/>
  <Default Extension="xml" ContentType="application/xml"/>
  <Override PartName="/ppt/tableStyles.xml" ContentType="application/vnd.openxmlformats-officedocument.presentationml.tableStyles+xml"/>
  <Override PartName="/ppt/notesSlides/notesSlide1.xml" ContentType="application/vnd.openxmlformats-officedocument.presentationml.notesSlide+xml"/>
  <Override PartName="/ppt/slides/slide28.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slides/slide5.xml" ContentType="application/vnd.openxmlformats-officedocument.presentationml.slide+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Override PartName="/ppt/slideLayouts/slideLayout15.xml" ContentType="application/vnd.openxmlformats-officedocument.presentationml.slideLayout+xml"/>
  <Override PartName="/ppt/slides/slide27.xml" ContentType="application/vnd.openxmlformats-officedocument.presentationml.slide+xml"/>
  <Override PartName="/ppt/slides/slide20.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19.xml" ContentType="application/vnd.openxmlformats-officedocument.presentationml.slide+xml"/>
  <Override PartName="/ppt/notesSlides/notesSlide8.xml" ContentType="application/vnd.openxmlformats-officedocument.presentationml.notesSlide+xml"/>
  <Default Extension="png" ContentType="image/png"/>
  <Override PartName="/ppt/slideLayouts/slideLayout4.xml" ContentType="application/vnd.openxmlformats-officedocument.presentationml.slideLayout+xml"/>
  <Override PartName="/ppt/slides/slide12.xml" ContentType="application/vnd.openxmlformats-officedocument.presentationml.slide+xml"/>
  <Override PartName="/ppt/notesSlides/notesSlide14.xml" ContentType="application/vnd.openxmlformats-officedocument.presentationml.notesSlide+xml"/>
  <Override PartName="/ppt/comments/comment1.xml" ContentType="application/vnd.openxmlformats-officedocument.presentationml.comments+xml"/>
  <Override PartName="/ppt/notesSlides/notesSlide6.xml" ContentType="application/vnd.openxmlformats-officedocument.presentationml.notesSlide+xml"/>
  <Override PartName="/ppt/presProps.xml" ContentType="application/vnd.openxmlformats-officedocument.presentationml.presProps+xml"/>
  <Override PartName="/ppt/slides/slide26.xml" ContentType="application/vnd.openxmlformats-officedocument.presentationml.slide+xml"/>
  <Override PartName="/ppt/slideLayouts/slideLayout14.xml" ContentType="application/vnd.openxmlformats-officedocument.presentationml.slideLayout+xml"/>
  <Override PartName="/ppt/slides/slide35.xml" ContentType="application/vnd.openxmlformats-officedocument.presentationml.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5.xml" ContentType="application/vnd.openxmlformats-officedocument.presentationml.notesSlide+xml"/>
  <Override PartName="/ppt/slideLayouts/slideLayout13.xml" ContentType="application/vnd.openxmlformats-officedocument.presentationml.slideLayout+xml"/>
  <Override PartName="/ppt/slides/slide25.xml" ContentType="application/vnd.openxmlformats-officedocument.presentationml.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slides/slide10.xml" ContentType="application/vnd.openxmlformats-officedocument.presentationml.slide+xml"/>
  <Override PartName="/ppt/notesSlides/notesSlide12.xml" ContentType="application/vnd.openxmlformats-officedocument.presentationml.notesSlide+xml"/>
  <Default Extension="wmf" ContentType="image/x-wmf"/>
  <Override PartName="/docProps/app.xml" ContentType="application/vnd.openxmlformats-officedocument.extended-properties+xml"/>
  <Override PartName="/ppt/notesSlides/notesSlide4.xml" ContentType="application/vnd.openxmlformats-officedocument.presentationml.notesSlide+xml"/>
  <Override PartName="/ppt/slideLayouts/slideLayout12.xml" ContentType="application/vnd.openxmlformats-officedocument.presentationml.slideLayout+xml"/>
  <Override PartName="/ppt/slides/slide24.xml" ContentType="application/vnd.openxmlformats-officedocument.presentationml.slide+xml"/>
  <Override PartName="/ppt/notesSlides/notesSlide10.xml" ContentType="application/vnd.openxmlformats-officedocument.presentationml.notes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Default Extension="jpeg" ContentType="image/jpeg"/>
  <Override PartName="/ppt/commentAuthors.xml" ContentType="application/vnd.openxmlformats-officedocument.presentationml.commentAuthors+xml"/>
  <Override PartName="/ppt/viewProps.xml" ContentType="application/vnd.openxmlformats-officedocument.presentationml.viewProps+xml"/>
  <Override PartName="/ppt/notesSlides/notesSlide11.xml" ContentType="application/vnd.openxmlformats-officedocument.presentationml.notesSlide+xml"/>
  <Override PartName="/ppt/notesSlides/notesSlide3.xml" ContentType="application/vnd.openxmlformats-officedocument.presentationml.notesSlide+xml"/>
  <Override PartName="/ppt/theme/theme2.xml" ContentType="application/vnd.openxmlformats-officedocument.theme+xml"/>
  <Override PartName="/ppt/slideLayouts/slideLayout11.xml" ContentType="application/vnd.openxmlformats-officedocument.presentationml.slideLayout+xml"/>
  <Override PartName="/ppt/slides/slide23.xml" ContentType="application/vnd.openxmlformats-officedocument.presentationml.slide+xml"/>
  <Override PartName="/ppt/slides/slide7.xml" ContentType="application/vnd.openxmlformats-officedocument.presentationml.slide+xml"/>
  <Override PartName="/ppt/slideLayouts/slideLayout7.xml" ContentType="application/vnd.openxmlformats-officedocument.presentationml.slideLayout+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Override PartName="/ppt/notesSlides/notesSlide2.xml" ContentType="application/vnd.openxmlformats-officedocument.presentationml.notesSlide+xml"/>
  <Override PartName="/ppt/slides/slide29.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s/slide31.xml" ContentType="application/vnd.openxmlformats-officedocument.presentationml.slide+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40"/>
  </p:notesMasterIdLst>
  <p:sldIdLst>
    <p:sldId id="256" r:id="rId2"/>
    <p:sldId id="273" r:id="rId3"/>
    <p:sldId id="299" r:id="rId4"/>
    <p:sldId id="280" r:id="rId5"/>
    <p:sldId id="257" r:id="rId6"/>
    <p:sldId id="258" r:id="rId7"/>
    <p:sldId id="264" r:id="rId8"/>
    <p:sldId id="267" r:id="rId9"/>
    <p:sldId id="284" r:id="rId10"/>
    <p:sldId id="285" r:id="rId11"/>
    <p:sldId id="288" r:id="rId12"/>
    <p:sldId id="259" r:id="rId13"/>
    <p:sldId id="260" r:id="rId14"/>
    <p:sldId id="270" r:id="rId15"/>
    <p:sldId id="261" r:id="rId16"/>
    <p:sldId id="263" r:id="rId17"/>
    <p:sldId id="266" r:id="rId18"/>
    <p:sldId id="262" r:id="rId19"/>
    <p:sldId id="268" r:id="rId20"/>
    <p:sldId id="279" r:id="rId21"/>
    <p:sldId id="278" r:id="rId22"/>
    <p:sldId id="282" r:id="rId23"/>
    <p:sldId id="283" r:id="rId24"/>
    <p:sldId id="275" r:id="rId25"/>
    <p:sldId id="277" r:id="rId26"/>
    <p:sldId id="286" r:id="rId27"/>
    <p:sldId id="290" r:id="rId28"/>
    <p:sldId id="289" r:id="rId29"/>
    <p:sldId id="293" r:id="rId30"/>
    <p:sldId id="295" r:id="rId31"/>
    <p:sldId id="296" r:id="rId32"/>
    <p:sldId id="292" r:id="rId33"/>
    <p:sldId id="294" r:id="rId34"/>
    <p:sldId id="297" r:id="rId35"/>
    <p:sldId id="298" r:id="rId36"/>
    <p:sldId id="291" r:id="rId37"/>
    <p:sldId id="300" r:id="rId38"/>
    <p:sldId id="287" r:id="rId3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p="http://schemas.openxmlformats.org/presentationml/2006/main" xmlns:r="http://schemas.openxmlformats.org/officeDocument/2006/relationships" xmlns:a="http://schemas.openxmlformats.org/drawingml/2006/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mAuthor id="1" name="Trudy Forsyth" initials="TF" lastIdx="1" clrIdx="0">
    <p:extLst>
      <p:ext uri="{19B8F6BF-5375-455C-9EA6-DF929625EA0E}">
        <p15:presenceInfo xmlns:p15="http://schemas.microsoft.com/office/powerpoint/2012/main" xmlns:p="http://schemas.openxmlformats.org/presentationml/2006/main" xmlns:r="http://schemas.openxmlformats.org/officeDocument/2006/relationships" xmlns:a="http://schemas.openxmlformats.org/drawingml/2006/main" xmlns="" userId="9cccd16e06e542de" providerId="Windows Live"/>
      </p:ext>
    </p:extLst>
  </p:cmAuthor>
  <p:cmAuthor id="2" name="Charles Newcomb" initials="CN" lastIdx="1" clrIdx="1"/>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showPr showNarration="1">
    <p:present/>
    <p:sldAll/>
    <p:penClr>
      <a:prstClr val="red"/>
    </p:penClr>
    <p:extLst>
      <p:ext uri="{EC167BDD-8182-4AB7-AECC-EB403E3ABB37}">
        <p14:laserClr xmlns:p14="http://schemas.microsoft.com/office/powerpoint/2010/main" xmlns:p="http://schemas.openxmlformats.org/presentationml/2006/main" xmlns:r="http://schemas.openxmlformats.org/officeDocument/2006/relationships" xmlns:a="http://schemas.openxmlformats.org/drawingml/2006/main" xmlns="">
          <a:srgbClr val="FF0000"/>
        </p14:laserClr>
      </p:ext>
      <p:ext uri="{2FDB2607-1784-4EEB-B798-7EB5836EED8A}">
        <p14:showMediaCtrls xmlns:p14="http://schemas.microsoft.com/office/powerpoint/2010/main" xmlns:p="http://schemas.openxmlformats.org/presentationml/2006/main" xmlns:r="http://schemas.openxmlformats.org/officeDocument/2006/relationships" xmlns:a="http://schemas.openxmlformats.org/drawingml/2006/main" xmlns="" val="1"/>
      </p:ext>
    </p:extLst>
  </p:showPr>
  <p:clrMru>
    <a:srgbClr val="509DFF"/>
  </p:clrMru>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220"/>
    </p:ext>
    <p:ext uri="{FD5EFAAD-0ECE-453E-9831-46B23BE46B34}">
      <p15:chartTrackingRefBased xmlns:p15="http://schemas.microsoft.com/office/powerpoint/2012/main" xmlns:p="http://schemas.openxmlformats.org/presentationml/2006/main" xmlns:r="http://schemas.openxmlformats.org/officeDocument/2006/relationships" xmlns:a="http://schemas.openxmlformats.org/drawingml/2006/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varScale="1">
        <p:scale>
          <a:sx n="86" d="100"/>
          <a:sy n="86" d="100"/>
        </p:scale>
        <p:origin x="-992" y="-10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46"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notesMaster" Target="notesMasters/notesMaster1.xml"/><Relationship Id="rId41" Type="http://schemas.openxmlformats.org/officeDocument/2006/relationships/printerSettings" Target="printerSettings/printerSettings1.bin"/><Relationship Id="rId42" Type="http://schemas.openxmlformats.org/officeDocument/2006/relationships/commentAuthors" Target="commentAuthors.xml"/><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m authorId="2" dt="2016-05-23T06:57:57.001" idx="1">
    <p:pos x="3781" y="2473"/>
    <p:text>Is this true?  What about RPSs</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EDDDCC-29CE-4D97-8DB7-2B761CBD1A5D}" type="datetimeFigureOut">
              <a:rPr lang="en-US" smtClean="0"/>
              <a:pPr/>
              <a:t>5/23/16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1AB7E4-07E2-4478-8497-E7D5D231EDA8}"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676888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04866" name="Rectangle 2"/>
          <p:cNvSpPr>
            <a:spLocks noGrp="1" noRot="1" noChangeAspect="1" noChangeArrowheads="1" noTextEdit="1"/>
          </p:cNvSpPr>
          <p:nvPr>
            <p:ph type="sldImg"/>
          </p:nvPr>
        </p:nvSpPr>
        <p:spPr>
          <a:xfrm>
            <a:off x="1057275" y="495300"/>
            <a:ext cx="4795838" cy="3597275"/>
          </a:xfrm>
          <a:ln/>
        </p:spPr>
      </p:sp>
      <p:sp>
        <p:nvSpPr>
          <p:cNvPr id="804867" name="Rectangle 3"/>
          <p:cNvSpPr>
            <a:spLocks noGrp="1" noChangeArrowheads="1"/>
          </p:cNvSpPr>
          <p:nvPr>
            <p:ph type="body" idx="1"/>
          </p:nvPr>
        </p:nvSpPr>
        <p:spPr>
          <a:xfrm>
            <a:off x="314325" y="4378325"/>
            <a:ext cx="6265863" cy="4379913"/>
          </a:xfrm>
        </p:spPr>
        <p:txBody>
          <a:bodyPr/>
          <a:lstStyle/>
          <a:p>
            <a:pPr defTabSz="762000"/>
            <a:endParaRPr lang="en-US" alt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59598680"/>
      </p:ext>
    </p:extLst>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p>
            <a:r>
              <a:rPr lang="en-US" altLang="en-US" smtClean="0"/>
              <a:t>All information regarding Hyannis Country Gardens provided by Northern Power Systems and Cape Cod Times.</a:t>
            </a:r>
          </a:p>
          <a:p>
            <a:endParaRPr lang="en-US" altLang="en-US" smtClean="0"/>
          </a:p>
        </p:txBody>
      </p:sp>
      <p:sp>
        <p:nvSpPr>
          <p:cNvPr id="76804" name="Slide Number Placeholder 3"/>
          <p:cNvSpPr>
            <a:spLocks noGrp="1"/>
          </p:cNvSpPr>
          <p:nvPr>
            <p:ph type="sldNum" sz="quarter" idx="5"/>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defTabSz="928688">
              <a:defRPr sz="2000" b="1">
                <a:solidFill>
                  <a:schemeClr val="bg1"/>
                </a:solidFill>
                <a:latin typeface="Times New Roman" panose="02020603050405020304" pitchFamily="18" charset="0"/>
              </a:defRPr>
            </a:lvl1pPr>
            <a:lvl2pPr marL="742950" indent="-285750" defTabSz="928688">
              <a:defRPr sz="2000" b="1">
                <a:solidFill>
                  <a:schemeClr val="bg1"/>
                </a:solidFill>
                <a:latin typeface="Times New Roman" panose="02020603050405020304" pitchFamily="18" charset="0"/>
              </a:defRPr>
            </a:lvl2pPr>
            <a:lvl3pPr marL="1143000" indent="-228600" defTabSz="928688">
              <a:defRPr sz="2000" b="1">
                <a:solidFill>
                  <a:schemeClr val="bg1"/>
                </a:solidFill>
                <a:latin typeface="Times New Roman" panose="02020603050405020304" pitchFamily="18" charset="0"/>
              </a:defRPr>
            </a:lvl3pPr>
            <a:lvl4pPr marL="1600200" indent="-228600" defTabSz="928688">
              <a:defRPr sz="2000" b="1">
                <a:solidFill>
                  <a:schemeClr val="bg1"/>
                </a:solidFill>
                <a:latin typeface="Times New Roman" panose="02020603050405020304" pitchFamily="18" charset="0"/>
              </a:defRPr>
            </a:lvl4pPr>
            <a:lvl5pPr marL="2057400" indent="-228600" defTabSz="928688">
              <a:defRPr sz="2000" b="1">
                <a:solidFill>
                  <a:schemeClr val="bg1"/>
                </a:solidFill>
                <a:latin typeface="Times New Roman" panose="02020603050405020304" pitchFamily="18" charset="0"/>
              </a:defRPr>
            </a:lvl5pPr>
            <a:lvl6pPr marL="2514600" indent="-228600" defTabSz="928688" eaLnBrk="0" fontAlgn="base" hangingPunct="0">
              <a:spcBef>
                <a:spcPct val="0"/>
              </a:spcBef>
              <a:spcAft>
                <a:spcPct val="0"/>
              </a:spcAft>
              <a:defRPr sz="2000" b="1">
                <a:solidFill>
                  <a:schemeClr val="bg1"/>
                </a:solidFill>
                <a:latin typeface="Times New Roman" panose="02020603050405020304" pitchFamily="18" charset="0"/>
              </a:defRPr>
            </a:lvl6pPr>
            <a:lvl7pPr marL="2971800" indent="-228600" defTabSz="928688" eaLnBrk="0" fontAlgn="base" hangingPunct="0">
              <a:spcBef>
                <a:spcPct val="0"/>
              </a:spcBef>
              <a:spcAft>
                <a:spcPct val="0"/>
              </a:spcAft>
              <a:defRPr sz="2000" b="1">
                <a:solidFill>
                  <a:schemeClr val="bg1"/>
                </a:solidFill>
                <a:latin typeface="Times New Roman" panose="02020603050405020304" pitchFamily="18" charset="0"/>
              </a:defRPr>
            </a:lvl7pPr>
            <a:lvl8pPr marL="3429000" indent="-228600" defTabSz="928688" eaLnBrk="0" fontAlgn="base" hangingPunct="0">
              <a:spcBef>
                <a:spcPct val="0"/>
              </a:spcBef>
              <a:spcAft>
                <a:spcPct val="0"/>
              </a:spcAft>
              <a:defRPr sz="2000" b="1">
                <a:solidFill>
                  <a:schemeClr val="bg1"/>
                </a:solidFill>
                <a:latin typeface="Times New Roman" panose="02020603050405020304" pitchFamily="18" charset="0"/>
              </a:defRPr>
            </a:lvl8pPr>
            <a:lvl9pPr marL="3886200" indent="-228600" defTabSz="928688" eaLnBrk="0" fontAlgn="base" hangingPunct="0">
              <a:spcBef>
                <a:spcPct val="0"/>
              </a:spcBef>
              <a:spcAft>
                <a:spcPct val="0"/>
              </a:spcAft>
              <a:defRPr sz="2000" b="1">
                <a:solidFill>
                  <a:schemeClr val="bg1"/>
                </a:solidFill>
                <a:latin typeface="Times New Roman" panose="02020603050405020304" pitchFamily="18" charset="0"/>
              </a:defRPr>
            </a:lvl9pPr>
          </a:lstStyle>
          <a:p>
            <a:fld id="{7CC94C0C-D880-49F8-A5CF-43B5C666641B}" type="slidenum">
              <a:rPr lang="en-US" altLang="en-US" sz="1200" b="0">
                <a:solidFill>
                  <a:schemeClr val="tx1"/>
                </a:solidFill>
              </a:rPr>
              <a:pPr/>
              <a:t>28</a:t>
            </a:fld>
            <a:endParaRPr lang="en-US" altLang="en-US" sz="1200" b="0">
              <a:solidFill>
                <a:schemeClr val="tx1"/>
              </a:solidFill>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90733506"/>
      </p:ext>
    </p:extLst>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6194" name="Rectangle 2"/>
          <p:cNvSpPr>
            <a:spLocks noGrp="1" noRot="1" noChangeAspect="1" noChangeArrowheads="1" noTextEdit="1"/>
          </p:cNvSpPr>
          <p:nvPr>
            <p:ph type="sldImg"/>
          </p:nvPr>
        </p:nvSpPr>
        <p:spPr>
          <a:xfrm>
            <a:off x="1128713" y="688975"/>
            <a:ext cx="4602162" cy="3451225"/>
          </a:xfrm>
          <a:ln/>
        </p:spPr>
      </p:sp>
      <p:sp>
        <p:nvSpPr>
          <p:cNvPr id="776195" name="Rectangle 3"/>
          <p:cNvSpPr>
            <a:spLocks noGrp="1" noChangeArrowheads="1"/>
          </p:cNvSpPr>
          <p:nvPr>
            <p:ph type="body" idx="1"/>
          </p:nvPr>
        </p:nvSpPr>
        <p:spPr>
          <a:xfrm>
            <a:off x="914400" y="4371975"/>
            <a:ext cx="5029200" cy="4138613"/>
          </a:xfrm>
        </p:spPr>
        <p:txBody>
          <a:bodyPr/>
          <a:lstStyle/>
          <a:p>
            <a:endParaRPr lang="en-US" alt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25374289"/>
      </p:ext>
    </p:extLst>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p>
            <a:r>
              <a:rPr lang="en-US" altLang="en-US" smtClean="0"/>
              <a:t>All information regarding Hyannis Country Gardens provided by Northern Power Systems and Cape Cod Times.</a:t>
            </a:r>
          </a:p>
          <a:p>
            <a:endParaRPr lang="en-US" altLang="en-US" smtClean="0"/>
          </a:p>
        </p:txBody>
      </p:sp>
      <p:sp>
        <p:nvSpPr>
          <p:cNvPr id="76804" name="Slide Number Placeholder 3"/>
          <p:cNvSpPr>
            <a:spLocks noGrp="1"/>
          </p:cNvSpPr>
          <p:nvPr>
            <p:ph type="sldNum" sz="quarter" idx="5"/>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defTabSz="928688">
              <a:defRPr sz="2000" b="1">
                <a:solidFill>
                  <a:schemeClr val="bg1"/>
                </a:solidFill>
                <a:latin typeface="Times New Roman" panose="02020603050405020304" pitchFamily="18" charset="0"/>
              </a:defRPr>
            </a:lvl1pPr>
            <a:lvl2pPr marL="742950" indent="-285750" defTabSz="928688">
              <a:defRPr sz="2000" b="1">
                <a:solidFill>
                  <a:schemeClr val="bg1"/>
                </a:solidFill>
                <a:latin typeface="Times New Roman" panose="02020603050405020304" pitchFamily="18" charset="0"/>
              </a:defRPr>
            </a:lvl2pPr>
            <a:lvl3pPr marL="1143000" indent="-228600" defTabSz="928688">
              <a:defRPr sz="2000" b="1">
                <a:solidFill>
                  <a:schemeClr val="bg1"/>
                </a:solidFill>
                <a:latin typeface="Times New Roman" panose="02020603050405020304" pitchFamily="18" charset="0"/>
              </a:defRPr>
            </a:lvl3pPr>
            <a:lvl4pPr marL="1600200" indent="-228600" defTabSz="928688">
              <a:defRPr sz="2000" b="1">
                <a:solidFill>
                  <a:schemeClr val="bg1"/>
                </a:solidFill>
                <a:latin typeface="Times New Roman" panose="02020603050405020304" pitchFamily="18" charset="0"/>
              </a:defRPr>
            </a:lvl4pPr>
            <a:lvl5pPr marL="2057400" indent="-228600" defTabSz="928688">
              <a:defRPr sz="2000" b="1">
                <a:solidFill>
                  <a:schemeClr val="bg1"/>
                </a:solidFill>
                <a:latin typeface="Times New Roman" panose="02020603050405020304" pitchFamily="18" charset="0"/>
              </a:defRPr>
            </a:lvl5pPr>
            <a:lvl6pPr marL="2514600" indent="-228600" defTabSz="928688" eaLnBrk="0" fontAlgn="base" hangingPunct="0">
              <a:spcBef>
                <a:spcPct val="0"/>
              </a:spcBef>
              <a:spcAft>
                <a:spcPct val="0"/>
              </a:spcAft>
              <a:defRPr sz="2000" b="1">
                <a:solidFill>
                  <a:schemeClr val="bg1"/>
                </a:solidFill>
                <a:latin typeface="Times New Roman" panose="02020603050405020304" pitchFamily="18" charset="0"/>
              </a:defRPr>
            </a:lvl6pPr>
            <a:lvl7pPr marL="2971800" indent="-228600" defTabSz="928688" eaLnBrk="0" fontAlgn="base" hangingPunct="0">
              <a:spcBef>
                <a:spcPct val="0"/>
              </a:spcBef>
              <a:spcAft>
                <a:spcPct val="0"/>
              </a:spcAft>
              <a:defRPr sz="2000" b="1">
                <a:solidFill>
                  <a:schemeClr val="bg1"/>
                </a:solidFill>
                <a:latin typeface="Times New Roman" panose="02020603050405020304" pitchFamily="18" charset="0"/>
              </a:defRPr>
            </a:lvl7pPr>
            <a:lvl8pPr marL="3429000" indent="-228600" defTabSz="928688" eaLnBrk="0" fontAlgn="base" hangingPunct="0">
              <a:spcBef>
                <a:spcPct val="0"/>
              </a:spcBef>
              <a:spcAft>
                <a:spcPct val="0"/>
              </a:spcAft>
              <a:defRPr sz="2000" b="1">
                <a:solidFill>
                  <a:schemeClr val="bg1"/>
                </a:solidFill>
                <a:latin typeface="Times New Roman" panose="02020603050405020304" pitchFamily="18" charset="0"/>
              </a:defRPr>
            </a:lvl8pPr>
            <a:lvl9pPr marL="3886200" indent="-228600" defTabSz="928688" eaLnBrk="0" fontAlgn="base" hangingPunct="0">
              <a:spcBef>
                <a:spcPct val="0"/>
              </a:spcBef>
              <a:spcAft>
                <a:spcPct val="0"/>
              </a:spcAft>
              <a:defRPr sz="2000" b="1">
                <a:solidFill>
                  <a:schemeClr val="bg1"/>
                </a:solidFill>
                <a:latin typeface="Times New Roman" panose="02020603050405020304" pitchFamily="18" charset="0"/>
              </a:defRPr>
            </a:lvl9pPr>
          </a:lstStyle>
          <a:p>
            <a:fld id="{7CC94C0C-D880-49F8-A5CF-43B5C666641B}" type="slidenum">
              <a:rPr lang="en-US" altLang="en-US" sz="1200" b="0">
                <a:solidFill>
                  <a:schemeClr val="tx1"/>
                </a:solidFill>
              </a:rPr>
              <a:pPr/>
              <a:t>30</a:t>
            </a:fld>
            <a:endParaRPr lang="en-US" altLang="en-US" sz="1200" b="0">
              <a:solidFill>
                <a:schemeClr val="tx1"/>
              </a:solidFill>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90733506"/>
      </p:ext>
    </p:extLst>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p>
            <a:r>
              <a:rPr lang="en-US" altLang="en-US" smtClean="0"/>
              <a:t>All information regarding Hyannis Country Gardens provided by Northern Power Systems and Cape Cod Times.</a:t>
            </a:r>
          </a:p>
          <a:p>
            <a:endParaRPr lang="en-US" altLang="en-US" smtClean="0"/>
          </a:p>
        </p:txBody>
      </p:sp>
      <p:sp>
        <p:nvSpPr>
          <p:cNvPr id="76804" name="Slide Number Placeholder 3"/>
          <p:cNvSpPr>
            <a:spLocks noGrp="1"/>
          </p:cNvSpPr>
          <p:nvPr>
            <p:ph type="sldNum" sz="quarter" idx="5"/>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defTabSz="928688">
              <a:defRPr sz="2000" b="1">
                <a:solidFill>
                  <a:schemeClr val="bg1"/>
                </a:solidFill>
                <a:latin typeface="Times New Roman" panose="02020603050405020304" pitchFamily="18" charset="0"/>
              </a:defRPr>
            </a:lvl1pPr>
            <a:lvl2pPr marL="742950" indent="-285750" defTabSz="928688">
              <a:defRPr sz="2000" b="1">
                <a:solidFill>
                  <a:schemeClr val="bg1"/>
                </a:solidFill>
                <a:latin typeface="Times New Roman" panose="02020603050405020304" pitchFamily="18" charset="0"/>
              </a:defRPr>
            </a:lvl2pPr>
            <a:lvl3pPr marL="1143000" indent="-228600" defTabSz="928688">
              <a:defRPr sz="2000" b="1">
                <a:solidFill>
                  <a:schemeClr val="bg1"/>
                </a:solidFill>
                <a:latin typeface="Times New Roman" panose="02020603050405020304" pitchFamily="18" charset="0"/>
              </a:defRPr>
            </a:lvl3pPr>
            <a:lvl4pPr marL="1600200" indent="-228600" defTabSz="928688">
              <a:defRPr sz="2000" b="1">
                <a:solidFill>
                  <a:schemeClr val="bg1"/>
                </a:solidFill>
                <a:latin typeface="Times New Roman" panose="02020603050405020304" pitchFamily="18" charset="0"/>
              </a:defRPr>
            </a:lvl4pPr>
            <a:lvl5pPr marL="2057400" indent="-228600" defTabSz="928688">
              <a:defRPr sz="2000" b="1">
                <a:solidFill>
                  <a:schemeClr val="bg1"/>
                </a:solidFill>
                <a:latin typeface="Times New Roman" panose="02020603050405020304" pitchFamily="18" charset="0"/>
              </a:defRPr>
            </a:lvl5pPr>
            <a:lvl6pPr marL="2514600" indent="-228600" defTabSz="928688" eaLnBrk="0" fontAlgn="base" hangingPunct="0">
              <a:spcBef>
                <a:spcPct val="0"/>
              </a:spcBef>
              <a:spcAft>
                <a:spcPct val="0"/>
              </a:spcAft>
              <a:defRPr sz="2000" b="1">
                <a:solidFill>
                  <a:schemeClr val="bg1"/>
                </a:solidFill>
                <a:latin typeface="Times New Roman" panose="02020603050405020304" pitchFamily="18" charset="0"/>
              </a:defRPr>
            </a:lvl6pPr>
            <a:lvl7pPr marL="2971800" indent="-228600" defTabSz="928688" eaLnBrk="0" fontAlgn="base" hangingPunct="0">
              <a:spcBef>
                <a:spcPct val="0"/>
              </a:spcBef>
              <a:spcAft>
                <a:spcPct val="0"/>
              </a:spcAft>
              <a:defRPr sz="2000" b="1">
                <a:solidFill>
                  <a:schemeClr val="bg1"/>
                </a:solidFill>
                <a:latin typeface="Times New Roman" panose="02020603050405020304" pitchFamily="18" charset="0"/>
              </a:defRPr>
            </a:lvl7pPr>
            <a:lvl8pPr marL="3429000" indent="-228600" defTabSz="928688" eaLnBrk="0" fontAlgn="base" hangingPunct="0">
              <a:spcBef>
                <a:spcPct val="0"/>
              </a:spcBef>
              <a:spcAft>
                <a:spcPct val="0"/>
              </a:spcAft>
              <a:defRPr sz="2000" b="1">
                <a:solidFill>
                  <a:schemeClr val="bg1"/>
                </a:solidFill>
                <a:latin typeface="Times New Roman" panose="02020603050405020304" pitchFamily="18" charset="0"/>
              </a:defRPr>
            </a:lvl8pPr>
            <a:lvl9pPr marL="3886200" indent="-228600" defTabSz="928688" eaLnBrk="0" fontAlgn="base" hangingPunct="0">
              <a:spcBef>
                <a:spcPct val="0"/>
              </a:spcBef>
              <a:spcAft>
                <a:spcPct val="0"/>
              </a:spcAft>
              <a:defRPr sz="2000" b="1">
                <a:solidFill>
                  <a:schemeClr val="bg1"/>
                </a:solidFill>
                <a:latin typeface="Times New Roman" panose="02020603050405020304" pitchFamily="18" charset="0"/>
              </a:defRPr>
            </a:lvl9pPr>
          </a:lstStyle>
          <a:p>
            <a:fld id="{7CC94C0C-D880-49F8-A5CF-43B5C666641B}" type="slidenum">
              <a:rPr lang="en-US" altLang="en-US" sz="1200" b="0">
                <a:solidFill>
                  <a:schemeClr val="tx1"/>
                </a:solidFill>
              </a:rPr>
              <a:pPr/>
              <a:t>31</a:t>
            </a:fld>
            <a:endParaRPr lang="en-US" altLang="en-US" sz="1200" b="0">
              <a:solidFill>
                <a:schemeClr val="tx1"/>
              </a:solidFill>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90733506"/>
      </p:ext>
    </p:extLst>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p>
            <a:r>
              <a:rPr lang="en-US" altLang="en-US" smtClean="0"/>
              <a:t>All information regarding Hyannis Country Gardens provided by Northern Power Systems and Cape Cod Times.</a:t>
            </a:r>
          </a:p>
          <a:p>
            <a:endParaRPr lang="en-US" altLang="en-US" smtClean="0"/>
          </a:p>
        </p:txBody>
      </p:sp>
      <p:sp>
        <p:nvSpPr>
          <p:cNvPr id="76804" name="Slide Number Placeholder 3"/>
          <p:cNvSpPr>
            <a:spLocks noGrp="1"/>
          </p:cNvSpPr>
          <p:nvPr>
            <p:ph type="sldNum" sz="quarter" idx="5"/>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defTabSz="928688">
              <a:defRPr sz="2000" b="1">
                <a:solidFill>
                  <a:schemeClr val="bg1"/>
                </a:solidFill>
                <a:latin typeface="Times New Roman" panose="02020603050405020304" pitchFamily="18" charset="0"/>
              </a:defRPr>
            </a:lvl1pPr>
            <a:lvl2pPr marL="742950" indent="-285750" defTabSz="928688">
              <a:defRPr sz="2000" b="1">
                <a:solidFill>
                  <a:schemeClr val="bg1"/>
                </a:solidFill>
                <a:latin typeface="Times New Roman" panose="02020603050405020304" pitchFamily="18" charset="0"/>
              </a:defRPr>
            </a:lvl2pPr>
            <a:lvl3pPr marL="1143000" indent="-228600" defTabSz="928688">
              <a:defRPr sz="2000" b="1">
                <a:solidFill>
                  <a:schemeClr val="bg1"/>
                </a:solidFill>
                <a:latin typeface="Times New Roman" panose="02020603050405020304" pitchFamily="18" charset="0"/>
              </a:defRPr>
            </a:lvl3pPr>
            <a:lvl4pPr marL="1600200" indent="-228600" defTabSz="928688">
              <a:defRPr sz="2000" b="1">
                <a:solidFill>
                  <a:schemeClr val="bg1"/>
                </a:solidFill>
                <a:latin typeface="Times New Roman" panose="02020603050405020304" pitchFamily="18" charset="0"/>
              </a:defRPr>
            </a:lvl4pPr>
            <a:lvl5pPr marL="2057400" indent="-228600" defTabSz="928688">
              <a:defRPr sz="2000" b="1">
                <a:solidFill>
                  <a:schemeClr val="bg1"/>
                </a:solidFill>
                <a:latin typeface="Times New Roman" panose="02020603050405020304" pitchFamily="18" charset="0"/>
              </a:defRPr>
            </a:lvl5pPr>
            <a:lvl6pPr marL="2514600" indent="-228600" defTabSz="928688" eaLnBrk="0" fontAlgn="base" hangingPunct="0">
              <a:spcBef>
                <a:spcPct val="0"/>
              </a:spcBef>
              <a:spcAft>
                <a:spcPct val="0"/>
              </a:spcAft>
              <a:defRPr sz="2000" b="1">
                <a:solidFill>
                  <a:schemeClr val="bg1"/>
                </a:solidFill>
                <a:latin typeface="Times New Roman" panose="02020603050405020304" pitchFamily="18" charset="0"/>
              </a:defRPr>
            </a:lvl6pPr>
            <a:lvl7pPr marL="2971800" indent="-228600" defTabSz="928688" eaLnBrk="0" fontAlgn="base" hangingPunct="0">
              <a:spcBef>
                <a:spcPct val="0"/>
              </a:spcBef>
              <a:spcAft>
                <a:spcPct val="0"/>
              </a:spcAft>
              <a:defRPr sz="2000" b="1">
                <a:solidFill>
                  <a:schemeClr val="bg1"/>
                </a:solidFill>
                <a:latin typeface="Times New Roman" panose="02020603050405020304" pitchFamily="18" charset="0"/>
              </a:defRPr>
            </a:lvl7pPr>
            <a:lvl8pPr marL="3429000" indent="-228600" defTabSz="928688" eaLnBrk="0" fontAlgn="base" hangingPunct="0">
              <a:spcBef>
                <a:spcPct val="0"/>
              </a:spcBef>
              <a:spcAft>
                <a:spcPct val="0"/>
              </a:spcAft>
              <a:defRPr sz="2000" b="1">
                <a:solidFill>
                  <a:schemeClr val="bg1"/>
                </a:solidFill>
                <a:latin typeface="Times New Roman" panose="02020603050405020304" pitchFamily="18" charset="0"/>
              </a:defRPr>
            </a:lvl8pPr>
            <a:lvl9pPr marL="3886200" indent="-228600" defTabSz="928688" eaLnBrk="0" fontAlgn="base" hangingPunct="0">
              <a:spcBef>
                <a:spcPct val="0"/>
              </a:spcBef>
              <a:spcAft>
                <a:spcPct val="0"/>
              </a:spcAft>
              <a:defRPr sz="2000" b="1">
                <a:solidFill>
                  <a:schemeClr val="bg1"/>
                </a:solidFill>
                <a:latin typeface="Times New Roman" panose="02020603050405020304" pitchFamily="18" charset="0"/>
              </a:defRPr>
            </a:lvl9pPr>
          </a:lstStyle>
          <a:p>
            <a:fld id="{7CC94C0C-D880-49F8-A5CF-43B5C666641B}" type="slidenum">
              <a:rPr lang="en-US" altLang="en-US" sz="1200" b="0">
                <a:solidFill>
                  <a:schemeClr val="tx1"/>
                </a:solidFill>
              </a:rPr>
              <a:pPr/>
              <a:t>32</a:t>
            </a:fld>
            <a:endParaRPr lang="en-US" altLang="en-US" sz="1200" b="0">
              <a:solidFill>
                <a:schemeClr val="tx1"/>
              </a:solidFill>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90733506"/>
      </p:ext>
    </p:extLst>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p>
            <a:r>
              <a:rPr lang="en-US" altLang="en-US" smtClean="0"/>
              <a:t>All information regarding Hyannis Country Gardens provided by Northern Power Systems and Cape Cod Times.</a:t>
            </a:r>
          </a:p>
          <a:p>
            <a:endParaRPr lang="en-US" altLang="en-US" smtClean="0"/>
          </a:p>
        </p:txBody>
      </p:sp>
      <p:sp>
        <p:nvSpPr>
          <p:cNvPr id="76804" name="Slide Number Placeholder 3"/>
          <p:cNvSpPr>
            <a:spLocks noGrp="1"/>
          </p:cNvSpPr>
          <p:nvPr>
            <p:ph type="sldNum" sz="quarter" idx="5"/>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defTabSz="928688">
              <a:defRPr sz="2000" b="1">
                <a:solidFill>
                  <a:schemeClr val="bg1"/>
                </a:solidFill>
                <a:latin typeface="Times New Roman" panose="02020603050405020304" pitchFamily="18" charset="0"/>
              </a:defRPr>
            </a:lvl1pPr>
            <a:lvl2pPr marL="742950" indent="-285750" defTabSz="928688">
              <a:defRPr sz="2000" b="1">
                <a:solidFill>
                  <a:schemeClr val="bg1"/>
                </a:solidFill>
                <a:latin typeface="Times New Roman" panose="02020603050405020304" pitchFamily="18" charset="0"/>
              </a:defRPr>
            </a:lvl2pPr>
            <a:lvl3pPr marL="1143000" indent="-228600" defTabSz="928688">
              <a:defRPr sz="2000" b="1">
                <a:solidFill>
                  <a:schemeClr val="bg1"/>
                </a:solidFill>
                <a:latin typeface="Times New Roman" panose="02020603050405020304" pitchFamily="18" charset="0"/>
              </a:defRPr>
            </a:lvl3pPr>
            <a:lvl4pPr marL="1600200" indent="-228600" defTabSz="928688">
              <a:defRPr sz="2000" b="1">
                <a:solidFill>
                  <a:schemeClr val="bg1"/>
                </a:solidFill>
                <a:latin typeface="Times New Roman" panose="02020603050405020304" pitchFamily="18" charset="0"/>
              </a:defRPr>
            </a:lvl4pPr>
            <a:lvl5pPr marL="2057400" indent="-228600" defTabSz="928688">
              <a:defRPr sz="2000" b="1">
                <a:solidFill>
                  <a:schemeClr val="bg1"/>
                </a:solidFill>
                <a:latin typeface="Times New Roman" panose="02020603050405020304" pitchFamily="18" charset="0"/>
              </a:defRPr>
            </a:lvl5pPr>
            <a:lvl6pPr marL="2514600" indent="-228600" defTabSz="928688" eaLnBrk="0" fontAlgn="base" hangingPunct="0">
              <a:spcBef>
                <a:spcPct val="0"/>
              </a:spcBef>
              <a:spcAft>
                <a:spcPct val="0"/>
              </a:spcAft>
              <a:defRPr sz="2000" b="1">
                <a:solidFill>
                  <a:schemeClr val="bg1"/>
                </a:solidFill>
                <a:latin typeface="Times New Roman" panose="02020603050405020304" pitchFamily="18" charset="0"/>
              </a:defRPr>
            </a:lvl6pPr>
            <a:lvl7pPr marL="2971800" indent="-228600" defTabSz="928688" eaLnBrk="0" fontAlgn="base" hangingPunct="0">
              <a:spcBef>
                <a:spcPct val="0"/>
              </a:spcBef>
              <a:spcAft>
                <a:spcPct val="0"/>
              </a:spcAft>
              <a:defRPr sz="2000" b="1">
                <a:solidFill>
                  <a:schemeClr val="bg1"/>
                </a:solidFill>
                <a:latin typeface="Times New Roman" panose="02020603050405020304" pitchFamily="18" charset="0"/>
              </a:defRPr>
            </a:lvl7pPr>
            <a:lvl8pPr marL="3429000" indent="-228600" defTabSz="928688" eaLnBrk="0" fontAlgn="base" hangingPunct="0">
              <a:spcBef>
                <a:spcPct val="0"/>
              </a:spcBef>
              <a:spcAft>
                <a:spcPct val="0"/>
              </a:spcAft>
              <a:defRPr sz="2000" b="1">
                <a:solidFill>
                  <a:schemeClr val="bg1"/>
                </a:solidFill>
                <a:latin typeface="Times New Roman" panose="02020603050405020304" pitchFamily="18" charset="0"/>
              </a:defRPr>
            </a:lvl8pPr>
            <a:lvl9pPr marL="3886200" indent="-228600" defTabSz="928688" eaLnBrk="0" fontAlgn="base" hangingPunct="0">
              <a:spcBef>
                <a:spcPct val="0"/>
              </a:spcBef>
              <a:spcAft>
                <a:spcPct val="0"/>
              </a:spcAft>
              <a:defRPr sz="2000" b="1">
                <a:solidFill>
                  <a:schemeClr val="bg1"/>
                </a:solidFill>
                <a:latin typeface="Times New Roman" panose="02020603050405020304" pitchFamily="18" charset="0"/>
              </a:defRPr>
            </a:lvl9pPr>
          </a:lstStyle>
          <a:p>
            <a:fld id="{7CC94C0C-D880-49F8-A5CF-43B5C666641B}" type="slidenum">
              <a:rPr lang="en-US" altLang="en-US" sz="1200" b="0">
                <a:solidFill>
                  <a:schemeClr val="tx1"/>
                </a:solidFill>
              </a:rPr>
              <a:pPr/>
              <a:t>33</a:t>
            </a:fld>
            <a:endParaRPr lang="en-US" altLang="en-US" sz="1200" b="0">
              <a:solidFill>
                <a:schemeClr val="tx1"/>
              </a:solidFill>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90733506"/>
      </p:ext>
    </p:extLst>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p>
            <a:r>
              <a:rPr lang="en-US" altLang="en-US" smtClean="0"/>
              <a:t>All information regarding Hyannis Country Gardens provided by Northern Power Systems and Cape Cod Times.</a:t>
            </a:r>
          </a:p>
          <a:p>
            <a:endParaRPr lang="en-US" altLang="en-US" smtClean="0"/>
          </a:p>
        </p:txBody>
      </p:sp>
      <p:sp>
        <p:nvSpPr>
          <p:cNvPr id="76804" name="Slide Number Placeholder 3"/>
          <p:cNvSpPr>
            <a:spLocks noGrp="1"/>
          </p:cNvSpPr>
          <p:nvPr>
            <p:ph type="sldNum" sz="quarter" idx="5"/>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defTabSz="928688">
              <a:defRPr sz="2000" b="1">
                <a:solidFill>
                  <a:schemeClr val="bg1"/>
                </a:solidFill>
                <a:latin typeface="Times New Roman" panose="02020603050405020304" pitchFamily="18" charset="0"/>
              </a:defRPr>
            </a:lvl1pPr>
            <a:lvl2pPr marL="742950" indent="-285750" defTabSz="928688">
              <a:defRPr sz="2000" b="1">
                <a:solidFill>
                  <a:schemeClr val="bg1"/>
                </a:solidFill>
                <a:latin typeface="Times New Roman" panose="02020603050405020304" pitchFamily="18" charset="0"/>
              </a:defRPr>
            </a:lvl2pPr>
            <a:lvl3pPr marL="1143000" indent="-228600" defTabSz="928688">
              <a:defRPr sz="2000" b="1">
                <a:solidFill>
                  <a:schemeClr val="bg1"/>
                </a:solidFill>
                <a:latin typeface="Times New Roman" panose="02020603050405020304" pitchFamily="18" charset="0"/>
              </a:defRPr>
            </a:lvl3pPr>
            <a:lvl4pPr marL="1600200" indent="-228600" defTabSz="928688">
              <a:defRPr sz="2000" b="1">
                <a:solidFill>
                  <a:schemeClr val="bg1"/>
                </a:solidFill>
                <a:latin typeface="Times New Roman" panose="02020603050405020304" pitchFamily="18" charset="0"/>
              </a:defRPr>
            </a:lvl4pPr>
            <a:lvl5pPr marL="2057400" indent="-228600" defTabSz="928688">
              <a:defRPr sz="2000" b="1">
                <a:solidFill>
                  <a:schemeClr val="bg1"/>
                </a:solidFill>
                <a:latin typeface="Times New Roman" panose="02020603050405020304" pitchFamily="18" charset="0"/>
              </a:defRPr>
            </a:lvl5pPr>
            <a:lvl6pPr marL="2514600" indent="-228600" defTabSz="928688" eaLnBrk="0" fontAlgn="base" hangingPunct="0">
              <a:spcBef>
                <a:spcPct val="0"/>
              </a:spcBef>
              <a:spcAft>
                <a:spcPct val="0"/>
              </a:spcAft>
              <a:defRPr sz="2000" b="1">
                <a:solidFill>
                  <a:schemeClr val="bg1"/>
                </a:solidFill>
                <a:latin typeface="Times New Roman" panose="02020603050405020304" pitchFamily="18" charset="0"/>
              </a:defRPr>
            </a:lvl6pPr>
            <a:lvl7pPr marL="2971800" indent="-228600" defTabSz="928688" eaLnBrk="0" fontAlgn="base" hangingPunct="0">
              <a:spcBef>
                <a:spcPct val="0"/>
              </a:spcBef>
              <a:spcAft>
                <a:spcPct val="0"/>
              </a:spcAft>
              <a:defRPr sz="2000" b="1">
                <a:solidFill>
                  <a:schemeClr val="bg1"/>
                </a:solidFill>
                <a:latin typeface="Times New Roman" panose="02020603050405020304" pitchFamily="18" charset="0"/>
              </a:defRPr>
            </a:lvl7pPr>
            <a:lvl8pPr marL="3429000" indent="-228600" defTabSz="928688" eaLnBrk="0" fontAlgn="base" hangingPunct="0">
              <a:spcBef>
                <a:spcPct val="0"/>
              </a:spcBef>
              <a:spcAft>
                <a:spcPct val="0"/>
              </a:spcAft>
              <a:defRPr sz="2000" b="1">
                <a:solidFill>
                  <a:schemeClr val="bg1"/>
                </a:solidFill>
                <a:latin typeface="Times New Roman" panose="02020603050405020304" pitchFamily="18" charset="0"/>
              </a:defRPr>
            </a:lvl8pPr>
            <a:lvl9pPr marL="3886200" indent="-228600" defTabSz="928688" eaLnBrk="0" fontAlgn="base" hangingPunct="0">
              <a:spcBef>
                <a:spcPct val="0"/>
              </a:spcBef>
              <a:spcAft>
                <a:spcPct val="0"/>
              </a:spcAft>
              <a:defRPr sz="2000" b="1">
                <a:solidFill>
                  <a:schemeClr val="bg1"/>
                </a:solidFill>
                <a:latin typeface="Times New Roman" panose="02020603050405020304" pitchFamily="18" charset="0"/>
              </a:defRPr>
            </a:lvl9pPr>
          </a:lstStyle>
          <a:p>
            <a:fld id="{7CC94C0C-D880-49F8-A5CF-43B5C666641B}" type="slidenum">
              <a:rPr lang="en-US" altLang="en-US" sz="1200" b="0">
                <a:solidFill>
                  <a:schemeClr val="tx1"/>
                </a:solidFill>
              </a:rPr>
              <a:pPr/>
              <a:t>34</a:t>
            </a:fld>
            <a:endParaRPr lang="en-US" altLang="en-US" sz="1200" b="0">
              <a:solidFill>
                <a:schemeClr val="tx1"/>
              </a:solidFill>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90733506"/>
      </p:ext>
    </p:extLst>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4338" name="Rectangle 2"/>
          <p:cNvSpPr>
            <a:spLocks noGrp="1" noRot="1" noChangeAspect="1" noChangeArrowheads="1" noTextEdit="1"/>
          </p:cNvSpPr>
          <p:nvPr>
            <p:ph type="sldImg"/>
          </p:nvPr>
        </p:nvSpPr>
        <p:spPr>
          <a:ln/>
        </p:spPr>
      </p:sp>
      <p:sp>
        <p:nvSpPr>
          <p:cNvPr id="654339" name="Rectangle 3"/>
          <p:cNvSpPr>
            <a:spLocks noGrp="1" noChangeArrowheads="1"/>
          </p:cNvSpPr>
          <p:nvPr>
            <p:ph type="body" idx="1"/>
          </p:nvPr>
        </p:nvSpPr>
        <p:spPr/>
        <p:txBody>
          <a:bodyPr/>
          <a:lstStyle/>
          <a:p>
            <a:r>
              <a:rPr lang="en-US" altLang="en-US"/>
              <a:t>Large and small wind turbines differ in:</a:t>
            </a:r>
          </a:p>
          <a:p>
            <a:pPr>
              <a:buFontTx/>
              <a:buChar char="-"/>
            </a:pPr>
            <a:r>
              <a:rPr lang="en-US" altLang="en-US"/>
              <a:t>Application</a:t>
            </a:r>
          </a:p>
          <a:p>
            <a:pPr>
              <a:buFontTx/>
              <a:buChar char="-"/>
            </a:pPr>
            <a:r>
              <a:rPr lang="en-US" altLang="en-US"/>
              <a:t>Technology</a:t>
            </a:r>
          </a:p>
          <a:p>
            <a:pPr>
              <a:buFontTx/>
              <a:buChar char="-"/>
            </a:pPr>
            <a:r>
              <a:rPr lang="en-US" altLang="en-US"/>
              <a:t>Typical wind resource</a:t>
            </a:r>
          </a:p>
          <a:p>
            <a:r>
              <a:rPr lang="en-US" altLang="en-US"/>
              <a:t>(Be sure to tell your audience that its you standing next to the 80 ft tower for 10 kW turbine.  The 1,500 kW turbine tower is 210 ft high.)</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7050896"/>
      </p:ext>
    </p:extLst>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C56EABA-3531-4FFB-9E4C-0A5B75AF6F92}" type="slidenum">
              <a:rPr lang="en-US" altLang="en-US"/>
              <a:pPr/>
              <a:t>8</a:t>
            </a:fld>
            <a:endParaRPr lang="en-US" altLang="en-US"/>
          </a:p>
        </p:txBody>
      </p:sp>
      <p:sp>
        <p:nvSpPr>
          <p:cNvPr id="134146" name="Rectangle 2"/>
          <p:cNvSpPr>
            <a:spLocks noGrp="1" noRot="1" noChangeAspect="1" noChangeArrowheads="1" noTextEdit="1"/>
          </p:cNvSpPr>
          <p:nvPr>
            <p:ph type="sldImg"/>
          </p:nvPr>
        </p:nvSpPr>
        <p:spPr>
          <a:xfrm>
            <a:off x="1190625" y="704850"/>
            <a:ext cx="4629150" cy="3471863"/>
          </a:xfrm>
          <a:ln/>
        </p:spPr>
      </p:sp>
      <p:sp>
        <p:nvSpPr>
          <p:cNvPr id="134147" name="Rectangle 3"/>
          <p:cNvSpPr>
            <a:spLocks noGrp="1" noChangeArrowheads="1"/>
          </p:cNvSpPr>
          <p:nvPr>
            <p:ph type="body" idx="1"/>
          </p:nvPr>
        </p:nvSpPr>
        <p:spPr>
          <a:xfrm>
            <a:off x="938213" y="4414838"/>
            <a:ext cx="5133975" cy="4183062"/>
          </a:xfrm>
        </p:spPr>
        <p:txBody>
          <a:bodyPr lIns="91713" tIns="45857" rIns="91713" bIns="45857"/>
          <a:lstStyle/>
          <a:p>
            <a:endParaRPr lang="en-US" alt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56424064"/>
      </p:ext>
    </p:extLst>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8176C727-67F6-4B7A-8BB1-DAD98014F05A}" type="slidenum">
              <a:rPr lang="en-US" altLang="en-US" sz="1200"/>
              <a:pPr eaLnBrk="1" hangingPunct="1"/>
              <a:t>9</a:t>
            </a:fld>
            <a:endParaRPr lang="en-US" altLang="en-US" sz="1200"/>
          </a:p>
        </p:txBody>
      </p:sp>
      <p:sp>
        <p:nvSpPr>
          <p:cNvPr id="47107" name="Rectangle 2"/>
          <p:cNvSpPr>
            <a:spLocks noGrp="1" noRot="1" noChangeAspect="1" noChangeArrowheads="1" noTextEdit="1"/>
          </p:cNvSpPr>
          <p:nvPr>
            <p:ph type="sldImg"/>
          </p:nvPr>
        </p:nvSpPr>
        <p:spPr>
          <a:xfrm>
            <a:off x="1152525" y="692150"/>
            <a:ext cx="4554538" cy="3416300"/>
          </a:xfrm>
          <a:solidFill>
            <a:srgbClr val="FFFFFF"/>
          </a:solidFill>
          <a:ln/>
        </p:spPr>
      </p:sp>
      <p:sp>
        <p:nvSpPr>
          <p:cNvPr id="47108" name="Rectangle 3"/>
          <p:cNvSpPr>
            <a:spLocks noGrp="1" noChangeArrowheads="1"/>
          </p:cNvSpPr>
          <p:nvPr>
            <p:ph type="body" idx="1"/>
          </p:nvPr>
        </p:nvSpPr>
        <p:spPr>
          <a:xfrm>
            <a:off x="917575" y="4341813"/>
            <a:ext cx="5022850" cy="4116387"/>
          </a:xfrm>
          <a:solidFill>
            <a:srgbClr val="FFFFFF"/>
          </a:solidFill>
          <a:ln>
            <a:solidFill>
              <a:srgbClr val="000000"/>
            </a:solidFill>
          </a:ln>
        </p:spPr>
        <p:txBody>
          <a:bodyPr lIns="86493" tIns="43247" rIns="86493" bIns="43247"/>
          <a:lstStyle/>
          <a:p>
            <a:pPr eaLnBrk="1" hangingPunct="1"/>
            <a:r>
              <a:rPr lang="en-US" altLang="en-US" smtClean="0"/>
              <a:t>This is the equation for the power in the wind.  (Don’t fear – there are only 2 equations in this presentation.)  Each of the terms in this equation can tell us a lot about wind turbines and how they work.  Lets look at wind speed (V), swept area (A), and density (Greek letter “rho,” </a:t>
            </a:r>
            <a:r>
              <a:rPr lang="en-US" altLang="en-US" sz="1400" smtClean="0">
                <a:latin typeface="Arial" panose="020B0604020202020204" pitchFamily="34" charset="0"/>
                <a:sym typeface="Symbol" panose="05050102010706020507" pitchFamily="18" charset="2"/>
              </a:rPr>
              <a:t>) one at a time.  </a:t>
            </a:r>
          </a:p>
          <a:p>
            <a:pPr eaLnBrk="1" hangingPunct="1"/>
            <a:endParaRPr lang="en-US" altLang="en-US" sz="1400" smtClean="0">
              <a:latin typeface="Arial" panose="020B0604020202020204" pitchFamily="34" charset="0"/>
              <a:sym typeface="Symbol" panose="05050102010706020507" pitchFamily="18" charset="2"/>
            </a:endParaRPr>
          </a:p>
          <a:p>
            <a:pPr eaLnBrk="1" hangingPunct="1"/>
            <a:r>
              <a:rPr lang="en-US" altLang="en-US" smtClean="0"/>
              <a:t>First, let’s look at wind speed, V.  Because V is cubed in the equation, a small increase in V makes for a increase in power.  (illustrated on next slide)</a:t>
            </a:r>
          </a:p>
          <a:p>
            <a:pPr eaLnBrk="1" hangingPunct="1"/>
            <a:endParaRPr lang="en-US" altLang="en-US" smtClean="0"/>
          </a:p>
          <a:p>
            <a:pPr eaLnBrk="1" hangingPunct="1"/>
            <a:r>
              <a:rPr lang="en-US" altLang="en-US" smtClean="0"/>
              <a:t>(Click on the links at the bottom to get the values of both k and </a:t>
            </a:r>
            <a:r>
              <a:rPr lang="en-US" altLang="en-US" sz="1400" smtClean="0">
                <a:latin typeface="Arial" panose="020B0604020202020204" pitchFamily="34" charset="0"/>
                <a:sym typeface="Symbol" panose="05050102010706020507" pitchFamily="18" charset="2"/>
              </a:rPr>
              <a:t>.)</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08338354"/>
      </p:ext>
    </p:extLst>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p>
            <a:endParaRPr lang="en-US" smtClean="0"/>
          </a:p>
        </p:txBody>
      </p:sp>
      <p:sp>
        <p:nvSpPr>
          <p:cNvPr id="63492" name="Slide Number Placeholder 3"/>
          <p:cNvSpPr>
            <a:spLocks noGrp="1"/>
          </p:cNvSpPr>
          <p:nvPr>
            <p:ph type="sldNum" sz="quarter" idx="5"/>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a:defRPr sz="2400">
                <a:solidFill>
                  <a:schemeClr val="bg1"/>
                </a:solidFill>
                <a:latin typeface="Times" pitchFamily="18" charset="0"/>
              </a:defRPr>
            </a:lvl1pPr>
            <a:lvl2pPr marL="729057" indent="-280406">
              <a:defRPr sz="2400">
                <a:solidFill>
                  <a:schemeClr val="bg1"/>
                </a:solidFill>
                <a:latin typeface="Times" pitchFamily="18" charset="0"/>
              </a:defRPr>
            </a:lvl2pPr>
            <a:lvl3pPr marL="1121626" indent="-224325">
              <a:defRPr sz="2400">
                <a:solidFill>
                  <a:schemeClr val="bg1"/>
                </a:solidFill>
                <a:latin typeface="Times" pitchFamily="18" charset="0"/>
              </a:defRPr>
            </a:lvl3pPr>
            <a:lvl4pPr marL="1570276" indent="-224325">
              <a:defRPr sz="2400">
                <a:solidFill>
                  <a:schemeClr val="bg1"/>
                </a:solidFill>
                <a:latin typeface="Times" pitchFamily="18" charset="0"/>
              </a:defRPr>
            </a:lvl4pPr>
            <a:lvl5pPr marL="2018927" indent="-224325">
              <a:defRPr sz="2400">
                <a:solidFill>
                  <a:schemeClr val="bg1"/>
                </a:solidFill>
                <a:latin typeface="Times" pitchFamily="18" charset="0"/>
              </a:defRPr>
            </a:lvl5pPr>
            <a:lvl6pPr marL="2467577" indent="-224325" eaLnBrk="0" fontAlgn="base" hangingPunct="0">
              <a:spcBef>
                <a:spcPct val="0"/>
              </a:spcBef>
              <a:spcAft>
                <a:spcPct val="0"/>
              </a:spcAft>
              <a:defRPr sz="2400">
                <a:solidFill>
                  <a:schemeClr val="bg1"/>
                </a:solidFill>
                <a:latin typeface="Times" pitchFamily="18" charset="0"/>
              </a:defRPr>
            </a:lvl6pPr>
            <a:lvl7pPr marL="2916227" indent="-224325" eaLnBrk="0" fontAlgn="base" hangingPunct="0">
              <a:spcBef>
                <a:spcPct val="0"/>
              </a:spcBef>
              <a:spcAft>
                <a:spcPct val="0"/>
              </a:spcAft>
              <a:defRPr sz="2400">
                <a:solidFill>
                  <a:schemeClr val="bg1"/>
                </a:solidFill>
                <a:latin typeface="Times" pitchFamily="18" charset="0"/>
              </a:defRPr>
            </a:lvl7pPr>
            <a:lvl8pPr marL="3364878" indent="-224325" eaLnBrk="0" fontAlgn="base" hangingPunct="0">
              <a:spcBef>
                <a:spcPct val="0"/>
              </a:spcBef>
              <a:spcAft>
                <a:spcPct val="0"/>
              </a:spcAft>
              <a:defRPr sz="2400">
                <a:solidFill>
                  <a:schemeClr val="bg1"/>
                </a:solidFill>
                <a:latin typeface="Times" pitchFamily="18" charset="0"/>
              </a:defRPr>
            </a:lvl8pPr>
            <a:lvl9pPr marL="3813528" indent="-224325" eaLnBrk="0" fontAlgn="base" hangingPunct="0">
              <a:spcBef>
                <a:spcPct val="0"/>
              </a:spcBef>
              <a:spcAft>
                <a:spcPct val="0"/>
              </a:spcAft>
              <a:defRPr sz="2400">
                <a:solidFill>
                  <a:schemeClr val="bg1"/>
                </a:solidFill>
                <a:latin typeface="Times" pitchFamily="18" charset="0"/>
              </a:defRPr>
            </a:lvl9pPr>
          </a:lstStyle>
          <a:p>
            <a:fld id="{0D2074B3-EDA3-4779-B0D6-8621DB8E99D1}" type="slidenum">
              <a:rPr lang="en-US" sz="1200">
                <a:solidFill>
                  <a:schemeClr val="tx1"/>
                </a:solidFill>
              </a:rPr>
              <a:pPr/>
              <a:t>10</a:t>
            </a:fld>
            <a:endParaRPr lang="en-US" sz="1200">
              <a:solidFill>
                <a:schemeClr val="tx1"/>
              </a:solidFill>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27728003"/>
      </p:ext>
    </p:extLst>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6E99F4-755C-414B-A56B-999B5B205C96}" type="slidenum">
              <a:rPr lang="en-US" altLang="en-US"/>
              <a:pPr/>
              <a:t>19</a:t>
            </a:fld>
            <a:endParaRPr lang="en-US" altLang="en-US"/>
          </a:p>
        </p:txBody>
      </p:sp>
      <p:sp>
        <p:nvSpPr>
          <p:cNvPr id="138242" name="Rectangle 2"/>
          <p:cNvSpPr>
            <a:spLocks noGrp="1" noRot="1" noChangeAspect="1" noChangeArrowheads="1" noTextEdit="1"/>
          </p:cNvSpPr>
          <p:nvPr>
            <p:ph type="sldImg"/>
          </p:nvPr>
        </p:nvSpPr>
        <p:spPr>
          <a:xfrm>
            <a:off x="1190625" y="704850"/>
            <a:ext cx="4629150" cy="3471863"/>
          </a:xfrm>
          <a:ln/>
        </p:spPr>
      </p:sp>
      <p:sp>
        <p:nvSpPr>
          <p:cNvPr id="138243" name="Rectangle 3"/>
          <p:cNvSpPr>
            <a:spLocks noGrp="1" noChangeArrowheads="1"/>
          </p:cNvSpPr>
          <p:nvPr>
            <p:ph type="body" idx="1"/>
          </p:nvPr>
        </p:nvSpPr>
        <p:spPr>
          <a:xfrm>
            <a:off x="938213" y="4414838"/>
            <a:ext cx="5133975" cy="4183062"/>
          </a:xfrm>
        </p:spPr>
        <p:txBody>
          <a:bodyPr/>
          <a:lstStyle/>
          <a:p>
            <a:endParaRPr lang="en-US" alt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43698697"/>
      </p:ext>
    </p:extLst>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32162" name="Rectangle 2"/>
          <p:cNvSpPr>
            <a:spLocks noGrp="1" noRot="1" noChangeAspect="1" noChangeArrowheads="1" noTextEdit="1"/>
          </p:cNvSpPr>
          <p:nvPr>
            <p:ph type="sldImg"/>
          </p:nvPr>
        </p:nvSpPr>
        <p:spPr>
          <a:xfrm>
            <a:off x="1138238" y="696913"/>
            <a:ext cx="4581525" cy="3436937"/>
          </a:xfrm>
          <a:ln/>
        </p:spPr>
      </p:sp>
      <p:sp>
        <p:nvSpPr>
          <p:cNvPr id="732163" name="Rectangle 3"/>
          <p:cNvSpPr>
            <a:spLocks noGrp="1" noChangeArrowheads="1"/>
          </p:cNvSpPr>
          <p:nvPr>
            <p:ph type="body" idx="1"/>
          </p:nvPr>
        </p:nvSpPr>
        <p:spPr/>
        <p:txBody>
          <a:bodyPr/>
          <a:lstStyle/>
          <a:p>
            <a:r>
              <a:rPr lang="en-US" altLang="en-US"/>
              <a:t>RADIO/TV INTERFERENCE  --  Metal blades, no longer used in the wind industry, can cause radio/TV interference.  But, the “composite” blade materials being used today do not.</a:t>
            </a:r>
          </a:p>
          <a:p>
            <a:r>
              <a:rPr lang="en-US" altLang="en-US"/>
              <a:t>IMPACT ON BIRDS  --  “common sense” means to observe how birds use a particular property and to avoid placing a turbine adjacent to features that attract frequently birds to feed, water, roost, etc..</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43355680"/>
      </p:ext>
    </p:extLst>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02" name="Rectangle 2"/>
          <p:cNvSpPr>
            <a:spLocks noGrp="1" noRot="1" noChangeAspect="1" noChangeArrowheads="1" noTextEdit="1"/>
          </p:cNvSpPr>
          <p:nvPr>
            <p:ph type="sldImg"/>
          </p:nvPr>
        </p:nvSpPr>
        <p:spPr>
          <a:xfrm>
            <a:off x="1128713" y="688975"/>
            <a:ext cx="4602162" cy="3451225"/>
          </a:xfrm>
          <a:ln/>
        </p:spPr>
      </p:sp>
      <p:sp>
        <p:nvSpPr>
          <p:cNvPr id="768003" name="Rectangle 3"/>
          <p:cNvSpPr>
            <a:spLocks noGrp="1" noChangeArrowheads="1"/>
          </p:cNvSpPr>
          <p:nvPr>
            <p:ph type="body" idx="1"/>
          </p:nvPr>
        </p:nvSpPr>
        <p:spPr>
          <a:xfrm>
            <a:off x="914400" y="4371975"/>
            <a:ext cx="5029200" cy="4138613"/>
          </a:xfrm>
        </p:spPr>
        <p:txBody>
          <a:bodyPr/>
          <a:lstStyle/>
          <a:p>
            <a:endParaRPr lang="en-US" alt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08086324"/>
      </p:ext>
    </p:extLst>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p>
            <a:r>
              <a:rPr lang="en-US" smtClean="0"/>
              <a:t>All information regarding Jerome Middle School wind turbine was verified by Katie Cutler of Jerome Middle School.</a:t>
            </a:r>
          </a:p>
        </p:txBody>
      </p:sp>
      <p:sp>
        <p:nvSpPr>
          <p:cNvPr id="77828" name="Slide Number Placeholder 3"/>
          <p:cNvSpPr>
            <a:spLocks noGrp="1"/>
          </p:cNvSpPr>
          <p:nvPr>
            <p:ph type="sldNum" sz="quarter" idx="5"/>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defTabSz="911322">
              <a:defRPr sz="2000" b="1">
                <a:solidFill>
                  <a:schemeClr val="bg1"/>
                </a:solidFill>
                <a:latin typeface="Times New Roman" pitchFamily="18" charset="0"/>
              </a:defRPr>
            </a:lvl1pPr>
            <a:lvl2pPr marL="729057" indent="-280406" defTabSz="911322">
              <a:defRPr sz="2000" b="1">
                <a:solidFill>
                  <a:schemeClr val="bg1"/>
                </a:solidFill>
                <a:latin typeface="Times New Roman" pitchFamily="18" charset="0"/>
              </a:defRPr>
            </a:lvl2pPr>
            <a:lvl3pPr marL="1121626" indent="-224325" defTabSz="911322">
              <a:defRPr sz="2000" b="1">
                <a:solidFill>
                  <a:schemeClr val="bg1"/>
                </a:solidFill>
                <a:latin typeface="Times New Roman" pitchFamily="18" charset="0"/>
              </a:defRPr>
            </a:lvl3pPr>
            <a:lvl4pPr marL="1570276" indent="-224325" defTabSz="911322">
              <a:defRPr sz="2000" b="1">
                <a:solidFill>
                  <a:schemeClr val="bg1"/>
                </a:solidFill>
                <a:latin typeface="Times New Roman" pitchFamily="18" charset="0"/>
              </a:defRPr>
            </a:lvl4pPr>
            <a:lvl5pPr marL="2018927" indent="-224325" defTabSz="911322">
              <a:defRPr sz="2000" b="1">
                <a:solidFill>
                  <a:schemeClr val="bg1"/>
                </a:solidFill>
                <a:latin typeface="Times New Roman" pitchFamily="18" charset="0"/>
              </a:defRPr>
            </a:lvl5pPr>
            <a:lvl6pPr marL="2467577" indent="-224325" defTabSz="911322" eaLnBrk="0" fontAlgn="base" hangingPunct="0">
              <a:spcBef>
                <a:spcPct val="0"/>
              </a:spcBef>
              <a:spcAft>
                <a:spcPct val="0"/>
              </a:spcAft>
              <a:defRPr sz="2000" b="1">
                <a:solidFill>
                  <a:schemeClr val="bg1"/>
                </a:solidFill>
                <a:latin typeface="Times New Roman" pitchFamily="18" charset="0"/>
              </a:defRPr>
            </a:lvl6pPr>
            <a:lvl7pPr marL="2916227" indent="-224325" defTabSz="911322" eaLnBrk="0" fontAlgn="base" hangingPunct="0">
              <a:spcBef>
                <a:spcPct val="0"/>
              </a:spcBef>
              <a:spcAft>
                <a:spcPct val="0"/>
              </a:spcAft>
              <a:defRPr sz="2000" b="1">
                <a:solidFill>
                  <a:schemeClr val="bg1"/>
                </a:solidFill>
                <a:latin typeface="Times New Roman" pitchFamily="18" charset="0"/>
              </a:defRPr>
            </a:lvl7pPr>
            <a:lvl8pPr marL="3364878" indent="-224325" defTabSz="911322" eaLnBrk="0" fontAlgn="base" hangingPunct="0">
              <a:spcBef>
                <a:spcPct val="0"/>
              </a:spcBef>
              <a:spcAft>
                <a:spcPct val="0"/>
              </a:spcAft>
              <a:defRPr sz="2000" b="1">
                <a:solidFill>
                  <a:schemeClr val="bg1"/>
                </a:solidFill>
                <a:latin typeface="Times New Roman" pitchFamily="18" charset="0"/>
              </a:defRPr>
            </a:lvl8pPr>
            <a:lvl9pPr marL="3813528" indent="-224325" defTabSz="911322" eaLnBrk="0" fontAlgn="base" hangingPunct="0">
              <a:spcBef>
                <a:spcPct val="0"/>
              </a:spcBef>
              <a:spcAft>
                <a:spcPct val="0"/>
              </a:spcAft>
              <a:defRPr sz="2000" b="1">
                <a:solidFill>
                  <a:schemeClr val="bg1"/>
                </a:solidFill>
                <a:latin typeface="Times New Roman" pitchFamily="18" charset="0"/>
              </a:defRPr>
            </a:lvl9pPr>
          </a:lstStyle>
          <a:p>
            <a:fld id="{2109AD33-191B-4972-99D5-EDFC048208B9}" type="slidenum">
              <a:rPr lang="en-US" sz="1200" b="0">
                <a:solidFill>
                  <a:schemeClr val="tx1"/>
                </a:solidFill>
              </a:rPr>
              <a:pPr/>
              <a:t>26</a:t>
            </a:fld>
            <a:endParaRPr lang="en-US" sz="1200" b="0">
              <a:solidFill>
                <a:schemeClr val="tx1"/>
              </a:solidFill>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932143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69F2C0E-4324-8F4B-9B46-FEC4F00B5B58}" type="datetimeFigureOut">
              <a:rPr lang="en-US" smtClean="0"/>
              <a:pPr/>
              <a:t>5/23/16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22B28C-20B9-3E43-9402-3D8824D82974}" type="slidenum">
              <a:rPr lang="en-US" smtClean="0"/>
              <a:pPr/>
              <a:t>‹#›</a:t>
            </a:fld>
            <a:endParaRPr lang="en-US"/>
          </a:p>
        </p:txBody>
      </p:sp>
      <p:pic>
        <p:nvPicPr>
          <p:cNvPr id="7" name="Picture 2" descr="C:\Users\Owner\Downloads\Logo_verdana_04.png"/>
          <p:cNvPicPr>
            <a:picLocks noChangeAspect="1" noChangeArrowheads="1"/>
          </p:cNvPicPr>
          <p:nvPr userDrawn="1"/>
        </p:nvPicPr>
        <p:blipFill>
          <a:blip r:embed="rId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324600" y="6096000"/>
            <a:ext cx="2438400" cy="424069"/>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69F2C0E-4324-8F4B-9B46-FEC4F00B5B58}" type="datetimeFigureOut">
              <a:rPr lang="en-US" smtClean="0"/>
              <a:pPr/>
              <a:t>5/23/16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22B28C-20B9-3E43-9402-3D8824D8297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69F2C0E-4324-8F4B-9B46-FEC4F00B5B58}" type="datetimeFigureOut">
              <a:rPr lang="en-US" smtClean="0"/>
              <a:pPr/>
              <a:t>5/23/16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22B28C-20B9-3E43-9402-3D8824D82974}"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4213" y="304800"/>
            <a:ext cx="7772400" cy="13716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752600"/>
            <a:ext cx="3810000" cy="43719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752600"/>
            <a:ext cx="3810000" cy="43719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5" name="Picture 2" descr="C:\Users\Owner\Downloads\Logo_verdana_04.png"/>
          <p:cNvPicPr>
            <a:picLocks noChangeAspect="1" noChangeArrowheads="1"/>
          </p:cNvPicPr>
          <p:nvPr userDrawn="1"/>
        </p:nvPicPr>
        <p:blipFill>
          <a:blip r:embed="rId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400800" y="6282451"/>
            <a:ext cx="2438400" cy="424069"/>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887286764"/>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4213" y="304800"/>
            <a:ext cx="77724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752600"/>
            <a:ext cx="3810000" cy="43719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810000" cy="43719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6" name="Picture 2" descr="C:\Users\Owner\Downloads\Logo_verdana_04.png"/>
          <p:cNvPicPr>
            <a:picLocks noChangeAspect="1" noChangeArrowheads="1"/>
          </p:cNvPicPr>
          <p:nvPr userDrawn="1"/>
        </p:nvPicPr>
        <p:blipFill>
          <a:blip r:embed="rId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400800" y="6282451"/>
            <a:ext cx="2438400" cy="424069"/>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51449039"/>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4213" y="304800"/>
            <a:ext cx="77724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752600"/>
            <a:ext cx="3810000" cy="43719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752600"/>
            <a:ext cx="3810000" cy="4371975"/>
          </a:xfrm>
        </p:spPr>
        <p:txBody>
          <a:bodyPr/>
          <a:lstStyle/>
          <a:p>
            <a:endParaRPr lang="en-US"/>
          </a:p>
        </p:txBody>
      </p:sp>
      <p:pic>
        <p:nvPicPr>
          <p:cNvPr id="5" name="Picture 2" descr="C:\Users\Owner\Downloads\Logo_verdana_04.png"/>
          <p:cNvPicPr>
            <a:picLocks noChangeAspect="1" noChangeArrowheads="1"/>
          </p:cNvPicPr>
          <p:nvPr userDrawn="1"/>
        </p:nvPicPr>
        <p:blipFill>
          <a:blip r:embed="rId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400800" y="6282451"/>
            <a:ext cx="2438400" cy="424069"/>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4894400"/>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3AC776E-4E68-47B9-ABFF-422F44983927}" type="datetimeFigureOut">
              <a:rPr lang="en-US" smtClean="0"/>
              <a:pPr/>
              <a:t>5/23/16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4C1C9-428D-49B8-8178-DB70FF0B07BB}" type="slidenum">
              <a:rPr lang="en-US" smtClean="0"/>
              <a:pPr/>
              <a:t>‹#›</a:t>
            </a:fld>
            <a:endParaRPr lang="en-US"/>
          </a:p>
        </p:txBody>
      </p:sp>
      <p:pic>
        <p:nvPicPr>
          <p:cNvPr id="7" name="Picture 2" descr="C:\Users\Owner\Downloads\Logo_verdana_04.png"/>
          <p:cNvPicPr>
            <a:picLocks noChangeAspect="1" noChangeArrowheads="1"/>
          </p:cNvPicPr>
          <p:nvPr userDrawn="1"/>
        </p:nvPicPr>
        <p:blipFill>
          <a:blip r:embed="rId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400800" y="6297406"/>
            <a:ext cx="2438400" cy="424069"/>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87206501"/>
      </p:ext>
    </p:extLst>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69F2C0E-4324-8F4B-9B46-FEC4F00B5B58}" type="datetimeFigureOut">
              <a:rPr lang="en-US" smtClean="0"/>
              <a:pPr/>
              <a:t>5/23/16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22B28C-20B9-3E43-9402-3D8824D82974}" type="slidenum">
              <a:rPr lang="en-US" smtClean="0"/>
              <a:pPr/>
              <a:t>‹#›</a:t>
            </a:fld>
            <a:endParaRPr lang="en-US"/>
          </a:p>
        </p:txBody>
      </p:sp>
      <p:pic>
        <p:nvPicPr>
          <p:cNvPr id="7" name="Picture 2" descr="C:\Users\Owner\Downloads\Logo_verdana_04.png"/>
          <p:cNvPicPr>
            <a:picLocks noChangeAspect="1" noChangeArrowheads="1"/>
          </p:cNvPicPr>
          <p:nvPr userDrawn="1"/>
        </p:nvPicPr>
        <p:blipFill>
          <a:blip r:embed="rId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400800" y="6282451"/>
            <a:ext cx="2438400" cy="424069"/>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69F2C0E-4324-8F4B-9B46-FEC4F00B5B58}" type="datetimeFigureOut">
              <a:rPr lang="en-US" smtClean="0"/>
              <a:pPr/>
              <a:t>5/23/16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22B28C-20B9-3E43-9402-3D8824D8297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69F2C0E-4324-8F4B-9B46-FEC4F00B5B58}" type="datetimeFigureOut">
              <a:rPr lang="en-US" smtClean="0"/>
              <a:pPr/>
              <a:t>5/23/16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22B28C-20B9-3E43-9402-3D8824D82974}" type="slidenum">
              <a:rPr lang="en-US" smtClean="0"/>
              <a:pPr/>
              <a:t>‹#›</a:t>
            </a:fld>
            <a:endParaRPr lang="en-US"/>
          </a:p>
        </p:txBody>
      </p:sp>
      <p:pic>
        <p:nvPicPr>
          <p:cNvPr id="8" name="Picture 2" descr="C:\Users\Owner\Downloads\Logo_verdana_04.png"/>
          <p:cNvPicPr>
            <a:picLocks noChangeAspect="1" noChangeArrowheads="1"/>
          </p:cNvPicPr>
          <p:nvPr userDrawn="1"/>
        </p:nvPicPr>
        <p:blipFill>
          <a:blip r:embed="rId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400800" y="6282451"/>
            <a:ext cx="2438400" cy="424069"/>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69F2C0E-4324-8F4B-9B46-FEC4F00B5B58}" type="datetimeFigureOut">
              <a:rPr lang="en-US" smtClean="0"/>
              <a:pPr/>
              <a:t>5/23/16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122B28C-20B9-3E43-9402-3D8824D8297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69F2C0E-4324-8F4B-9B46-FEC4F00B5B58}" type="datetimeFigureOut">
              <a:rPr lang="en-US" smtClean="0"/>
              <a:pPr/>
              <a:t>5/23/16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122B28C-20B9-3E43-9402-3D8824D82974}" type="slidenum">
              <a:rPr lang="en-US" smtClean="0"/>
              <a:pPr/>
              <a:t>‹#›</a:t>
            </a:fld>
            <a:endParaRPr lang="en-US"/>
          </a:p>
        </p:txBody>
      </p:sp>
      <p:pic>
        <p:nvPicPr>
          <p:cNvPr id="6" name="Picture 2" descr="C:\Users\Owner\Downloads\Logo_verdana_04.png"/>
          <p:cNvPicPr>
            <a:picLocks noChangeAspect="1" noChangeArrowheads="1"/>
          </p:cNvPicPr>
          <p:nvPr userDrawn="1"/>
        </p:nvPicPr>
        <p:blipFill>
          <a:blip r:embed="rId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400800" y="6308034"/>
            <a:ext cx="2438400" cy="424069"/>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9F2C0E-4324-8F4B-9B46-FEC4F00B5B58}" type="datetimeFigureOut">
              <a:rPr lang="en-US" smtClean="0"/>
              <a:pPr/>
              <a:t>5/23/16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122B28C-20B9-3E43-9402-3D8824D82974}" type="slidenum">
              <a:rPr lang="en-US" smtClean="0"/>
              <a:pPr/>
              <a:t>‹#›</a:t>
            </a:fld>
            <a:endParaRPr lang="en-US"/>
          </a:p>
        </p:txBody>
      </p:sp>
      <p:pic>
        <p:nvPicPr>
          <p:cNvPr id="5" name="Picture 2" descr="C:\Users\Owner\Downloads\Logo_verdana_04.png"/>
          <p:cNvPicPr>
            <a:picLocks noChangeAspect="1" noChangeArrowheads="1"/>
          </p:cNvPicPr>
          <p:nvPr userDrawn="1"/>
        </p:nvPicPr>
        <p:blipFill>
          <a:blip r:embed="rId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324600" y="6096000"/>
            <a:ext cx="2438400" cy="424069"/>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9F2C0E-4324-8F4B-9B46-FEC4F00B5B58}" type="datetimeFigureOut">
              <a:rPr lang="en-US" smtClean="0"/>
              <a:pPr/>
              <a:t>5/23/16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22B28C-20B9-3E43-9402-3D8824D8297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9F2C0E-4324-8F4B-9B46-FEC4F00B5B58}" type="datetimeFigureOut">
              <a:rPr lang="en-US" smtClean="0"/>
              <a:pPr/>
              <a:t>5/23/16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22B28C-20B9-3E43-9402-3D8824D8297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7"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shadeToTitle="1">
        <a:gradFill flip="none" rotWithShape="1">
          <a:gsLst>
            <a:gs pos="2000">
              <a:srgbClr val="509DFF">
                <a:alpha val="50000"/>
              </a:srgbClr>
            </a:gs>
            <a:gs pos="83000">
              <a:srgbClr val="FFFFFF">
                <a:alpha val="36000"/>
              </a:srgb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9F2C0E-4324-8F4B-9B46-FEC4F00B5B58}" type="datetimeFigureOut">
              <a:rPr lang="en-US" smtClean="0"/>
              <a:pPr/>
              <a:t>5/23/16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22B28C-20B9-3E43-9402-3D8824D82974}" type="slidenum">
              <a:rPr lang="en-US" smtClean="0"/>
              <a:pPr/>
              <a:t>‹#›</a:t>
            </a:fld>
            <a:endParaRPr lang="en-US"/>
          </a:p>
        </p:txBody>
      </p:sp>
      <p:pic>
        <p:nvPicPr>
          <p:cNvPr id="8" name="Picture 7" descr="EWP - Standard_R.png"/>
          <p:cNvPicPr>
            <a:picLocks noChangeAspect="1"/>
          </p:cNvPicPr>
          <p:nvPr userDrawn="1"/>
        </p:nvPicPr>
        <p:blipFill>
          <a:blip r:embed="rId17">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1191836" y="6133487"/>
            <a:ext cx="1450280" cy="43845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3" r:id="rId14"/>
    <p:sldLayoutId id="2147483664" r:id="rId15"/>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6.xml"/><Relationship Id="rId2"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jpeg"/><Relationship Id="rId1" Type="http://schemas.openxmlformats.org/officeDocument/2006/relationships/slideLayout" Target="../slideLayouts/slideLayout4.xml"/><Relationship Id="rId2"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0.jpeg"/><Relationship Id="rId3"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4.xml"/><Relationship Id="rId2" Type="http://schemas.openxmlformats.org/officeDocument/2006/relationships/image" Target="../media/image2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5.png"/><Relationship Id="rId3"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comments" Target="../comments/commen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28.jpeg"/><Relationship Id="rId5" Type="http://schemas.openxmlformats.org/officeDocument/2006/relationships/image" Target="../media/image29.jpeg"/><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hyperlink" Target="http://www.nrel.gov/docs/fy04osti/34662.pdf" TargetMode="External"/><Relationship Id="rId4"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png"/><Relationship Id="rId6" Type="http://schemas.openxmlformats.org/officeDocument/2006/relationships/image" Target="../media/image35.png"/><Relationship Id="rId7" Type="http://schemas.openxmlformats.org/officeDocument/2006/relationships/image" Target="../media/image36.png"/><Relationship Id="rId8" Type="http://schemas.openxmlformats.org/officeDocument/2006/relationships/image" Target="../media/image37.png"/><Relationship Id="rId9" Type="http://schemas.openxmlformats.org/officeDocument/2006/relationships/image" Target="../media/image38.png"/><Relationship Id="rId10" Type="http://schemas.openxmlformats.org/officeDocument/2006/relationships/image" Target="../media/image39.png"/><Relationship Id="rId1" Type="http://schemas.openxmlformats.org/officeDocument/2006/relationships/slideLayout" Target="../slideLayouts/slideLayout7.xml"/><Relationship Id="rId2" Type="http://schemas.openxmlformats.org/officeDocument/2006/relationships/image" Target="../media/image31.png"/></Relationships>
</file>

<file path=ppt/slides/_rels/slide23.xml.rels><?xml version="1.0" encoding="UTF-8" standalone="yes"?>
<Relationships xmlns="http://schemas.openxmlformats.org/package/2006/relationships"><Relationship Id="rId11" Type="http://schemas.openxmlformats.org/officeDocument/2006/relationships/image" Target="../media/image49.png"/><Relationship Id="rId12" Type="http://schemas.openxmlformats.org/officeDocument/2006/relationships/image" Target="../media/image50.png"/><Relationship Id="rId1" Type="http://schemas.openxmlformats.org/officeDocument/2006/relationships/slideLayout" Target="../slideLayouts/slideLayout7.xml"/><Relationship Id="rId2" Type="http://schemas.openxmlformats.org/officeDocument/2006/relationships/image" Target="../media/image40.png"/><Relationship Id="rId3" Type="http://schemas.openxmlformats.org/officeDocument/2006/relationships/image" Target="../media/image41.png"/><Relationship Id="rId4" Type="http://schemas.openxmlformats.org/officeDocument/2006/relationships/image" Target="../media/image42.png"/><Relationship Id="rId5" Type="http://schemas.openxmlformats.org/officeDocument/2006/relationships/image" Target="../media/image43.png"/><Relationship Id="rId6" Type="http://schemas.openxmlformats.org/officeDocument/2006/relationships/image" Target="../media/image44.png"/><Relationship Id="rId7" Type="http://schemas.openxmlformats.org/officeDocument/2006/relationships/image" Target="../media/image45.png"/><Relationship Id="rId8" Type="http://schemas.openxmlformats.org/officeDocument/2006/relationships/image" Target="../media/image46.png"/><Relationship Id="rId9" Type="http://schemas.openxmlformats.org/officeDocument/2006/relationships/image" Target="../media/image47.png"/><Relationship Id="rId10" Type="http://schemas.openxmlformats.org/officeDocument/2006/relationships/image" Target="../media/image4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51.jpeg"/></Relationships>
</file>

<file path=ppt/slides/_rels/slide25.xml.rels><?xml version="1.0" encoding="UTF-8" standalone="yes"?>
<Relationships xmlns="http://schemas.openxmlformats.org/package/2006/relationships"><Relationship Id="rId3" Type="http://schemas.openxmlformats.org/officeDocument/2006/relationships/image" Target="../media/image52.jpeg"/><Relationship Id="rId4" Type="http://schemas.openxmlformats.org/officeDocument/2006/relationships/image" Target="../media/image53.jpeg"/><Relationship Id="rId5" Type="http://schemas.openxmlformats.org/officeDocument/2006/relationships/image" Target="../media/image54.jpe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image" Target="../media/image55.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56.jpeg"/><Relationship Id="rId3" Type="http://schemas.openxmlformats.org/officeDocument/2006/relationships/image" Target="../media/image57.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58.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5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0.png"/><Relationship Id="rId4" Type="http://schemas.openxmlformats.org/officeDocument/2006/relationships/image" Target="../media/image61.png"/><Relationship Id="rId1" Type="http://schemas.openxmlformats.org/officeDocument/2006/relationships/slideLayout" Target="../slideLayouts/slideLayout14.xml"/><Relationship Id="rId2" Type="http://schemas.openxmlformats.org/officeDocument/2006/relationships/notesSlide" Target="../notesSlides/notesSlide12.xml"/></Relationships>
</file>

<file path=ppt/slides/_rels/slide31.xml.rels><?xml version="1.0" encoding="UTF-8" standalone="yes"?>
<Relationships xmlns="http://schemas.openxmlformats.org/package/2006/relationships"><Relationship Id="rId3" Type="http://schemas.openxmlformats.org/officeDocument/2006/relationships/image" Target="../media/image60.png"/><Relationship Id="rId4" Type="http://schemas.openxmlformats.org/officeDocument/2006/relationships/image" Target="../media/image62.png"/><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32.xml.rels><?xml version="1.0" encoding="UTF-8" standalone="yes"?>
<Relationships xmlns="http://schemas.openxmlformats.org/package/2006/relationships"><Relationship Id="rId3" Type="http://schemas.openxmlformats.org/officeDocument/2006/relationships/image" Target="../media/image63.png"/><Relationship Id="rId4" Type="http://schemas.openxmlformats.org/officeDocument/2006/relationships/image" Target="../media/image64.png"/><Relationship Id="rId5" Type="http://schemas.openxmlformats.org/officeDocument/2006/relationships/image" Target="../media/image60.png"/><Relationship Id="rId1" Type="http://schemas.openxmlformats.org/officeDocument/2006/relationships/slideLayout" Target="../slideLayouts/slideLayout14.xml"/><Relationship Id="rId2" Type="http://schemas.openxmlformats.org/officeDocument/2006/relationships/notesSlide" Target="../notesSlides/notesSlide14.xml"/></Relationships>
</file>

<file path=ppt/slides/_rels/slide33.xml.rels><?xml version="1.0" encoding="UTF-8" standalone="yes"?>
<Relationships xmlns="http://schemas.openxmlformats.org/package/2006/relationships"><Relationship Id="rId3" Type="http://schemas.openxmlformats.org/officeDocument/2006/relationships/image" Target="../media/image65.png"/><Relationship Id="rId4" Type="http://schemas.openxmlformats.org/officeDocument/2006/relationships/image" Target="../media/image60.png"/><Relationship Id="rId5" Type="http://schemas.openxmlformats.org/officeDocument/2006/relationships/image" Target="../media/image66.png"/><Relationship Id="rId6" Type="http://schemas.openxmlformats.org/officeDocument/2006/relationships/image" Target="../media/image67.png"/><Relationship Id="rId1" Type="http://schemas.openxmlformats.org/officeDocument/2006/relationships/slideLayout" Target="../slideLayouts/slideLayout14.xml"/><Relationship Id="rId2" Type="http://schemas.openxmlformats.org/officeDocument/2006/relationships/notesSlide" Target="../notesSlides/notesSlide15.xml"/></Relationships>
</file>

<file path=ppt/slides/_rels/slide34.xml.rels><?xml version="1.0" encoding="UTF-8" standalone="yes"?>
<Relationships xmlns="http://schemas.openxmlformats.org/package/2006/relationships"><Relationship Id="rId3" Type="http://schemas.openxmlformats.org/officeDocument/2006/relationships/image" Target="../media/image68.png"/><Relationship Id="rId4" Type="http://schemas.openxmlformats.org/officeDocument/2006/relationships/image" Target="../media/image60.png"/><Relationship Id="rId1" Type="http://schemas.openxmlformats.org/officeDocument/2006/relationships/slideLayout" Target="../slideLayouts/slideLayout14.xml"/><Relationship Id="rId2" Type="http://schemas.openxmlformats.org/officeDocument/2006/relationships/notesSlide" Target="../notesSlides/notesSlide1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72.png"/><Relationship Id="rId4" Type="http://schemas.openxmlformats.org/officeDocument/2006/relationships/image" Target="../media/image81.png"/><Relationship Id="rId5" Type="http://schemas.openxmlformats.org/officeDocument/2006/relationships/image" Target="../media/image9.png"/><Relationship Id="rId6" Type="http://schemas.openxmlformats.org/officeDocument/2006/relationships/image" Target="../media/image10.png"/><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jpeg"/><Relationship Id="rId5" Type="http://schemas.openxmlformats.org/officeDocument/2006/relationships/image" Target="../media/image10.wmf"/><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Intro to Wind</a:t>
            </a:r>
            <a:endParaRPr lang="en-US" dirty="0"/>
          </a:p>
        </p:txBody>
      </p:sp>
      <p:sp>
        <p:nvSpPr>
          <p:cNvPr id="3" name="Subtitle 2"/>
          <p:cNvSpPr>
            <a:spLocks noGrp="1"/>
          </p:cNvSpPr>
          <p:nvPr>
            <p:ph type="subTitle" idx="1"/>
          </p:nvPr>
        </p:nvSpPr>
        <p:spPr>
          <a:xfrm>
            <a:off x="550416" y="3886200"/>
            <a:ext cx="8105312" cy="1752600"/>
          </a:xfrm>
        </p:spPr>
        <p:txBody>
          <a:bodyPr/>
          <a:lstStyle/>
          <a:p>
            <a:r>
              <a:rPr lang="en-US" dirty="0" smtClean="0"/>
              <a:t>Trudy Forsyth, Wind Advisors Team</a:t>
            </a:r>
          </a:p>
          <a:p>
            <a:r>
              <a:rPr lang="en-US" dirty="0" smtClean="0"/>
              <a:t>Charles Newcomb, Endurance Wind Power</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bwMode="auto">
          <a:xfrm>
            <a:off x="609600" y="457200"/>
            <a:ext cx="7772400" cy="687388"/>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normAutofit/>
          </a:bodyPr>
          <a:lstStyle/>
          <a:p>
            <a:r>
              <a:rPr lang="en-US" sz="3200" smtClean="0"/>
              <a:t>WIND SHEAR</a:t>
            </a:r>
            <a:endParaRPr lang="en-US" sz="1800" smtClean="0"/>
          </a:p>
        </p:txBody>
      </p:sp>
      <p:sp>
        <p:nvSpPr>
          <p:cNvPr id="28676" name="Text Box 47"/>
          <p:cNvSpPr txBox="1">
            <a:spLocks noChangeArrowheads="1"/>
          </p:cNvSpPr>
          <p:nvPr/>
        </p:nvSpPr>
        <p:spPr bwMode="auto">
          <a:xfrm>
            <a:off x="499128" y="4539958"/>
            <a:ext cx="5257800" cy="307777"/>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a:defRPr sz="2400">
                <a:solidFill>
                  <a:schemeClr val="bg1"/>
                </a:solidFill>
                <a:latin typeface="Times" pitchFamily="18" charset="0"/>
              </a:defRPr>
            </a:lvl1pPr>
            <a:lvl2pPr marL="742950" indent="-285750">
              <a:defRPr sz="2400">
                <a:solidFill>
                  <a:schemeClr val="bg1"/>
                </a:solidFill>
                <a:latin typeface="Times" pitchFamily="18" charset="0"/>
              </a:defRPr>
            </a:lvl2pPr>
            <a:lvl3pPr marL="1143000" indent="-228600">
              <a:defRPr sz="2400">
                <a:solidFill>
                  <a:schemeClr val="bg1"/>
                </a:solidFill>
                <a:latin typeface="Times" pitchFamily="18" charset="0"/>
              </a:defRPr>
            </a:lvl3pPr>
            <a:lvl4pPr marL="1600200" indent="-228600">
              <a:defRPr sz="2400">
                <a:solidFill>
                  <a:schemeClr val="bg1"/>
                </a:solidFill>
                <a:latin typeface="Times" pitchFamily="18" charset="0"/>
              </a:defRPr>
            </a:lvl4pPr>
            <a:lvl5pPr marL="2057400" indent="-228600">
              <a:defRPr sz="2400">
                <a:solidFill>
                  <a:schemeClr val="bg1"/>
                </a:solidFill>
                <a:latin typeface="Times" pitchFamily="18" charset="0"/>
              </a:defRPr>
            </a:lvl5pPr>
            <a:lvl6pPr marL="2514600" indent="-228600" eaLnBrk="0" fontAlgn="base" hangingPunct="0">
              <a:spcBef>
                <a:spcPct val="0"/>
              </a:spcBef>
              <a:spcAft>
                <a:spcPct val="0"/>
              </a:spcAft>
              <a:defRPr sz="2400">
                <a:solidFill>
                  <a:schemeClr val="bg1"/>
                </a:solidFill>
                <a:latin typeface="Times" pitchFamily="18" charset="0"/>
              </a:defRPr>
            </a:lvl6pPr>
            <a:lvl7pPr marL="2971800" indent="-228600" eaLnBrk="0" fontAlgn="base" hangingPunct="0">
              <a:spcBef>
                <a:spcPct val="0"/>
              </a:spcBef>
              <a:spcAft>
                <a:spcPct val="0"/>
              </a:spcAft>
              <a:defRPr sz="2400">
                <a:solidFill>
                  <a:schemeClr val="bg1"/>
                </a:solidFill>
                <a:latin typeface="Times" pitchFamily="18" charset="0"/>
              </a:defRPr>
            </a:lvl7pPr>
            <a:lvl8pPr marL="3429000" indent="-228600" eaLnBrk="0" fontAlgn="base" hangingPunct="0">
              <a:spcBef>
                <a:spcPct val="0"/>
              </a:spcBef>
              <a:spcAft>
                <a:spcPct val="0"/>
              </a:spcAft>
              <a:defRPr sz="2400">
                <a:solidFill>
                  <a:schemeClr val="bg1"/>
                </a:solidFill>
                <a:latin typeface="Times" pitchFamily="18" charset="0"/>
              </a:defRPr>
            </a:lvl8pPr>
            <a:lvl9pPr marL="3886200" indent="-228600" eaLnBrk="0" fontAlgn="base" hangingPunct="0">
              <a:spcBef>
                <a:spcPct val="0"/>
              </a:spcBef>
              <a:spcAft>
                <a:spcPct val="0"/>
              </a:spcAft>
              <a:defRPr sz="2400">
                <a:solidFill>
                  <a:schemeClr val="bg1"/>
                </a:solidFill>
                <a:latin typeface="Times" pitchFamily="18" charset="0"/>
              </a:defRPr>
            </a:lvl9pPr>
          </a:lstStyle>
          <a:p>
            <a:pPr>
              <a:spcBef>
                <a:spcPct val="50000"/>
              </a:spcBef>
            </a:pPr>
            <a:r>
              <a:rPr lang="en-US" sz="1400" dirty="0">
                <a:solidFill>
                  <a:schemeClr val="tx1"/>
                </a:solidFill>
              </a:rPr>
              <a:t>Courtesy: Alternative Energy Institute</a:t>
            </a:r>
          </a:p>
        </p:txBody>
      </p:sp>
      <p:pic>
        <p:nvPicPr>
          <p:cNvPr id="47" name="Picture 46"/>
          <p:cNvPicPr>
            <a:picLocks noChangeAspect="1"/>
          </p:cNvPicPr>
          <p:nvPr/>
        </p:nvPicPr>
        <p:blipFill>
          <a:blip r:embed="rId3"/>
          <a:stretch>
            <a:fillRect/>
          </a:stretch>
        </p:blipFill>
        <p:spPr>
          <a:xfrm>
            <a:off x="4200056" y="4469919"/>
            <a:ext cx="4181943" cy="1329519"/>
          </a:xfrm>
          <a:prstGeom prst="rect">
            <a:avLst/>
          </a:prstGeom>
        </p:spPr>
      </p:pic>
      <p:pic>
        <p:nvPicPr>
          <p:cNvPr id="48" name="Picture 47"/>
          <p:cNvPicPr>
            <a:picLocks noChangeAspect="1"/>
          </p:cNvPicPr>
          <p:nvPr/>
        </p:nvPicPr>
        <p:blipFill>
          <a:blip r:embed="rId4"/>
          <a:stretch>
            <a:fillRect/>
          </a:stretch>
        </p:blipFill>
        <p:spPr>
          <a:xfrm>
            <a:off x="381000" y="1144588"/>
            <a:ext cx="4367035" cy="339537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42990160"/>
      </p:ext>
    </p:extLst>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685800" y="376280"/>
            <a:ext cx="7772400" cy="9144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a:defRPr sz="2400">
                <a:solidFill>
                  <a:schemeClr val="bg1"/>
                </a:solidFill>
                <a:latin typeface="Times" panose="02020603050405020304" pitchFamily="18" charset="0"/>
              </a:defRPr>
            </a:lvl1pPr>
            <a:lvl2pPr marL="742950" indent="-285750">
              <a:defRPr sz="2400">
                <a:solidFill>
                  <a:schemeClr val="bg1"/>
                </a:solidFill>
                <a:latin typeface="Times" panose="02020603050405020304" pitchFamily="18" charset="0"/>
              </a:defRPr>
            </a:lvl2pPr>
            <a:lvl3pPr marL="1143000" indent="-228600">
              <a:defRPr sz="2400">
                <a:solidFill>
                  <a:schemeClr val="bg1"/>
                </a:solidFill>
                <a:latin typeface="Times" panose="02020603050405020304" pitchFamily="18" charset="0"/>
              </a:defRPr>
            </a:lvl3pPr>
            <a:lvl4pPr marL="1600200" indent="-228600">
              <a:defRPr sz="2400">
                <a:solidFill>
                  <a:schemeClr val="bg1"/>
                </a:solidFill>
                <a:latin typeface="Times" panose="02020603050405020304" pitchFamily="18" charset="0"/>
              </a:defRPr>
            </a:lvl4pPr>
            <a:lvl5pPr marL="2057400" indent="-228600">
              <a:defRPr sz="2400">
                <a:solidFill>
                  <a:schemeClr val="bg1"/>
                </a:solidFill>
                <a:latin typeface="Times" panose="02020603050405020304" pitchFamily="18" charset="0"/>
              </a:defRPr>
            </a:lvl5pPr>
            <a:lvl6pPr marL="2514600" indent="-228600" eaLnBrk="0" fontAlgn="base" hangingPunct="0">
              <a:spcBef>
                <a:spcPct val="0"/>
              </a:spcBef>
              <a:spcAft>
                <a:spcPct val="0"/>
              </a:spcAft>
              <a:defRPr sz="2400">
                <a:solidFill>
                  <a:schemeClr val="bg1"/>
                </a:solidFill>
                <a:latin typeface="Times" panose="02020603050405020304" pitchFamily="18" charset="0"/>
              </a:defRPr>
            </a:lvl6pPr>
            <a:lvl7pPr marL="2971800" indent="-228600" eaLnBrk="0" fontAlgn="base" hangingPunct="0">
              <a:spcBef>
                <a:spcPct val="0"/>
              </a:spcBef>
              <a:spcAft>
                <a:spcPct val="0"/>
              </a:spcAft>
              <a:defRPr sz="2400">
                <a:solidFill>
                  <a:schemeClr val="bg1"/>
                </a:solidFill>
                <a:latin typeface="Times" panose="02020603050405020304" pitchFamily="18" charset="0"/>
              </a:defRPr>
            </a:lvl7pPr>
            <a:lvl8pPr marL="3429000" indent="-228600" eaLnBrk="0" fontAlgn="base" hangingPunct="0">
              <a:spcBef>
                <a:spcPct val="0"/>
              </a:spcBef>
              <a:spcAft>
                <a:spcPct val="0"/>
              </a:spcAft>
              <a:defRPr sz="2400">
                <a:solidFill>
                  <a:schemeClr val="bg1"/>
                </a:solidFill>
                <a:latin typeface="Times" panose="02020603050405020304" pitchFamily="18" charset="0"/>
              </a:defRPr>
            </a:lvl8pPr>
            <a:lvl9pPr marL="3886200" indent="-228600" eaLnBrk="0" fontAlgn="base" hangingPunct="0">
              <a:spcBef>
                <a:spcPct val="0"/>
              </a:spcBef>
              <a:spcAft>
                <a:spcPct val="0"/>
              </a:spcAft>
              <a:defRPr sz="2400">
                <a:solidFill>
                  <a:schemeClr val="bg1"/>
                </a:solidFill>
                <a:latin typeface="Times" panose="02020603050405020304" pitchFamily="18" charset="0"/>
              </a:defRPr>
            </a:lvl9pPr>
          </a:lstStyle>
          <a:p>
            <a:pPr algn="ctr" eaLnBrk="1" hangingPunct="1"/>
            <a:r>
              <a:rPr lang="en-US" altLang="en-US" sz="3200" dirty="0">
                <a:solidFill>
                  <a:srgbClr val="000000"/>
                </a:solidFill>
                <a:latin typeface="Arial" panose="020B0604020202020204" pitchFamily="34" charset="0"/>
              </a:rPr>
              <a:t>Wind Energy Production Terms</a:t>
            </a:r>
          </a:p>
        </p:txBody>
      </p:sp>
      <p:sp>
        <p:nvSpPr>
          <p:cNvPr id="10243" name="Rectangle 3"/>
          <p:cNvSpPr>
            <a:spLocks noChangeArrowheads="1"/>
          </p:cNvSpPr>
          <p:nvPr/>
        </p:nvSpPr>
        <p:spPr bwMode="auto">
          <a:xfrm>
            <a:off x="228600" y="1143429"/>
            <a:ext cx="3810000" cy="54991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marL="342900" indent="-342900">
              <a:defRPr sz="2400">
                <a:solidFill>
                  <a:schemeClr val="bg1"/>
                </a:solidFill>
                <a:latin typeface="Times" panose="02020603050405020304" pitchFamily="18" charset="0"/>
              </a:defRPr>
            </a:lvl1pPr>
            <a:lvl2pPr marL="742950" indent="-285750">
              <a:defRPr sz="2400">
                <a:solidFill>
                  <a:schemeClr val="bg1"/>
                </a:solidFill>
                <a:latin typeface="Times" panose="02020603050405020304" pitchFamily="18" charset="0"/>
              </a:defRPr>
            </a:lvl2pPr>
            <a:lvl3pPr marL="1143000" indent="-228600">
              <a:defRPr sz="2400">
                <a:solidFill>
                  <a:schemeClr val="bg1"/>
                </a:solidFill>
                <a:latin typeface="Times" panose="02020603050405020304" pitchFamily="18" charset="0"/>
              </a:defRPr>
            </a:lvl3pPr>
            <a:lvl4pPr marL="1600200" indent="-228600">
              <a:defRPr sz="2400">
                <a:solidFill>
                  <a:schemeClr val="bg1"/>
                </a:solidFill>
                <a:latin typeface="Times" panose="02020603050405020304" pitchFamily="18" charset="0"/>
              </a:defRPr>
            </a:lvl4pPr>
            <a:lvl5pPr marL="2057400" indent="-228600">
              <a:defRPr sz="2400">
                <a:solidFill>
                  <a:schemeClr val="bg1"/>
                </a:solidFill>
                <a:latin typeface="Times" panose="02020603050405020304" pitchFamily="18" charset="0"/>
              </a:defRPr>
            </a:lvl5pPr>
            <a:lvl6pPr marL="2514600" indent="-228600" eaLnBrk="0" fontAlgn="base" hangingPunct="0">
              <a:spcBef>
                <a:spcPct val="0"/>
              </a:spcBef>
              <a:spcAft>
                <a:spcPct val="0"/>
              </a:spcAft>
              <a:defRPr sz="2400">
                <a:solidFill>
                  <a:schemeClr val="bg1"/>
                </a:solidFill>
                <a:latin typeface="Times" panose="02020603050405020304" pitchFamily="18" charset="0"/>
              </a:defRPr>
            </a:lvl6pPr>
            <a:lvl7pPr marL="2971800" indent="-228600" eaLnBrk="0" fontAlgn="base" hangingPunct="0">
              <a:spcBef>
                <a:spcPct val="0"/>
              </a:spcBef>
              <a:spcAft>
                <a:spcPct val="0"/>
              </a:spcAft>
              <a:defRPr sz="2400">
                <a:solidFill>
                  <a:schemeClr val="bg1"/>
                </a:solidFill>
                <a:latin typeface="Times" panose="02020603050405020304" pitchFamily="18" charset="0"/>
              </a:defRPr>
            </a:lvl7pPr>
            <a:lvl8pPr marL="3429000" indent="-228600" eaLnBrk="0" fontAlgn="base" hangingPunct="0">
              <a:spcBef>
                <a:spcPct val="0"/>
              </a:spcBef>
              <a:spcAft>
                <a:spcPct val="0"/>
              </a:spcAft>
              <a:defRPr sz="2400">
                <a:solidFill>
                  <a:schemeClr val="bg1"/>
                </a:solidFill>
                <a:latin typeface="Times" panose="02020603050405020304" pitchFamily="18" charset="0"/>
              </a:defRPr>
            </a:lvl8pPr>
            <a:lvl9pPr marL="3886200" indent="-228600" eaLnBrk="0" fontAlgn="base" hangingPunct="0">
              <a:spcBef>
                <a:spcPct val="0"/>
              </a:spcBef>
              <a:spcAft>
                <a:spcPct val="0"/>
              </a:spcAft>
              <a:defRPr sz="2400">
                <a:solidFill>
                  <a:schemeClr val="bg1"/>
                </a:solidFill>
                <a:latin typeface="Times" panose="02020603050405020304" pitchFamily="18" charset="0"/>
              </a:defRPr>
            </a:lvl9pPr>
          </a:lstStyle>
          <a:p>
            <a:pPr eaLnBrk="1" hangingPunct="1">
              <a:lnSpc>
                <a:spcPct val="110000"/>
              </a:lnSpc>
              <a:spcBef>
                <a:spcPct val="20000"/>
              </a:spcBef>
              <a:buFontTx/>
              <a:buChar char="•"/>
            </a:pPr>
            <a:r>
              <a:rPr lang="en-US" altLang="en-US" sz="1600" i="1" u="sng" dirty="0">
                <a:solidFill>
                  <a:srgbClr val="0959A5"/>
                </a:solidFill>
                <a:latin typeface="Arial" panose="020B0604020202020204" pitchFamily="34" charset="0"/>
              </a:rPr>
              <a:t>Power in the Wind</a:t>
            </a:r>
            <a:r>
              <a:rPr lang="en-US" altLang="en-US" sz="1600" dirty="0">
                <a:solidFill>
                  <a:srgbClr val="0959A5"/>
                </a:solidFill>
                <a:latin typeface="Arial" panose="020B0604020202020204" pitchFamily="34" charset="0"/>
              </a:rPr>
              <a:t> = 1/2</a:t>
            </a:r>
            <a:r>
              <a:rPr lang="en-US" altLang="en-US" sz="1600" dirty="0">
                <a:solidFill>
                  <a:srgbClr val="0959A5"/>
                </a:solidFill>
                <a:latin typeface="Arial" panose="020B0604020202020204" pitchFamily="34" charset="0"/>
                <a:sym typeface="Symbol" panose="05050102010706020507" pitchFamily="18" charset="2"/>
              </a:rPr>
              <a:t>AV</a:t>
            </a:r>
            <a:r>
              <a:rPr lang="en-US" altLang="en-US" sz="1600" baseline="30000" dirty="0">
                <a:solidFill>
                  <a:srgbClr val="0959A5"/>
                </a:solidFill>
                <a:latin typeface="Arial" panose="020B0604020202020204" pitchFamily="34" charset="0"/>
                <a:sym typeface="Symbol" panose="05050102010706020507" pitchFamily="18" charset="2"/>
              </a:rPr>
              <a:t>3 </a:t>
            </a:r>
          </a:p>
          <a:p>
            <a:pPr eaLnBrk="1" hangingPunct="1">
              <a:lnSpc>
                <a:spcPct val="110000"/>
              </a:lnSpc>
              <a:spcBef>
                <a:spcPct val="20000"/>
              </a:spcBef>
              <a:buFontTx/>
              <a:buChar char="•"/>
            </a:pPr>
            <a:r>
              <a:rPr lang="en-US" altLang="en-US" sz="1600" i="1" dirty="0">
                <a:solidFill>
                  <a:srgbClr val="0959A5"/>
                </a:solidFill>
                <a:latin typeface="Arial" panose="020B0604020202020204" pitchFamily="34" charset="0"/>
              </a:rPr>
              <a:t>Power Coefficient</a:t>
            </a:r>
            <a:r>
              <a:rPr lang="en-US" altLang="en-US" sz="1600" dirty="0">
                <a:solidFill>
                  <a:srgbClr val="0959A5"/>
                </a:solidFill>
                <a:latin typeface="Arial" panose="020B0604020202020204" pitchFamily="34" charset="0"/>
              </a:rPr>
              <a:t> - C</a:t>
            </a:r>
            <a:r>
              <a:rPr lang="en-US" altLang="en-US" sz="1600" baseline="-25000" dirty="0">
                <a:solidFill>
                  <a:srgbClr val="0959A5"/>
                </a:solidFill>
                <a:latin typeface="Arial" panose="020B0604020202020204" pitchFamily="34" charset="0"/>
              </a:rPr>
              <a:t>p </a:t>
            </a:r>
            <a:endParaRPr lang="en-US" altLang="en-US" sz="1600" baseline="30000" dirty="0">
              <a:solidFill>
                <a:srgbClr val="0959A5"/>
              </a:solidFill>
              <a:latin typeface="Arial" panose="020B0604020202020204" pitchFamily="34" charset="0"/>
              <a:sym typeface="Symbol" panose="05050102010706020507" pitchFamily="18" charset="2"/>
            </a:endParaRPr>
          </a:p>
          <a:p>
            <a:pPr eaLnBrk="1" hangingPunct="1">
              <a:lnSpc>
                <a:spcPct val="110000"/>
              </a:lnSpc>
              <a:spcBef>
                <a:spcPct val="20000"/>
              </a:spcBef>
              <a:buFontTx/>
              <a:buChar char="•"/>
            </a:pPr>
            <a:r>
              <a:rPr lang="en-US" altLang="en-US" sz="1600" i="1" u="sng" dirty="0">
                <a:solidFill>
                  <a:srgbClr val="0959A5"/>
                </a:solidFill>
                <a:latin typeface="Arial" panose="020B0604020202020204" pitchFamily="34" charset="0"/>
              </a:rPr>
              <a:t>Betz Limit</a:t>
            </a:r>
            <a:r>
              <a:rPr lang="en-US" altLang="en-US" sz="1600" dirty="0">
                <a:solidFill>
                  <a:srgbClr val="0959A5"/>
                </a:solidFill>
                <a:latin typeface="Arial" panose="020B0604020202020204" pitchFamily="34" charset="0"/>
              </a:rPr>
              <a:t> - 59% Max </a:t>
            </a:r>
          </a:p>
          <a:p>
            <a:pPr eaLnBrk="1" hangingPunct="1">
              <a:lnSpc>
                <a:spcPct val="110000"/>
              </a:lnSpc>
              <a:spcBef>
                <a:spcPct val="20000"/>
              </a:spcBef>
              <a:buFontTx/>
              <a:buChar char="•"/>
            </a:pPr>
            <a:r>
              <a:rPr lang="en-US" altLang="en-US" sz="1600" dirty="0">
                <a:solidFill>
                  <a:srgbClr val="0959A5"/>
                </a:solidFill>
                <a:latin typeface="Arial" panose="020B0604020202020204" pitchFamily="34" charset="0"/>
              </a:rPr>
              <a:t>Efficiency – about 80%</a:t>
            </a:r>
            <a:endParaRPr lang="en-US" altLang="en-US" sz="1600" baseline="-25000" dirty="0">
              <a:solidFill>
                <a:srgbClr val="0959A5"/>
              </a:solidFill>
              <a:latin typeface="Arial" panose="020B0604020202020204" pitchFamily="34" charset="0"/>
            </a:endParaRPr>
          </a:p>
          <a:p>
            <a:pPr eaLnBrk="1" hangingPunct="1">
              <a:lnSpc>
                <a:spcPct val="110000"/>
              </a:lnSpc>
              <a:spcBef>
                <a:spcPct val="20000"/>
              </a:spcBef>
              <a:buFontTx/>
              <a:buChar char="•"/>
            </a:pPr>
            <a:r>
              <a:rPr lang="en-US" altLang="en-US" sz="1600" i="1" u="sng" dirty="0">
                <a:solidFill>
                  <a:srgbClr val="0959A5"/>
                </a:solidFill>
                <a:latin typeface="Arial" panose="020B0604020202020204" pitchFamily="34" charset="0"/>
              </a:rPr>
              <a:t>Rated Power</a:t>
            </a:r>
            <a:r>
              <a:rPr lang="en-US" altLang="en-US" sz="1600" dirty="0">
                <a:solidFill>
                  <a:srgbClr val="0959A5"/>
                </a:solidFill>
                <a:latin typeface="Arial" panose="020B0604020202020204" pitchFamily="34" charset="0"/>
              </a:rPr>
              <a:t> – Maximum power generator can produce</a:t>
            </a:r>
          </a:p>
          <a:p>
            <a:pPr eaLnBrk="1" hangingPunct="1">
              <a:lnSpc>
                <a:spcPct val="110000"/>
              </a:lnSpc>
              <a:spcBef>
                <a:spcPct val="20000"/>
              </a:spcBef>
              <a:buFontTx/>
              <a:buChar char="•"/>
            </a:pPr>
            <a:r>
              <a:rPr lang="en-US" altLang="en-US" sz="1600" i="1" u="sng" dirty="0">
                <a:solidFill>
                  <a:srgbClr val="0959A5"/>
                </a:solidFill>
                <a:latin typeface="Arial" panose="020B0604020202020204" pitchFamily="34" charset="0"/>
              </a:rPr>
              <a:t>Capacity factor </a:t>
            </a:r>
            <a:r>
              <a:rPr lang="en-US" altLang="en-US" sz="1600" dirty="0">
                <a:solidFill>
                  <a:srgbClr val="0959A5"/>
                </a:solidFill>
                <a:latin typeface="Arial" panose="020B0604020202020204" pitchFamily="34" charset="0"/>
              </a:rPr>
              <a:t> - Annual energy capture / Generator max output X 8760</a:t>
            </a:r>
          </a:p>
          <a:p>
            <a:pPr eaLnBrk="1" hangingPunct="1">
              <a:lnSpc>
                <a:spcPct val="110000"/>
              </a:lnSpc>
              <a:spcBef>
                <a:spcPct val="20000"/>
              </a:spcBef>
              <a:buFontTx/>
              <a:buChar char="•"/>
            </a:pPr>
            <a:r>
              <a:rPr lang="en-US" altLang="en-US" sz="1600" i="1" u="sng" dirty="0">
                <a:solidFill>
                  <a:srgbClr val="0959A5"/>
                </a:solidFill>
                <a:latin typeface="Arial" panose="020B0604020202020204" pitchFamily="34" charset="0"/>
              </a:rPr>
              <a:t>Cut-in</a:t>
            </a:r>
            <a:r>
              <a:rPr lang="en-US" altLang="en-US" sz="1600" dirty="0">
                <a:solidFill>
                  <a:srgbClr val="0959A5"/>
                </a:solidFill>
                <a:latin typeface="Arial" panose="020B0604020202020204" pitchFamily="34" charset="0"/>
              </a:rPr>
              <a:t> wind speed where energy `production begins</a:t>
            </a:r>
          </a:p>
          <a:p>
            <a:pPr eaLnBrk="1" hangingPunct="1">
              <a:lnSpc>
                <a:spcPct val="110000"/>
              </a:lnSpc>
              <a:spcBef>
                <a:spcPct val="20000"/>
              </a:spcBef>
              <a:buFontTx/>
              <a:buChar char="•"/>
            </a:pPr>
            <a:r>
              <a:rPr lang="en-US" altLang="en-US" sz="1600" i="1" u="sng" dirty="0">
                <a:solidFill>
                  <a:srgbClr val="0959A5"/>
                </a:solidFill>
                <a:latin typeface="Arial" panose="020B0604020202020204" pitchFamily="34" charset="0"/>
              </a:rPr>
              <a:t>Cut-out</a:t>
            </a:r>
            <a:r>
              <a:rPr lang="en-US" altLang="en-US" sz="1600" dirty="0">
                <a:solidFill>
                  <a:srgbClr val="0959A5"/>
                </a:solidFill>
                <a:latin typeface="Arial" panose="020B0604020202020204" pitchFamily="34" charset="0"/>
              </a:rPr>
              <a:t> wind speed where energy production ends</a:t>
            </a:r>
          </a:p>
          <a:p>
            <a:pPr eaLnBrk="1" hangingPunct="1">
              <a:lnSpc>
                <a:spcPct val="110000"/>
              </a:lnSpc>
              <a:spcBef>
                <a:spcPct val="20000"/>
              </a:spcBef>
              <a:buFontTx/>
              <a:buChar char="•"/>
            </a:pPr>
            <a:endParaRPr lang="en-US" altLang="en-US" sz="1600" dirty="0">
              <a:solidFill>
                <a:srgbClr val="0959A5"/>
              </a:solidFill>
              <a:latin typeface="Arial" panose="020B0604020202020204" pitchFamily="34" charset="0"/>
            </a:endParaRPr>
          </a:p>
        </p:txBody>
      </p:sp>
      <p:grpSp>
        <p:nvGrpSpPr>
          <p:cNvPr id="10244" name="Group 4"/>
          <p:cNvGrpSpPr>
            <a:grpSpLocks/>
          </p:cNvGrpSpPr>
          <p:nvPr/>
        </p:nvGrpSpPr>
        <p:grpSpPr bwMode="auto">
          <a:xfrm>
            <a:off x="3608808" y="1409700"/>
            <a:ext cx="5659437" cy="4476750"/>
            <a:chOff x="2195" y="888"/>
            <a:chExt cx="3565" cy="2820"/>
          </a:xfrm>
        </p:grpSpPr>
        <p:sp>
          <p:nvSpPr>
            <p:cNvPr id="10245" name="Text Box 5"/>
            <p:cNvSpPr txBox="1">
              <a:spLocks noChangeArrowheads="1"/>
            </p:cNvSpPr>
            <p:nvPr/>
          </p:nvSpPr>
          <p:spPr bwMode="auto">
            <a:xfrm>
              <a:off x="2650" y="3514"/>
              <a:ext cx="1477" cy="194"/>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wrap="none">
              <a:spAutoFit/>
            </a:bodyPr>
            <a:lstStyle>
              <a:lvl1pPr>
                <a:defRPr sz="2400">
                  <a:solidFill>
                    <a:schemeClr val="bg1"/>
                  </a:solidFill>
                  <a:latin typeface="Times" panose="02020603050405020304" pitchFamily="18" charset="0"/>
                </a:defRPr>
              </a:lvl1pPr>
              <a:lvl2pPr marL="742950" indent="-285750">
                <a:defRPr sz="2400">
                  <a:solidFill>
                    <a:schemeClr val="bg1"/>
                  </a:solidFill>
                  <a:latin typeface="Times" panose="02020603050405020304" pitchFamily="18" charset="0"/>
                </a:defRPr>
              </a:lvl2pPr>
              <a:lvl3pPr marL="1143000" indent="-228600">
                <a:defRPr sz="2400">
                  <a:solidFill>
                    <a:schemeClr val="bg1"/>
                  </a:solidFill>
                  <a:latin typeface="Times" panose="02020603050405020304" pitchFamily="18" charset="0"/>
                </a:defRPr>
              </a:lvl3pPr>
              <a:lvl4pPr marL="1600200" indent="-228600">
                <a:defRPr sz="2400">
                  <a:solidFill>
                    <a:schemeClr val="bg1"/>
                  </a:solidFill>
                  <a:latin typeface="Times" panose="02020603050405020304" pitchFamily="18" charset="0"/>
                </a:defRPr>
              </a:lvl4pPr>
              <a:lvl5pPr marL="2057400" indent="-228600">
                <a:defRPr sz="2400">
                  <a:solidFill>
                    <a:schemeClr val="bg1"/>
                  </a:solidFill>
                  <a:latin typeface="Times" panose="02020603050405020304" pitchFamily="18" charset="0"/>
                </a:defRPr>
              </a:lvl5pPr>
              <a:lvl6pPr marL="2514600" indent="-228600" eaLnBrk="0" fontAlgn="base" hangingPunct="0">
                <a:spcBef>
                  <a:spcPct val="0"/>
                </a:spcBef>
                <a:spcAft>
                  <a:spcPct val="0"/>
                </a:spcAft>
                <a:defRPr sz="2400">
                  <a:solidFill>
                    <a:schemeClr val="bg1"/>
                  </a:solidFill>
                  <a:latin typeface="Times" panose="02020603050405020304" pitchFamily="18" charset="0"/>
                </a:defRPr>
              </a:lvl6pPr>
              <a:lvl7pPr marL="2971800" indent="-228600" eaLnBrk="0" fontAlgn="base" hangingPunct="0">
                <a:spcBef>
                  <a:spcPct val="0"/>
                </a:spcBef>
                <a:spcAft>
                  <a:spcPct val="0"/>
                </a:spcAft>
                <a:defRPr sz="2400">
                  <a:solidFill>
                    <a:schemeClr val="bg1"/>
                  </a:solidFill>
                  <a:latin typeface="Times" panose="02020603050405020304" pitchFamily="18" charset="0"/>
                </a:defRPr>
              </a:lvl7pPr>
              <a:lvl8pPr marL="3429000" indent="-228600" eaLnBrk="0" fontAlgn="base" hangingPunct="0">
                <a:spcBef>
                  <a:spcPct val="0"/>
                </a:spcBef>
                <a:spcAft>
                  <a:spcPct val="0"/>
                </a:spcAft>
                <a:defRPr sz="2400">
                  <a:solidFill>
                    <a:schemeClr val="bg1"/>
                  </a:solidFill>
                  <a:latin typeface="Times" panose="02020603050405020304" pitchFamily="18" charset="0"/>
                </a:defRPr>
              </a:lvl8pPr>
              <a:lvl9pPr marL="3886200" indent="-228600" eaLnBrk="0" fontAlgn="base" hangingPunct="0">
                <a:spcBef>
                  <a:spcPct val="0"/>
                </a:spcBef>
                <a:spcAft>
                  <a:spcPct val="0"/>
                </a:spcAft>
                <a:defRPr sz="2400">
                  <a:solidFill>
                    <a:schemeClr val="bg1"/>
                  </a:solidFill>
                  <a:latin typeface="Times" panose="02020603050405020304" pitchFamily="18" charset="0"/>
                </a:defRPr>
              </a:lvl9pPr>
            </a:lstStyle>
            <a:p>
              <a:pPr eaLnBrk="1" hangingPunct="1"/>
              <a:r>
                <a:rPr lang="en-US" altLang="en-US" sz="1400">
                  <a:latin typeface="Times New Roman" panose="02020603050405020304" pitchFamily="18" charset="0"/>
                </a:rPr>
                <a:t>Modern Turbine Power Curve</a:t>
              </a:r>
            </a:p>
          </p:txBody>
        </p:sp>
        <p:pic>
          <p:nvPicPr>
            <p:cNvPr id="10246" name="Picture 6" descr="powercurve"/>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195" y="888"/>
              <a:ext cx="3565" cy="264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
          <p:nvSpPr>
            <p:cNvPr id="10247" name="Line 7"/>
            <p:cNvSpPr>
              <a:spLocks noChangeShapeType="1"/>
            </p:cNvSpPr>
            <p:nvPr/>
          </p:nvSpPr>
          <p:spPr bwMode="auto">
            <a:xfrm flipV="1">
              <a:off x="2975" y="2466"/>
              <a:ext cx="804" cy="354"/>
            </a:xfrm>
            <a:prstGeom prst="line">
              <a:avLst/>
            </a:prstGeom>
            <a:noFill/>
            <a:ln w="25400">
              <a:solidFill>
                <a:srgbClr val="00CC00"/>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sz="1050"/>
            </a:p>
          </p:txBody>
        </p:sp>
        <p:sp>
          <p:nvSpPr>
            <p:cNvPr id="10248" name="Line 8"/>
            <p:cNvSpPr>
              <a:spLocks noChangeShapeType="1"/>
            </p:cNvSpPr>
            <p:nvPr/>
          </p:nvSpPr>
          <p:spPr bwMode="auto">
            <a:xfrm>
              <a:off x="3779" y="2466"/>
              <a:ext cx="1088" cy="0"/>
            </a:xfrm>
            <a:prstGeom prst="line">
              <a:avLst/>
            </a:prstGeom>
            <a:noFill/>
            <a:ln w="25400">
              <a:solidFill>
                <a:srgbClr val="00CC00"/>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sz="1050"/>
            </a:p>
          </p:txBody>
        </p:sp>
        <p:sp>
          <p:nvSpPr>
            <p:cNvPr id="10249" name="Text Box 9"/>
            <p:cNvSpPr txBox="1">
              <a:spLocks noChangeArrowheads="1"/>
            </p:cNvSpPr>
            <p:nvPr/>
          </p:nvSpPr>
          <p:spPr bwMode="auto">
            <a:xfrm>
              <a:off x="3923" y="2466"/>
              <a:ext cx="864" cy="136"/>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a:defRPr sz="2400">
                  <a:solidFill>
                    <a:schemeClr val="bg1"/>
                  </a:solidFill>
                  <a:latin typeface="Times" panose="02020603050405020304" pitchFamily="18" charset="0"/>
                </a:defRPr>
              </a:lvl1pPr>
              <a:lvl2pPr marL="742950" indent="-285750">
                <a:defRPr sz="2400">
                  <a:solidFill>
                    <a:schemeClr val="bg1"/>
                  </a:solidFill>
                  <a:latin typeface="Times" panose="02020603050405020304" pitchFamily="18" charset="0"/>
                </a:defRPr>
              </a:lvl2pPr>
              <a:lvl3pPr marL="1143000" indent="-228600">
                <a:defRPr sz="2400">
                  <a:solidFill>
                    <a:schemeClr val="bg1"/>
                  </a:solidFill>
                  <a:latin typeface="Times" panose="02020603050405020304" pitchFamily="18" charset="0"/>
                </a:defRPr>
              </a:lvl3pPr>
              <a:lvl4pPr marL="1600200" indent="-228600">
                <a:defRPr sz="2400">
                  <a:solidFill>
                    <a:schemeClr val="bg1"/>
                  </a:solidFill>
                  <a:latin typeface="Times" panose="02020603050405020304" pitchFamily="18" charset="0"/>
                </a:defRPr>
              </a:lvl4pPr>
              <a:lvl5pPr marL="2057400" indent="-228600">
                <a:defRPr sz="2400">
                  <a:solidFill>
                    <a:schemeClr val="bg1"/>
                  </a:solidFill>
                  <a:latin typeface="Times" panose="02020603050405020304" pitchFamily="18" charset="0"/>
                </a:defRPr>
              </a:lvl5pPr>
              <a:lvl6pPr marL="2514600" indent="-228600" eaLnBrk="0" fontAlgn="base" hangingPunct="0">
                <a:spcBef>
                  <a:spcPct val="0"/>
                </a:spcBef>
                <a:spcAft>
                  <a:spcPct val="0"/>
                </a:spcAft>
                <a:defRPr sz="2400">
                  <a:solidFill>
                    <a:schemeClr val="bg1"/>
                  </a:solidFill>
                  <a:latin typeface="Times" panose="02020603050405020304" pitchFamily="18" charset="0"/>
                </a:defRPr>
              </a:lvl6pPr>
              <a:lvl7pPr marL="2971800" indent="-228600" eaLnBrk="0" fontAlgn="base" hangingPunct="0">
                <a:spcBef>
                  <a:spcPct val="0"/>
                </a:spcBef>
                <a:spcAft>
                  <a:spcPct val="0"/>
                </a:spcAft>
                <a:defRPr sz="2400">
                  <a:solidFill>
                    <a:schemeClr val="bg1"/>
                  </a:solidFill>
                  <a:latin typeface="Times" panose="02020603050405020304" pitchFamily="18" charset="0"/>
                </a:defRPr>
              </a:lvl7pPr>
              <a:lvl8pPr marL="3429000" indent="-228600" eaLnBrk="0" fontAlgn="base" hangingPunct="0">
                <a:spcBef>
                  <a:spcPct val="0"/>
                </a:spcBef>
                <a:spcAft>
                  <a:spcPct val="0"/>
                </a:spcAft>
                <a:defRPr sz="2400">
                  <a:solidFill>
                    <a:schemeClr val="bg1"/>
                  </a:solidFill>
                  <a:latin typeface="Times" panose="02020603050405020304" pitchFamily="18" charset="0"/>
                </a:defRPr>
              </a:lvl8pPr>
              <a:lvl9pPr marL="3886200" indent="-228600" eaLnBrk="0" fontAlgn="base" hangingPunct="0">
                <a:spcBef>
                  <a:spcPct val="0"/>
                </a:spcBef>
                <a:spcAft>
                  <a:spcPct val="0"/>
                </a:spcAft>
                <a:defRPr sz="2400">
                  <a:solidFill>
                    <a:schemeClr val="bg1"/>
                  </a:solidFill>
                  <a:latin typeface="Times" panose="02020603050405020304" pitchFamily="18" charset="0"/>
                </a:defRPr>
              </a:lvl9pPr>
            </a:lstStyle>
            <a:p>
              <a:pPr algn="ctr" eaLnBrk="1" hangingPunct="1">
                <a:spcBef>
                  <a:spcPct val="50000"/>
                </a:spcBef>
              </a:pPr>
              <a:r>
                <a:rPr lang="en-US" altLang="en-US" sz="800" b="1">
                  <a:latin typeface="Arial" panose="020B0604020202020204" pitchFamily="34" charset="0"/>
                </a:rPr>
                <a:t>Rotor RPM</a:t>
              </a:r>
            </a:p>
          </p:txBody>
        </p:sp>
        <p:sp>
          <p:nvSpPr>
            <p:cNvPr id="10250" name="Text Box 10"/>
            <p:cNvSpPr txBox="1">
              <a:spLocks noChangeArrowheads="1"/>
            </p:cNvSpPr>
            <p:nvPr/>
          </p:nvSpPr>
          <p:spPr bwMode="auto">
            <a:xfrm rot="16200000">
              <a:off x="2051" y="1481"/>
              <a:ext cx="864" cy="14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a:defRPr sz="2400">
                  <a:solidFill>
                    <a:schemeClr val="bg1"/>
                  </a:solidFill>
                  <a:latin typeface="Times" panose="02020603050405020304" pitchFamily="18" charset="0"/>
                </a:defRPr>
              </a:lvl1pPr>
              <a:lvl2pPr marL="742950" indent="-285750">
                <a:defRPr sz="2400">
                  <a:solidFill>
                    <a:schemeClr val="bg1"/>
                  </a:solidFill>
                  <a:latin typeface="Times" panose="02020603050405020304" pitchFamily="18" charset="0"/>
                </a:defRPr>
              </a:lvl2pPr>
              <a:lvl3pPr marL="1143000" indent="-228600">
                <a:defRPr sz="2400">
                  <a:solidFill>
                    <a:schemeClr val="bg1"/>
                  </a:solidFill>
                  <a:latin typeface="Times" panose="02020603050405020304" pitchFamily="18" charset="0"/>
                </a:defRPr>
              </a:lvl3pPr>
              <a:lvl4pPr marL="1600200" indent="-228600">
                <a:defRPr sz="2400">
                  <a:solidFill>
                    <a:schemeClr val="bg1"/>
                  </a:solidFill>
                  <a:latin typeface="Times" panose="02020603050405020304" pitchFamily="18" charset="0"/>
                </a:defRPr>
              </a:lvl4pPr>
              <a:lvl5pPr marL="2057400" indent="-228600">
                <a:defRPr sz="2400">
                  <a:solidFill>
                    <a:schemeClr val="bg1"/>
                  </a:solidFill>
                  <a:latin typeface="Times" panose="02020603050405020304" pitchFamily="18" charset="0"/>
                </a:defRPr>
              </a:lvl5pPr>
              <a:lvl6pPr marL="2514600" indent="-228600" eaLnBrk="0" fontAlgn="base" hangingPunct="0">
                <a:spcBef>
                  <a:spcPct val="0"/>
                </a:spcBef>
                <a:spcAft>
                  <a:spcPct val="0"/>
                </a:spcAft>
                <a:defRPr sz="2400">
                  <a:solidFill>
                    <a:schemeClr val="bg1"/>
                  </a:solidFill>
                  <a:latin typeface="Times" panose="02020603050405020304" pitchFamily="18" charset="0"/>
                </a:defRPr>
              </a:lvl6pPr>
              <a:lvl7pPr marL="2971800" indent="-228600" eaLnBrk="0" fontAlgn="base" hangingPunct="0">
                <a:spcBef>
                  <a:spcPct val="0"/>
                </a:spcBef>
                <a:spcAft>
                  <a:spcPct val="0"/>
                </a:spcAft>
                <a:defRPr sz="2400">
                  <a:solidFill>
                    <a:schemeClr val="bg1"/>
                  </a:solidFill>
                  <a:latin typeface="Times" panose="02020603050405020304" pitchFamily="18" charset="0"/>
                </a:defRPr>
              </a:lvl7pPr>
              <a:lvl8pPr marL="3429000" indent="-228600" eaLnBrk="0" fontAlgn="base" hangingPunct="0">
                <a:spcBef>
                  <a:spcPct val="0"/>
                </a:spcBef>
                <a:spcAft>
                  <a:spcPct val="0"/>
                </a:spcAft>
                <a:defRPr sz="2400">
                  <a:solidFill>
                    <a:schemeClr val="bg1"/>
                  </a:solidFill>
                  <a:latin typeface="Times" panose="02020603050405020304" pitchFamily="18" charset="0"/>
                </a:defRPr>
              </a:lvl8pPr>
              <a:lvl9pPr marL="3886200" indent="-228600" eaLnBrk="0" fontAlgn="base" hangingPunct="0">
                <a:spcBef>
                  <a:spcPct val="0"/>
                </a:spcBef>
                <a:spcAft>
                  <a:spcPct val="0"/>
                </a:spcAft>
                <a:defRPr sz="2400">
                  <a:solidFill>
                    <a:schemeClr val="bg1"/>
                  </a:solidFill>
                  <a:latin typeface="Times" panose="02020603050405020304" pitchFamily="18" charset="0"/>
                </a:defRPr>
              </a:lvl9pPr>
            </a:lstStyle>
            <a:p>
              <a:pPr algn="ctr" eaLnBrk="1" hangingPunct="1">
                <a:spcBef>
                  <a:spcPct val="50000"/>
                </a:spcBef>
              </a:pPr>
              <a:r>
                <a:rPr lang="en-US" altLang="en-US" sz="900" b="1">
                  <a:latin typeface="Times New Roman" panose="02020603050405020304" pitchFamily="18" charset="0"/>
                </a:rPr>
                <a:t>/ </a:t>
              </a:r>
              <a:r>
                <a:rPr lang="en-US" altLang="en-US" sz="900">
                  <a:latin typeface="Times New Roman" panose="02020603050405020304" pitchFamily="18" charset="0"/>
                </a:rPr>
                <a:t>RPM</a:t>
              </a:r>
            </a:p>
          </p:txBody>
        </p:sp>
        <p:sp>
          <p:nvSpPr>
            <p:cNvPr id="10251" name="Line 11"/>
            <p:cNvSpPr>
              <a:spLocks noChangeShapeType="1"/>
            </p:cNvSpPr>
            <p:nvPr/>
          </p:nvSpPr>
          <p:spPr bwMode="auto">
            <a:xfrm>
              <a:off x="2964" y="2946"/>
              <a:ext cx="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sz="1050"/>
            </a:p>
          </p:txBody>
        </p:sp>
        <p:sp>
          <p:nvSpPr>
            <p:cNvPr id="10252" name="Line 12"/>
            <p:cNvSpPr>
              <a:spLocks noChangeShapeType="1"/>
            </p:cNvSpPr>
            <p:nvPr/>
          </p:nvSpPr>
          <p:spPr bwMode="auto">
            <a:xfrm>
              <a:off x="2970" y="2820"/>
              <a:ext cx="0" cy="138"/>
            </a:xfrm>
            <a:prstGeom prst="line">
              <a:avLst/>
            </a:prstGeom>
            <a:noFill/>
            <a:ln w="28575">
              <a:solidFill>
                <a:srgbClr val="00CC00"/>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sz="1050"/>
            </a:p>
          </p:txBody>
        </p:sp>
        <p:sp>
          <p:nvSpPr>
            <p:cNvPr id="10253" name="Line 13"/>
            <p:cNvSpPr>
              <a:spLocks noChangeShapeType="1"/>
            </p:cNvSpPr>
            <p:nvPr/>
          </p:nvSpPr>
          <p:spPr bwMode="auto">
            <a:xfrm>
              <a:off x="4872" y="2952"/>
              <a:ext cx="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sz="1050"/>
            </a:p>
          </p:txBody>
        </p:sp>
        <p:sp>
          <p:nvSpPr>
            <p:cNvPr id="10254" name="Line 14"/>
            <p:cNvSpPr>
              <a:spLocks noChangeShapeType="1"/>
            </p:cNvSpPr>
            <p:nvPr/>
          </p:nvSpPr>
          <p:spPr bwMode="auto">
            <a:xfrm>
              <a:off x="4878" y="2952"/>
              <a:ext cx="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sz="1050"/>
            </a:p>
          </p:txBody>
        </p:sp>
        <p:sp>
          <p:nvSpPr>
            <p:cNvPr id="10255" name="Line 15"/>
            <p:cNvSpPr>
              <a:spLocks noChangeShapeType="1"/>
            </p:cNvSpPr>
            <p:nvPr/>
          </p:nvSpPr>
          <p:spPr bwMode="auto">
            <a:xfrm>
              <a:off x="4872" y="2454"/>
              <a:ext cx="0" cy="504"/>
            </a:xfrm>
            <a:prstGeom prst="line">
              <a:avLst/>
            </a:prstGeom>
            <a:noFill/>
            <a:ln w="28575">
              <a:solidFill>
                <a:srgbClr val="00CC00"/>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sz="1050"/>
            </a:p>
          </p:txBody>
        </p:sp>
      </p:gr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896143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3200" dirty="0" smtClean="0"/>
              <a:t>Resource (Wind) Assessment</a:t>
            </a:r>
            <a:endParaRPr lang="en-US" sz="3200" dirty="0"/>
          </a:p>
        </p:txBody>
      </p:sp>
      <p:pic>
        <p:nvPicPr>
          <p:cNvPr id="16387" name="Picture 3"/>
          <p:cNvPicPr>
            <a:picLocks noChangeAspect="1" noChangeArrowheads="1"/>
          </p:cNvPicPr>
          <p:nvPr/>
        </p:nvPicPr>
        <p:blipFill>
          <a:blip r:embed="rId2"/>
          <a:srcRect/>
          <a:stretch>
            <a:fillRect/>
          </a:stretch>
        </p:blipFill>
        <p:spPr bwMode="auto">
          <a:xfrm>
            <a:off x="0" y="1417638"/>
            <a:ext cx="5059362" cy="3654697"/>
          </a:xfrm>
          <a:prstGeom prst="rect">
            <a:avLst/>
          </a:prstGeom>
          <a:noFill/>
          <a:ln w="9525">
            <a:noFill/>
            <a:miter lim="800000"/>
            <a:headEnd/>
            <a:tailEnd/>
          </a:ln>
          <a:effectLst/>
        </p:spPr>
      </p:pic>
      <p:pic>
        <p:nvPicPr>
          <p:cNvPr id="8" name="Picture 7"/>
          <p:cNvPicPr>
            <a:picLocks noChangeAspect="1"/>
          </p:cNvPicPr>
          <p:nvPr/>
        </p:nvPicPr>
        <p:blipFill>
          <a:blip r:embed="rId3"/>
          <a:stretch>
            <a:fillRect/>
          </a:stretch>
        </p:blipFill>
        <p:spPr>
          <a:xfrm>
            <a:off x="5308600" y="2117393"/>
            <a:ext cx="3378200" cy="2351837"/>
          </a:xfrm>
          <a:prstGeom prst="rect">
            <a:avLst/>
          </a:prstGeom>
        </p:spPr>
      </p:pic>
      <p:pic>
        <p:nvPicPr>
          <p:cNvPr id="9" name="Picture 8"/>
          <p:cNvPicPr>
            <a:picLocks noChangeAspect="1"/>
          </p:cNvPicPr>
          <p:nvPr/>
        </p:nvPicPr>
        <p:blipFill>
          <a:blip r:embed="rId4"/>
          <a:stretch>
            <a:fillRect/>
          </a:stretch>
        </p:blipFill>
        <p:spPr>
          <a:xfrm>
            <a:off x="6363462" y="4647030"/>
            <a:ext cx="2323338" cy="178566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200" dirty="0" err="1" smtClean="0"/>
              <a:t>Siting</a:t>
            </a:r>
            <a:r>
              <a:rPr lang="en-US" sz="3200" dirty="0" smtClean="0"/>
              <a:t> Wind Projects</a:t>
            </a:r>
            <a:endParaRPr lang="en-US" sz="3200" dirty="0"/>
          </a:p>
        </p:txBody>
      </p:sp>
      <p:sp>
        <p:nvSpPr>
          <p:cNvPr id="5" name="Content Placeholder 4"/>
          <p:cNvSpPr>
            <a:spLocks noGrp="1"/>
          </p:cNvSpPr>
          <p:nvPr>
            <p:ph sz="half" idx="1"/>
          </p:nvPr>
        </p:nvSpPr>
        <p:spPr/>
        <p:txBody>
          <a:bodyPr/>
          <a:lstStyle/>
          <a:p>
            <a:r>
              <a:rPr lang="en-US" dirty="0" smtClean="0"/>
              <a:t>Small/Distributed</a:t>
            </a:r>
            <a:endParaRPr lang="en-US" dirty="0"/>
          </a:p>
        </p:txBody>
      </p:sp>
      <p:sp>
        <p:nvSpPr>
          <p:cNvPr id="6" name="Content Placeholder 5"/>
          <p:cNvSpPr>
            <a:spLocks noGrp="1"/>
          </p:cNvSpPr>
          <p:nvPr>
            <p:ph sz="half" idx="2"/>
          </p:nvPr>
        </p:nvSpPr>
        <p:spPr/>
        <p:txBody>
          <a:bodyPr/>
          <a:lstStyle/>
          <a:p>
            <a:r>
              <a:rPr lang="en-US" dirty="0" smtClean="0"/>
              <a:t>Utility-Scale</a:t>
            </a:r>
            <a:endParaRPr lang="en-US" dirty="0"/>
          </a:p>
        </p:txBody>
      </p:sp>
      <p:pic>
        <p:nvPicPr>
          <p:cNvPr id="10" name="Picture 9"/>
          <p:cNvPicPr>
            <a:picLocks noChangeAspect="1"/>
          </p:cNvPicPr>
          <p:nvPr/>
        </p:nvPicPr>
        <p:blipFill>
          <a:blip r:embed="rId2"/>
          <a:stretch>
            <a:fillRect/>
          </a:stretch>
        </p:blipFill>
        <p:spPr>
          <a:xfrm flipH="1">
            <a:off x="686097" y="4759619"/>
            <a:ext cx="3809703" cy="1269901"/>
          </a:xfrm>
          <a:prstGeom prst="rect">
            <a:avLst/>
          </a:prstGeom>
        </p:spPr>
      </p:pic>
      <p:pic>
        <p:nvPicPr>
          <p:cNvPr id="11" name="Picture 10"/>
          <p:cNvPicPr>
            <a:picLocks noChangeAspect="1"/>
          </p:cNvPicPr>
          <p:nvPr/>
        </p:nvPicPr>
        <p:blipFill>
          <a:blip r:embed="rId3"/>
          <a:stretch>
            <a:fillRect/>
          </a:stretch>
        </p:blipFill>
        <p:spPr>
          <a:xfrm>
            <a:off x="5569892" y="2138412"/>
            <a:ext cx="3492500" cy="3352800"/>
          </a:xfrm>
          <a:prstGeom prst="rect">
            <a:avLst/>
          </a:prstGeom>
        </p:spPr>
      </p:pic>
      <p:pic>
        <p:nvPicPr>
          <p:cNvPr id="8" name="Picture 2" descr="C:\Users\rbaranow\Dropbox\clients_current\nrel\nrel current projects\final_rooftop_turbulence_graphic.jpg"/>
          <p:cNvPicPr>
            <a:picLocks noChangeAspect="1" noChangeArrowheads="1"/>
          </p:cNvPicPr>
          <p:nvPr/>
        </p:nvPicPr>
        <p:blipFill>
          <a:blip r:embed="rId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1097" y="2041193"/>
            <a:ext cx="5544789" cy="2466835"/>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6962" name="Rectangle 2"/>
          <p:cNvSpPr>
            <a:spLocks noGrp="1" noChangeArrowheads="1"/>
          </p:cNvSpPr>
          <p:nvPr>
            <p:ph type="title"/>
          </p:nvPr>
        </p:nvSpPr>
        <p:spPr/>
        <p:txBody>
          <a:bodyPr>
            <a:noAutofit/>
          </a:bodyPr>
          <a:lstStyle/>
          <a:p>
            <a:r>
              <a:rPr lang="en-US" altLang="en-US" sz="3200" dirty="0"/>
              <a:t>4.4% capacity factor </a:t>
            </a:r>
            <a:br>
              <a:rPr lang="en-US" altLang="en-US" sz="3200" dirty="0"/>
            </a:br>
            <a:r>
              <a:rPr lang="en-US" altLang="en-US" sz="3200" dirty="0"/>
              <a:t>in first year of operation</a:t>
            </a:r>
            <a:r>
              <a:rPr lang="en-US" altLang="en-US" sz="900" dirty="0"/>
              <a:t/>
            </a:r>
            <a:br>
              <a:rPr lang="en-US" altLang="en-US" sz="900" dirty="0"/>
            </a:br>
            <a:r>
              <a:rPr lang="en-US" altLang="en-US" sz="900" dirty="0"/>
              <a:t>(July 2007)</a:t>
            </a:r>
          </a:p>
        </p:txBody>
      </p:sp>
      <p:pic>
        <p:nvPicPr>
          <p:cNvPr id="936963" name="Picture 3" descr="P1010024"/>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667250" y="1666875"/>
            <a:ext cx="4114800" cy="3086100"/>
          </a:xfrm>
          <a:prstGeom prst="rect">
            <a:avLst/>
          </a:prstGeom>
          <a:noFill/>
          <a:ln w="952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936964" name="Line 4"/>
          <p:cNvSpPr>
            <a:spLocks noChangeShapeType="1"/>
          </p:cNvSpPr>
          <p:nvPr/>
        </p:nvSpPr>
        <p:spPr bwMode="auto">
          <a:xfrm flipH="1">
            <a:off x="7391400" y="2514600"/>
            <a:ext cx="381000" cy="685800"/>
          </a:xfrm>
          <a:prstGeom prst="line">
            <a:avLst/>
          </a:prstGeom>
          <a:noFill/>
          <a:ln w="101600">
            <a:solidFill>
              <a:srgbClr val="FFFF00"/>
            </a:solidFill>
            <a:round/>
            <a:headEnd/>
            <a:tailEnd type="stealth"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lstStyle/>
          <a:p>
            <a:endParaRPr lang="en-US"/>
          </a:p>
        </p:txBody>
      </p:sp>
      <p:pic>
        <p:nvPicPr>
          <p:cNvPr id="936965" name="Picture 5" descr="P1010034"/>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781050" y="2847975"/>
            <a:ext cx="4419600" cy="3314700"/>
          </a:xfrm>
          <a:prstGeom prst="rect">
            <a:avLst/>
          </a:prstGeom>
          <a:noFill/>
          <a:ln w="952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936966" name="Line 6"/>
          <p:cNvSpPr>
            <a:spLocks noChangeShapeType="1"/>
          </p:cNvSpPr>
          <p:nvPr/>
        </p:nvSpPr>
        <p:spPr bwMode="auto">
          <a:xfrm>
            <a:off x="1143000" y="3810000"/>
            <a:ext cx="457200" cy="762000"/>
          </a:xfrm>
          <a:prstGeom prst="line">
            <a:avLst/>
          </a:prstGeom>
          <a:noFill/>
          <a:ln w="101600">
            <a:solidFill>
              <a:srgbClr val="FFFF00"/>
            </a:solidFill>
            <a:round/>
            <a:headEnd/>
            <a:tailEnd type="stealth"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770746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200" dirty="0" smtClean="0"/>
              <a:t>Paying For it</a:t>
            </a:r>
            <a:endParaRPr lang="en-US" sz="3200" dirty="0"/>
          </a:p>
        </p:txBody>
      </p:sp>
      <p:sp>
        <p:nvSpPr>
          <p:cNvPr id="5" name="Content Placeholder 4"/>
          <p:cNvSpPr>
            <a:spLocks noGrp="1"/>
          </p:cNvSpPr>
          <p:nvPr>
            <p:ph sz="half" idx="1"/>
          </p:nvPr>
        </p:nvSpPr>
        <p:spPr/>
        <p:txBody>
          <a:bodyPr/>
          <a:lstStyle/>
          <a:p>
            <a:r>
              <a:rPr lang="en-US" dirty="0" smtClean="0"/>
              <a:t>Small/Distributed</a:t>
            </a:r>
          </a:p>
          <a:p>
            <a:pPr lvl="1"/>
            <a:r>
              <a:rPr lang="en-US" dirty="0" smtClean="0"/>
              <a:t>Cash/Debt/Collateral</a:t>
            </a:r>
            <a:endParaRPr lang="en-US" dirty="0"/>
          </a:p>
        </p:txBody>
      </p:sp>
      <p:sp>
        <p:nvSpPr>
          <p:cNvPr id="6" name="Content Placeholder 5"/>
          <p:cNvSpPr>
            <a:spLocks noGrp="1"/>
          </p:cNvSpPr>
          <p:nvPr>
            <p:ph sz="half" idx="2"/>
          </p:nvPr>
        </p:nvSpPr>
        <p:spPr/>
        <p:txBody>
          <a:bodyPr/>
          <a:lstStyle/>
          <a:p>
            <a:r>
              <a:rPr lang="en-US" dirty="0" smtClean="0"/>
              <a:t>Utility-Scale</a:t>
            </a:r>
          </a:p>
          <a:p>
            <a:pPr lvl="1"/>
            <a:r>
              <a:rPr lang="en-US" dirty="0" smtClean="0"/>
              <a:t>Non-recourse </a:t>
            </a:r>
            <a:endParaRPr lang="en-US" dirty="0"/>
          </a:p>
        </p:txBody>
      </p:sp>
      <p:pic>
        <p:nvPicPr>
          <p:cNvPr id="18434" name="Picture 2"/>
          <p:cNvPicPr>
            <a:picLocks noChangeAspect="1" noChangeArrowheads="1"/>
          </p:cNvPicPr>
          <p:nvPr/>
        </p:nvPicPr>
        <p:blipFill>
          <a:blip r:embed="rId2"/>
          <a:srcRect/>
          <a:stretch>
            <a:fillRect/>
          </a:stretch>
        </p:blipFill>
        <p:spPr bwMode="auto">
          <a:xfrm>
            <a:off x="457200" y="2755900"/>
            <a:ext cx="3647437" cy="2451100"/>
          </a:xfrm>
          <a:prstGeom prst="rect">
            <a:avLst/>
          </a:prstGeom>
          <a:noFill/>
          <a:ln w="9525">
            <a:noFill/>
            <a:miter lim="800000"/>
            <a:headEnd/>
            <a:tailEnd/>
          </a:ln>
          <a:effectLst/>
        </p:spPr>
      </p:pic>
      <p:pic>
        <p:nvPicPr>
          <p:cNvPr id="13" name="Picture 12"/>
          <p:cNvPicPr>
            <a:picLocks noChangeAspect="1"/>
          </p:cNvPicPr>
          <p:nvPr/>
        </p:nvPicPr>
        <p:blipFill>
          <a:blip r:embed="rId3"/>
          <a:stretch>
            <a:fillRect/>
          </a:stretch>
        </p:blipFill>
        <p:spPr>
          <a:xfrm>
            <a:off x="4648200" y="4032250"/>
            <a:ext cx="3113448" cy="2349500"/>
          </a:xfrm>
          <a:prstGeom prst="rect">
            <a:avLst/>
          </a:prstGeom>
        </p:spPr>
      </p:pic>
      <p:pic>
        <p:nvPicPr>
          <p:cNvPr id="18435" name="Picture 3"/>
          <p:cNvPicPr>
            <a:picLocks noChangeAspect="1" noChangeArrowheads="1"/>
          </p:cNvPicPr>
          <p:nvPr/>
        </p:nvPicPr>
        <p:blipFill>
          <a:blip r:embed="rId4"/>
          <a:srcRect/>
          <a:stretch>
            <a:fillRect/>
          </a:stretch>
        </p:blipFill>
        <p:spPr bwMode="auto">
          <a:xfrm>
            <a:off x="5651500" y="2755900"/>
            <a:ext cx="1746250" cy="1162050"/>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200" dirty="0" smtClean="0"/>
              <a:t>Planning for It</a:t>
            </a:r>
            <a:endParaRPr lang="en-US" sz="3200" dirty="0"/>
          </a:p>
        </p:txBody>
      </p:sp>
      <p:sp>
        <p:nvSpPr>
          <p:cNvPr id="5" name="Content Placeholder 4"/>
          <p:cNvSpPr>
            <a:spLocks noGrp="1"/>
          </p:cNvSpPr>
          <p:nvPr>
            <p:ph sz="half" idx="1"/>
          </p:nvPr>
        </p:nvSpPr>
        <p:spPr/>
        <p:txBody>
          <a:bodyPr/>
          <a:lstStyle/>
          <a:p>
            <a:r>
              <a:rPr lang="en-US" dirty="0" smtClean="0"/>
              <a:t>Small/Distributed</a:t>
            </a:r>
          </a:p>
          <a:p>
            <a:pPr lvl="1"/>
            <a:r>
              <a:rPr lang="en-US" dirty="0" smtClean="0"/>
              <a:t>Months/years</a:t>
            </a:r>
          </a:p>
          <a:p>
            <a:pPr lvl="1"/>
            <a:r>
              <a:rPr lang="en-US" dirty="0" smtClean="0"/>
              <a:t>Who/What/Where</a:t>
            </a:r>
            <a:endParaRPr lang="en-US" dirty="0"/>
          </a:p>
        </p:txBody>
      </p:sp>
      <p:sp>
        <p:nvSpPr>
          <p:cNvPr id="6" name="Content Placeholder 5"/>
          <p:cNvSpPr>
            <a:spLocks noGrp="1"/>
          </p:cNvSpPr>
          <p:nvPr>
            <p:ph sz="half" idx="2"/>
          </p:nvPr>
        </p:nvSpPr>
        <p:spPr/>
        <p:txBody>
          <a:bodyPr/>
          <a:lstStyle/>
          <a:p>
            <a:r>
              <a:rPr lang="en-US" dirty="0" smtClean="0"/>
              <a:t>Utility-Scale</a:t>
            </a:r>
          </a:p>
          <a:p>
            <a:pPr lvl="1"/>
            <a:r>
              <a:rPr lang="en-US" dirty="0" smtClean="0"/>
              <a:t>Years</a:t>
            </a:r>
          </a:p>
          <a:p>
            <a:pPr lvl="1"/>
            <a:r>
              <a:rPr lang="en-US" dirty="0" smtClean="0"/>
              <a:t>Who/What/Where</a:t>
            </a:r>
            <a:endParaRPr lang="en-US" dirty="0"/>
          </a:p>
        </p:txBody>
      </p:sp>
      <p:pic>
        <p:nvPicPr>
          <p:cNvPr id="7" name="Picture 6"/>
          <p:cNvPicPr>
            <a:picLocks noChangeAspect="1"/>
          </p:cNvPicPr>
          <p:nvPr/>
        </p:nvPicPr>
        <p:blipFill>
          <a:blip r:embed="rId2"/>
          <a:stretch>
            <a:fillRect/>
          </a:stretch>
        </p:blipFill>
        <p:spPr>
          <a:xfrm>
            <a:off x="250127" y="3037230"/>
            <a:ext cx="3979651" cy="2393851"/>
          </a:xfrm>
          <a:prstGeom prst="rect">
            <a:avLst/>
          </a:prstGeom>
        </p:spPr>
      </p:pic>
      <p:pic>
        <p:nvPicPr>
          <p:cNvPr id="8" name="Picture 7"/>
          <p:cNvPicPr>
            <a:picLocks noChangeAspect="1"/>
          </p:cNvPicPr>
          <p:nvPr/>
        </p:nvPicPr>
        <p:blipFill>
          <a:blip r:embed="rId3"/>
          <a:stretch>
            <a:fillRect/>
          </a:stretch>
        </p:blipFill>
        <p:spPr>
          <a:xfrm>
            <a:off x="5028472" y="3037229"/>
            <a:ext cx="3658328" cy="2850973"/>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Policy differences</a:t>
            </a:r>
            <a:endParaRPr lang="en-US" sz="3200" dirty="0"/>
          </a:p>
        </p:txBody>
      </p:sp>
      <p:sp>
        <p:nvSpPr>
          <p:cNvPr id="3" name="Content Placeholder 2"/>
          <p:cNvSpPr>
            <a:spLocks noGrp="1"/>
          </p:cNvSpPr>
          <p:nvPr>
            <p:ph sz="half" idx="1"/>
          </p:nvPr>
        </p:nvSpPr>
        <p:spPr/>
        <p:txBody>
          <a:bodyPr>
            <a:normAutofit/>
          </a:bodyPr>
          <a:lstStyle/>
          <a:p>
            <a:pPr marL="0" indent="0">
              <a:buNone/>
            </a:pPr>
            <a:r>
              <a:rPr lang="en-US" sz="1800" dirty="0" smtClean="0"/>
              <a:t>Small/distributed (retail electricity)</a:t>
            </a:r>
          </a:p>
          <a:p>
            <a:r>
              <a:rPr lang="en-US" sz="1800" dirty="0" smtClean="0"/>
              <a:t>Federal Investment Tax Credit (expires the end of 2016)</a:t>
            </a:r>
          </a:p>
          <a:p>
            <a:r>
              <a:rPr lang="en-US" sz="1800" dirty="0" smtClean="0"/>
              <a:t>State rebate, </a:t>
            </a:r>
            <a:r>
              <a:rPr lang="en-US" sz="1800" dirty="0" smtClean="0"/>
              <a:t>buy-downs </a:t>
            </a:r>
            <a:r>
              <a:rPr lang="en-US" sz="1800" dirty="0" smtClean="0"/>
              <a:t>and grants</a:t>
            </a:r>
          </a:p>
          <a:p>
            <a:r>
              <a:rPr lang="en-US" sz="1800" dirty="0" smtClean="0"/>
              <a:t>Net Metering at higher limits</a:t>
            </a:r>
          </a:p>
          <a:p>
            <a:r>
              <a:rPr lang="en-US" sz="1800" dirty="0" smtClean="0"/>
              <a:t>Production incentives – feed-in tariffs, </a:t>
            </a:r>
            <a:r>
              <a:rPr lang="en-US" sz="1800" dirty="0" smtClean="0"/>
              <a:t>etc.</a:t>
            </a:r>
          </a:p>
          <a:p>
            <a:endParaRPr lang="en-US" sz="1800" dirty="0"/>
          </a:p>
        </p:txBody>
      </p:sp>
      <p:sp>
        <p:nvSpPr>
          <p:cNvPr id="4" name="Content Placeholder 3"/>
          <p:cNvSpPr>
            <a:spLocks noGrp="1"/>
          </p:cNvSpPr>
          <p:nvPr>
            <p:ph sz="half" idx="2"/>
          </p:nvPr>
        </p:nvSpPr>
        <p:spPr/>
        <p:txBody>
          <a:bodyPr>
            <a:normAutofit/>
          </a:bodyPr>
          <a:lstStyle/>
          <a:p>
            <a:pPr marL="0" indent="0">
              <a:buNone/>
            </a:pPr>
            <a:r>
              <a:rPr lang="en-US" sz="1800" dirty="0" smtClean="0"/>
              <a:t>Utility-scale (wholesale electricity)</a:t>
            </a:r>
          </a:p>
          <a:p>
            <a:r>
              <a:rPr lang="en-US" sz="1800" dirty="0" smtClean="0"/>
              <a:t>Federal Production Tax Credit </a:t>
            </a:r>
          </a:p>
          <a:p>
            <a:r>
              <a:rPr lang="en-US" sz="1800" dirty="0" smtClean="0"/>
              <a:t>State policy rarely incents wholesale wind farms</a:t>
            </a:r>
            <a:endParaRPr lang="en-US" sz="18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3588900"/>
      </p:ext>
    </p:extLst>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8207"/>
            <a:ext cx="8229600" cy="1143000"/>
          </a:xfrm>
        </p:spPr>
        <p:txBody>
          <a:bodyPr>
            <a:normAutofit/>
          </a:bodyPr>
          <a:lstStyle/>
          <a:p>
            <a:r>
              <a:rPr lang="en-US" sz="3200" dirty="0" smtClean="0"/>
              <a:t>Technology Overview</a:t>
            </a:r>
            <a:endParaRPr lang="en-US" sz="3200" dirty="0"/>
          </a:p>
        </p:txBody>
      </p:sp>
      <p:sp>
        <p:nvSpPr>
          <p:cNvPr id="5" name="Rectangle 5"/>
          <p:cNvSpPr>
            <a:spLocks noGrp="1" noChangeArrowheads="1"/>
          </p:cNvSpPr>
          <p:nvPr>
            <p:ph sz="half" idx="1"/>
          </p:nvPr>
        </p:nvSpPr>
        <p:spPr bwMode="auto">
          <a:xfrm>
            <a:off x="0" y="966854"/>
            <a:ext cx="4882717" cy="5551264"/>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square" lIns="90488" tIns="44450" rIns="90488" bIns="44450">
            <a:spAutoFit/>
          </a:bodyPr>
          <a:lstStyle>
            <a:lvl1pPr marL="177800" indent="-177800" defTabSz="685800">
              <a:defRPr sz="2400">
                <a:solidFill>
                  <a:schemeClr val="tx1"/>
                </a:solidFill>
                <a:latin typeface="Times" panose="02020603050405020304" pitchFamily="18" charset="0"/>
              </a:defRPr>
            </a:lvl1pPr>
            <a:lvl2pPr marL="571500" defTabSz="685800">
              <a:defRPr sz="2400">
                <a:solidFill>
                  <a:schemeClr val="tx1"/>
                </a:solidFill>
                <a:latin typeface="Times" panose="02020603050405020304" pitchFamily="18" charset="0"/>
              </a:defRPr>
            </a:lvl2pPr>
            <a:lvl3pPr defTabSz="685800">
              <a:defRPr sz="2400">
                <a:solidFill>
                  <a:schemeClr val="tx1"/>
                </a:solidFill>
                <a:latin typeface="Times" panose="02020603050405020304" pitchFamily="18" charset="0"/>
              </a:defRPr>
            </a:lvl3pPr>
            <a:lvl4pPr defTabSz="685800">
              <a:defRPr sz="2400">
                <a:solidFill>
                  <a:schemeClr val="tx1"/>
                </a:solidFill>
                <a:latin typeface="Times" panose="02020603050405020304" pitchFamily="18" charset="0"/>
              </a:defRPr>
            </a:lvl4pPr>
            <a:lvl5pPr defTabSz="685800">
              <a:defRPr sz="2400">
                <a:solidFill>
                  <a:schemeClr val="tx1"/>
                </a:solidFill>
                <a:latin typeface="Times" panose="02020603050405020304" pitchFamily="18" charset="0"/>
              </a:defRPr>
            </a:lvl5pPr>
            <a:lvl6pPr defTabSz="685800" eaLnBrk="0" fontAlgn="base" hangingPunct="0">
              <a:spcBef>
                <a:spcPct val="0"/>
              </a:spcBef>
              <a:spcAft>
                <a:spcPct val="0"/>
              </a:spcAft>
              <a:defRPr sz="2400">
                <a:solidFill>
                  <a:schemeClr val="tx1"/>
                </a:solidFill>
                <a:latin typeface="Times" panose="02020603050405020304" pitchFamily="18" charset="0"/>
              </a:defRPr>
            </a:lvl6pPr>
            <a:lvl7pPr defTabSz="685800" eaLnBrk="0" fontAlgn="base" hangingPunct="0">
              <a:spcBef>
                <a:spcPct val="0"/>
              </a:spcBef>
              <a:spcAft>
                <a:spcPct val="0"/>
              </a:spcAft>
              <a:defRPr sz="2400">
                <a:solidFill>
                  <a:schemeClr val="tx1"/>
                </a:solidFill>
                <a:latin typeface="Times" panose="02020603050405020304" pitchFamily="18" charset="0"/>
              </a:defRPr>
            </a:lvl7pPr>
            <a:lvl8pPr defTabSz="685800" eaLnBrk="0" fontAlgn="base" hangingPunct="0">
              <a:spcBef>
                <a:spcPct val="0"/>
              </a:spcBef>
              <a:spcAft>
                <a:spcPct val="0"/>
              </a:spcAft>
              <a:defRPr sz="2400">
                <a:solidFill>
                  <a:schemeClr val="tx1"/>
                </a:solidFill>
                <a:latin typeface="Times" panose="02020603050405020304" pitchFamily="18" charset="0"/>
              </a:defRPr>
            </a:lvl8pPr>
            <a:lvl9pPr defTabSz="685800" eaLnBrk="0" fontAlgn="base" hangingPunct="0">
              <a:spcBef>
                <a:spcPct val="0"/>
              </a:spcBef>
              <a:spcAft>
                <a:spcPct val="0"/>
              </a:spcAft>
              <a:defRPr sz="2400">
                <a:solidFill>
                  <a:schemeClr val="tx1"/>
                </a:solidFill>
                <a:latin typeface="Times" panose="02020603050405020304" pitchFamily="18" charset="0"/>
              </a:defRPr>
            </a:lvl9pPr>
          </a:lstStyle>
          <a:p>
            <a:pPr>
              <a:lnSpc>
                <a:spcPct val="90000"/>
              </a:lnSpc>
              <a:spcBef>
                <a:spcPct val="50000"/>
              </a:spcBef>
            </a:pPr>
            <a:r>
              <a:rPr lang="en-US" altLang="en-US" sz="1800" dirty="0" smtClean="0">
                <a:latin typeface="Arial" panose="020B0604020202020204" pitchFamily="34" charset="0"/>
              </a:rPr>
              <a:t>Small/Distributed Wind</a:t>
            </a:r>
          </a:p>
          <a:p>
            <a:pPr>
              <a:lnSpc>
                <a:spcPct val="90000"/>
              </a:lnSpc>
              <a:spcBef>
                <a:spcPct val="50000"/>
              </a:spcBef>
            </a:pPr>
            <a:r>
              <a:rPr lang="en-US" altLang="en-US" sz="1800" dirty="0" smtClean="0">
                <a:latin typeface="Arial" panose="020B0604020202020204" pitchFamily="34" charset="0"/>
              </a:rPr>
              <a:t>Configuration</a:t>
            </a:r>
            <a:r>
              <a:rPr lang="en-US" altLang="en-US" sz="1800" dirty="0">
                <a:latin typeface="Arial" panose="020B0604020202020204" pitchFamily="34" charset="0"/>
              </a:rPr>
              <a:t>:</a:t>
            </a:r>
            <a:r>
              <a:rPr lang="en-US" altLang="en-US" sz="1800" b="1" dirty="0">
                <a:latin typeface="Arial" panose="020B0604020202020204" pitchFamily="34" charset="0"/>
              </a:rPr>
              <a:t> </a:t>
            </a:r>
            <a:r>
              <a:rPr lang="en-US" altLang="en-US" sz="1800" dirty="0">
                <a:latin typeface="Arial" panose="020B0604020202020204" pitchFamily="34" charset="0"/>
              </a:rPr>
              <a:t>2 or 3 blades aimed into the wind by the tail</a:t>
            </a:r>
            <a:endParaRPr lang="en-US" altLang="en-US" sz="1800" b="1" dirty="0">
              <a:latin typeface="Arial" panose="020B0604020202020204" pitchFamily="34" charset="0"/>
            </a:endParaRPr>
          </a:p>
          <a:p>
            <a:pPr>
              <a:lnSpc>
                <a:spcPct val="90000"/>
              </a:lnSpc>
              <a:spcBef>
                <a:spcPct val="50000"/>
              </a:spcBef>
            </a:pPr>
            <a:r>
              <a:rPr lang="en-US" altLang="en-US" sz="1800" dirty="0">
                <a:latin typeface="Arial" panose="020B0604020202020204" pitchFamily="34" charset="0"/>
              </a:rPr>
              <a:t>Blades:</a:t>
            </a:r>
            <a:r>
              <a:rPr lang="en-US" altLang="en-US" sz="1800" b="1" dirty="0">
                <a:latin typeface="Arial" panose="020B0604020202020204" pitchFamily="34" charset="0"/>
              </a:rPr>
              <a:t> </a:t>
            </a:r>
            <a:r>
              <a:rPr lang="en-US" altLang="en-US" sz="1800" dirty="0">
                <a:latin typeface="Arial" panose="020B0604020202020204" pitchFamily="34" charset="0"/>
              </a:rPr>
              <a:t>Fiber-reinforced plastics</a:t>
            </a:r>
            <a:endParaRPr lang="en-US" altLang="en-US" sz="1800" b="1" dirty="0">
              <a:latin typeface="Arial" panose="020B0604020202020204" pitchFamily="34" charset="0"/>
            </a:endParaRPr>
          </a:p>
          <a:p>
            <a:pPr>
              <a:lnSpc>
                <a:spcPct val="90000"/>
              </a:lnSpc>
              <a:spcBef>
                <a:spcPct val="50000"/>
              </a:spcBef>
            </a:pPr>
            <a:r>
              <a:rPr lang="en-US" altLang="en-US" sz="1800" dirty="0">
                <a:latin typeface="Arial" panose="020B0604020202020204" pitchFamily="34" charset="0"/>
              </a:rPr>
              <a:t>Over-Speed Protection:</a:t>
            </a:r>
            <a:r>
              <a:rPr lang="en-US" altLang="en-US" sz="1800" b="1" dirty="0">
                <a:latin typeface="Arial" panose="020B0604020202020204" pitchFamily="34" charset="0"/>
              </a:rPr>
              <a:t> </a:t>
            </a:r>
            <a:r>
              <a:rPr lang="en-US" altLang="en-US" sz="1800" dirty="0" smtClean="0">
                <a:latin typeface="Arial" panose="020B0604020202020204" pitchFamily="34" charset="0"/>
              </a:rPr>
              <a:t>Passive approaches such as </a:t>
            </a:r>
            <a:r>
              <a:rPr lang="en-US" altLang="en-US" sz="1800" dirty="0">
                <a:latin typeface="Arial" panose="020B0604020202020204" pitchFamily="34" charset="0"/>
              </a:rPr>
              <a:t>f</a:t>
            </a:r>
            <a:r>
              <a:rPr lang="en-US" altLang="en-US" sz="1800" dirty="0" smtClean="0">
                <a:latin typeface="Arial" panose="020B0604020202020204" pitchFamily="34" charset="0"/>
              </a:rPr>
              <a:t>urling </a:t>
            </a:r>
            <a:r>
              <a:rPr lang="en-US" altLang="en-US" sz="1800" dirty="0">
                <a:latin typeface="Arial" panose="020B0604020202020204" pitchFamily="34" charset="0"/>
              </a:rPr>
              <a:t>(rotor turns out of the wind), </a:t>
            </a:r>
            <a:r>
              <a:rPr lang="en-US" altLang="en-US" sz="1800" dirty="0" smtClean="0">
                <a:latin typeface="Arial" panose="020B0604020202020204" pitchFamily="34" charset="0"/>
              </a:rPr>
              <a:t>stall, no </a:t>
            </a:r>
            <a:r>
              <a:rPr lang="en-US" altLang="en-US" sz="1800" dirty="0">
                <a:latin typeface="Arial" panose="020B0604020202020204" pitchFamily="34" charset="0"/>
              </a:rPr>
              <a:t>brakes</a:t>
            </a:r>
            <a:endParaRPr lang="en-US" altLang="en-US" sz="1800" b="1" dirty="0">
              <a:latin typeface="Arial" panose="020B0604020202020204" pitchFamily="34" charset="0"/>
            </a:endParaRPr>
          </a:p>
          <a:p>
            <a:pPr>
              <a:lnSpc>
                <a:spcPct val="90000"/>
              </a:lnSpc>
              <a:spcBef>
                <a:spcPct val="50000"/>
              </a:spcBef>
            </a:pPr>
            <a:r>
              <a:rPr lang="en-US" altLang="en-US" sz="1800" dirty="0">
                <a:latin typeface="Arial" panose="020B0604020202020204" pitchFamily="34" charset="0"/>
              </a:rPr>
              <a:t>Generator:</a:t>
            </a:r>
            <a:r>
              <a:rPr lang="en-US" altLang="en-US" sz="1800" b="1" dirty="0">
                <a:latin typeface="Arial" panose="020B0604020202020204" pitchFamily="34" charset="0"/>
              </a:rPr>
              <a:t> </a:t>
            </a:r>
            <a:r>
              <a:rPr lang="en-US" altLang="en-US" sz="1800" dirty="0">
                <a:latin typeface="Arial" panose="020B0604020202020204" pitchFamily="34" charset="0"/>
              </a:rPr>
              <a:t>Direct-drive, permanent magnet alternator (no brushes</a:t>
            </a:r>
            <a:r>
              <a:rPr lang="en-US" altLang="en-US" sz="1800" dirty="0" smtClean="0">
                <a:latin typeface="Arial" panose="020B0604020202020204" pitchFamily="34" charset="0"/>
              </a:rPr>
              <a:t>), 1- or </a:t>
            </a:r>
            <a:r>
              <a:rPr lang="en-US" altLang="en-US" sz="1800" dirty="0">
                <a:latin typeface="Arial" panose="020B0604020202020204" pitchFamily="34" charset="0"/>
              </a:rPr>
              <a:t>3-phase AC, variable-speed operation</a:t>
            </a:r>
          </a:p>
          <a:p>
            <a:pPr>
              <a:lnSpc>
                <a:spcPct val="90000"/>
              </a:lnSpc>
              <a:spcBef>
                <a:spcPct val="50000"/>
              </a:spcBef>
            </a:pPr>
            <a:r>
              <a:rPr lang="en-US" altLang="en-US" sz="1800" dirty="0">
                <a:latin typeface="Arial" panose="020B0604020202020204" pitchFamily="34" charset="0"/>
              </a:rPr>
              <a:t>Controller: Electronic device that delivers </a:t>
            </a:r>
            <a:r>
              <a:rPr lang="en-US" altLang="en-US" sz="1800" dirty="0" smtClean="0">
                <a:latin typeface="Arial" panose="020B0604020202020204" pitchFamily="34" charset="0"/>
              </a:rPr>
              <a:t>-  </a:t>
            </a:r>
            <a:r>
              <a:rPr lang="en-US" altLang="en-US" sz="1800" dirty="0">
                <a:latin typeface="Arial" panose="020B0604020202020204" pitchFamily="34" charset="0"/>
              </a:rPr>
              <a:t>DC power for charging </a:t>
            </a:r>
            <a:r>
              <a:rPr lang="en-US" altLang="en-US" sz="1800" dirty="0" smtClean="0">
                <a:latin typeface="Arial" panose="020B0604020202020204" pitchFamily="34" charset="0"/>
              </a:rPr>
              <a:t>batteries -  </a:t>
            </a:r>
            <a:r>
              <a:rPr lang="en-US" altLang="en-US" sz="1800" dirty="0">
                <a:latin typeface="Arial" panose="020B0604020202020204" pitchFamily="34" charset="0"/>
              </a:rPr>
              <a:t>AC power for utility </a:t>
            </a:r>
            <a:r>
              <a:rPr lang="en-US" altLang="en-US" sz="1800" dirty="0" smtClean="0">
                <a:latin typeface="Arial" panose="020B0604020202020204" pitchFamily="34" charset="0"/>
              </a:rPr>
              <a:t>interconnection</a:t>
            </a:r>
          </a:p>
          <a:p>
            <a:pPr>
              <a:lnSpc>
                <a:spcPct val="90000"/>
              </a:lnSpc>
              <a:spcBef>
                <a:spcPct val="50000"/>
              </a:spcBef>
            </a:pPr>
            <a:r>
              <a:rPr lang="en-US" altLang="en-US" sz="1800" dirty="0" smtClean="0">
                <a:latin typeface="Arial" panose="020B0604020202020204" pitchFamily="34" charset="0"/>
              </a:rPr>
              <a:t>Towers: up to</a:t>
            </a:r>
            <a:r>
              <a:rPr lang="en-US" altLang="en-US" sz="1800" dirty="0" smtClean="0">
                <a:latin typeface="Arial" panose="020B0604020202020204" pitchFamily="34" charset="0"/>
              </a:rPr>
              <a:t> 36m/100m?</a:t>
            </a:r>
            <a:endParaRPr lang="en-US" altLang="en-US" sz="1800" dirty="0" smtClean="0">
              <a:latin typeface="Arial" panose="020B0604020202020204" pitchFamily="34" charset="0"/>
            </a:endParaRPr>
          </a:p>
          <a:p>
            <a:pPr>
              <a:lnSpc>
                <a:spcPct val="90000"/>
              </a:lnSpc>
              <a:spcBef>
                <a:spcPct val="50000"/>
              </a:spcBef>
            </a:pPr>
            <a:r>
              <a:rPr lang="en-US" altLang="en-US" sz="1800" b="1" dirty="0">
                <a:latin typeface="Arial" panose="020B0604020202020204" pitchFamily="34" charset="0"/>
              </a:rPr>
              <a:t/>
            </a:r>
            <a:br>
              <a:rPr lang="en-US" altLang="en-US" sz="1800" b="1" dirty="0">
                <a:latin typeface="Arial" panose="020B0604020202020204" pitchFamily="34" charset="0"/>
              </a:rPr>
            </a:br>
            <a:r>
              <a:rPr lang="en-US" altLang="en-US" sz="1800" i="1" dirty="0" smtClean="0">
                <a:latin typeface="Arial" panose="020B0604020202020204" pitchFamily="34" charset="0"/>
              </a:rPr>
              <a:t>Optimized for low maintenance,</a:t>
            </a:r>
            <a:r>
              <a:rPr lang="en-US" altLang="en-US" sz="1800" i="1" dirty="0" smtClean="0">
                <a:latin typeface="Arial" panose="020B0604020202020204" pitchFamily="34" charset="0"/>
              </a:rPr>
              <a:t> sometimes with </a:t>
            </a:r>
            <a:r>
              <a:rPr lang="en-US" altLang="en-US" sz="1800" i="1" dirty="0" smtClean="0">
                <a:latin typeface="Arial" panose="020B0604020202020204" pitchFamily="34" charset="0"/>
              </a:rPr>
              <a:t>only </a:t>
            </a:r>
            <a:r>
              <a:rPr lang="en-US" altLang="en-US" sz="1800" i="1" dirty="0">
                <a:latin typeface="Arial" panose="020B0604020202020204" pitchFamily="34" charset="0"/>
              </a:rPr>
              <a:t>2–4 moving parts</a:t>
            </a:r>
            <a:r>
              <a:rPr lang="en-US" altLang="en-US" sz="1800" dirty="0">
                <a:latin typeface="Arial" panose="020B0604020202020204" pitchFamily="34" charset="0"/>
              </a:rPr>
              <a:t/>
            </a:r>
            <a:br>
              <a:rPr lang="en-US" altLang="en-US" sz="1800" dirty="0">
                <a:latin typeface="Arial" panose="020B0604020202020204" pitchFamily="34" charset="0"/>
              </a:rPr>
            </a:br>
            <a:endParaRPr lang="en-US" altLang="en-US" sz="1800" dirty="0">
              <a:latin typeface="Arial" panose="020B0604020202020204" pitchFamily="34" charset="0"/>
            </a:endParaRPr>
          </a:p>
        </p:txBody>
      </p:sp>
      <p:sp>
        <p:nvSpPr>
          <p:cNvPr id="6" name="Rectangle 5"/>
          <p:cNvSpPr txBox="1">
            <a:spLocks noChangeArrowheads="1"/>
          </p:cNvSpPr>
          <p:nvPr/>
        </p:nvSpPr>
        <p:spPr bwMode="auto">
          <a:xfrm>
            <a:off x="4740676" y="986098"/>
            <a:ext cx="4090387" cy="4803367"/>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vert="horz" wrap="square" lIns="90488" tIns="44450" rIns="90488" bIns="44450" rtlCol="0">
            <a:spAutoFit/>
          </a:bodyPr>
          <a:lstStyle>
            <a:lvl1pPr marL="177800" indent="-177800" algn="l" defTabSz="685800" rtl="0" eaLnBrk="1" latinLnBrk="0" hangingPunct="1">
              <a:spcBef>
                <a:spcPct val="20000"/>
              </a:spcBef>
              <a:buFont typeface="Arial"/>
              <a:buChar char="•"/>
              <a:defRPr sz="2400" kern="1200">
                <a:solidFill>
                  <a:schemeClr val="tx1"/>
                </a:solidFill>
                <a:latin typeface="Times" panose="02020603050405020304" pitchFamily="18" charset="0"/>
                <a:ea typeface="+mn-ea"/>
                <a:cs typeface="+mn-cs"/>
              </a:defRPr>
            </a:lvl1pPr>
            <a:lvl2pPr marL="571500" indent="-285750" algn="l" defTabSz="685800" rtl="0" eaLnBrk="1" latinLnBrk="0" hangingPunct="1">
              <a:spcBef>
                <a:spcPct val="20000"/>
              </a:spcBef>
              <a:buFont typeface="Arial"/>
              <a:buChar char="–"/>
              <a:defRPr sz="2400" kern="1200">
                <a:solidFill>
                  <a:schemeClr val="tx1"/>
                </a:solidFill>
                <a:latin typeface="Times" panose="02020603050405020304" pitchFamily="18" charset="0"/>
                <a:ea typeface="+mn-ea"/>
                <a:cs typeface="+mn-cs"/>
              </a:defRPr>
            </a:lvl2pPr>
            <a:lvl3pPr marL="1143000" indent="-228600" algn="l" defTabSz="685800" rtl="0" eaLnBrk="1" latinLnBrk="0" hangingPunct="1">
              <a:spcBef>
                <a:spcPct val="20000"/>
              </a:spcBef>
              <a:buFont typeface="Arial"/>
              <a:buChar char="•"/>
              <a:defRPr sz="2400" kern="1200">
                <a:solidFill>
                  <a:schemeClr val="tx1"/>
                </a:solidFill>
                <a:latin typeface="Times" panose="02020603050405020304" pitchFamily="18" charset="0"/>
                <a:ea typeface="+mn-ea"/>
                <a:cs typeface="+mn-cs"/>
              </a:defRPr>
            </a:lvl3pPr>
            <a:lvl4pPr marL="1600200" indent="-228600" algn="l" defTabSz="685800" rtl="0" eaLnBrk="1" latinLnBrk="0" hangingPunct="1">
              <a:spcBef>
                <a:spcPct val="20000"/>
              </a:spcBef>
              <a:buFont typeface="Arial"/>
              <a:buChar char="–"/>
              <a:defRPr sz="2400" kern="1200">
                <a:solidFill>
                  <a:schemeClr val="tx1"/>
                </a:solidFill>
                <a:latin typeface="Times" panose="02020603050405020304" pitchFamily="18" charset="0"/>
                <a:ea typeface="+mn-ea"/>
                <a:cs typeface="+mn-cs"/>
              </a:defRPr>
            </a:lvl4pPr>
            <a:lvl5pPr marL="2057400" indent="-228600" algn="l" defTabSz="685800" rtl="0" eaLnBrk="1" latinLnBrk="0" hangingPunct="1">
              <a:spcBef>
                <a:spcPct val="20000"/>
              </a:spcBef>
              <a:buFont typeface="Arial"/>
              <a:buChar char="»"/>
              <a:defRPr sz="2400" kern="1200">
                <a:solidFill>
                  <a:schemeClr val="tx1"/>
                </a:solidFill>
                <a:latin typeface="Times" panose="02020603050405020304" pitchFamily="18" charset="0"/>
                <a:ea typeface="+mn-ea"/>
                <a:cs typeface="+mn-cs"/>
              </a:defRPr>
            </a:lvl5pPr>
            <a:lvl6pPr marL="2514600" indent="-228600" algn="l" defTabSz="685800" rtl="0" eaLnBrk="0" fontAlgn="base" latinLnBrk="0" hangingPunct="0">
              <a:spcBef>
                <a:spcPct val="0"/>
              </a:spcBef>
              <a:spcAft>
                <a:spcPct val="0"/>
              </a:spcAft>
              <a:buFont typeface="Arial"/>
              <a:buChar char="•"/>
              <a:defRPr sz="2400" kern="1200">
                <a:solidFill>
                  <a:schemeClr val="tx1"/>
                </a:solidFill>
                <a:latin typeface="Times" panose="02020603050405020304" pitchFamily="18" charset="0"/>
                <a:ea typeface="+mn-ea"/>
                <a:cs typeface="+mn-cs"/>
              </a:defRPr>
            </a:lvl6pPr>
            <a:lvl7pPr marL="2971800" indent="-228600" algn="l" defTabSz="685800" rtl="0" eaLnBrk="0" fontAlgn="base" latinLnBrk="0" hangingPunct="0">
              <a:spcBef>
                <a:spcPct val="0"/>
              </a:spcBef>
              <a:spcAft>
                <a:spcPct val="0"/>
              </a:spcAft>
              <a:buFont typeface="Arial"/>
              <a:buChar char="•"/>
              <a:defRPr sz="2400" kern="1200">
                <a:solidFill>
                  <a:schemeClr val="tx1"/>
                </a:solidFill>
                <a:latin typeface="Times" panose="02020603050405020304" pitchFamily="18" charset="0"/>
                <a:ea typeface="+mn-ea"/>
                <a:cs typeface="+mn-cs"/>
              </a:defRPr>
            </a:lvl7pPr>
            <a:lvl8pPr marL="3429000" indent="-228600" algn="l" defTabSz="685800" rtl="0" eaLnBrk="0" fontAlgn="base" latinLnBrk="0" hangingPunct="0">
              <a:spcBef>
                <a:spcPct val="0"/>
              </a:spcBef>
              <a:spcAft>
                <a:spcPct val="0"/>
              </a:spcAft>
              <a:buFont typeface="Arial"/>
              <a:buChar char="•"/>
              <a:defRPr sz="2400" kern="1200">
                <a:solidFill>
                  <a:schemeClr val="tx1"/>
                </a:solidFill>
                <a:latin typeface="Times" panose="02020603050405020304" pitchFamily="18" charset="0"/>
                <a:ea typeface="+mn-ea"/>
                <a:cs typeface="+mn-cs"/>
              </a:defRPr>
            </a:lvl8pPr>
            <a:lvl9pPr marL="3886200" indent="-228600" algn="l" defTabSz="685800" rtl="0" eaLnBrk="0" fontAlgn="base" latinLnBrk="0" hangingPunct="0">
              <a:spcBef>
                <a:spcPct val="0"/>
              </a:spcBef>
              <a:spcAft>
                <a:spcPct val="0"/>
              </a:spcAft>
              <a:buFont typeface="Arial"/>
              <a:buChar char="•"/>
              <a:defRPr sz="2400" kern="1200">
                <a:solidFill>
                  <a:schemeClr val="tx1"/>
                </a:solidFill>
                <a:latin typeface="Times" panose="02020603050405020304" pitchFamily="18" charset="0"/>
                <a:ea typeface="+mn-ea"/>
                <a:cs typeface="+mn-cs"/>
              </a:defRPr>
            </a:lvl9pPr>
          </a:lstStyle>
          <a:p>
            <a:pPr>
              <a:lnSpc>
                <a:spcPct val="90000"/>
              </a:lnSpc>
              <a:spcBef>
                <a:spcPct val="50000"/>
              </a:spcBef>
              <a:buFontTx/>
              <a:buChar char="•"/>
            </a:pPr>
            <a:r>
              <a:rPr lang="en-US" altLang="en-US" sz="1800" dirty="0" smtClean="0">
                <a:latin typeface="Arial" panose="020B0604020202020204" pitchFamily="34" charset="0"/>
              </a:rPr>
              <a:t>Utility-scale Wind</a:t>
            </a:r>
          </a:p>
          <a:p>
            <a:pPr>
              <a:lnSpc>
                <a:spcPct val="90000"/>
              </a:lnSpc>
              <a:spcBef>
                <a:spcPct val="50000"/>
              </a:spcBef>
              <a:buFontTx/>
              <a:buChar char="•"/>
            </a:pPr>
            <a:r>
              <a:rPr lang="en-US" altLang="en-US" sz="1800" dirty="0" smtClean="0">
                <a:latin typeface="Arial" panose="020B0604020202020204" pitchFamily="34" charset="0"/>
              </a:rPr>
              <a:t>Configuration:</a:t>
            </a:r>
            <a:r>
              <a:rPr lang="en-US" altLang="en-US" sz="1800" b="1" dirty="0" smtClean="0">
                <a:latin typeface="Arial" panose="020B0604020202020204" pitchFamily="34" charset="0"/>
              </a:rPr>
              <a:t> </a:t>
            </a:r>
            <a:r>
              <a:rPr lang="en-US" altLang="en-US" sz="1800" dirty="0" smtClean="0">
                <a:latin typeface="Arial" panose="020B0604020202020204" pitchFamily="34" charset="0"/>
              </a:rPr>
              <a:t>3 blades with wind measurements on the nacelle</a:t>
            </a:r>
            <a:endParaRPr lang="en-US" altLang="en-US" sz="1800" b="1" dirty="0" smtClean="0">
              <a:latin typeface="Arial" panose="020B0604020202020204" pitchFamily="34" charset="0"/>
            </a:endParaRPr>
          </a:p>
          <a:p>
            <a:pPr>
              <a:lnSpc>
                <a:spcPct val="90000"/>
              </a:lnSpc>
              <a:spcBef>
                <a:spcPct val="50000"/>
              </a:spcBef>
              <a:buFontTx/>
              <a:buChar char="•"/>
            </a:pPr>
            <a:r>
              <a:rPr lang="en-US" altLang="en-US" sz="1800" dirty="0" smtClean="0">
                <a:latin typeface="Arial" panose="020B0604020202020204" pitchFamily="34" charset="0"/>
              </a:rPr>
              <a:t>Blades:</a:t>
            </a:r>
            <a:r>
              <a:rPr lang="en-US" altLang="en-US" sz="1800" b="1" dirty="0" smtClean="0">
                <a:latin typeface="Arial" panose="020B0604020202020204" pitchFamily="34" charset="0"/>
              </a:rPr>
              <a:t> </a:t>
            </a:r>
            <a:r>
              <a:rPr lang="en-US" altLang="en-US" sz="1800" dirty="0" smtClean="0">
                <a:latin typeface="Arial" panose="020B0604020202020204" pitchFamily="34" charset="0"/>
              </a:rPr>
              <a:t>composite</a:t>
            </a:r>
            <a:endParaRPr lang="en-US" altLang="en-US" sz="1800" b="1" dirty="0" smtClean="0">
              <a:latin typeface="Arial" panose="020B0604020202020204" pitchFamily="34" charset="0"/>
            </a:endParaRPr>
          </a:p>
          <a:p>
            <a:pPr>
              <a:lnSpc>
                <a:spcPct val="90000"/>
              </a:lnSpc>
              <a:spcBef>
                <a:spcPct val="50000"/>
              </a:spcBef>
              <a:buFontTx/>
              <a:buChar char="•"/>
            </a:pPr>
            <a:r>
              <a:rPr lang="en-US" altLang="en-US" sz="1800" dirty="0" smtClean="0">
                <a:latin typeface="Arial" panose="020B0604020202020204" pitchFamily="34" charset="0"/>
              </a:rPr>
              <a:t>Over-Speed Protection:</a:t>
            </a:r>
            <a:r>
              <a:rPr lang="en-US" altLang="en-US" sz="1800" b="1" dirty="0" smtClean="0">
                <a:latin typeface="Arial" panose="020B0604020202020204" pitchFamily="34" charset="0"/>
              </a:rPr>
              <a:t> </a:t>
            </a:r>
            <a:r>
              <a:rPr lang="en-US" altLang="en-US" sz="1800" dirty="0" smtClean="0">
                <a:latin typeface="Arial" panose="020B0604020202020204" pitchFamily="34" charset="0"/>
              </a:rPr>
              <a:t>Active</a:t>
            </a:r>
            <a:r>
              <a:rPr lang="en-US" altLang="en-US" sz="1800" b="1" dirty="0" smtClean="0">
                <a:latin typeface="Arial" panose="020B0604020202020204" pitchFamily="34" charset="0"/>
              </a:rPr>
              <a:t> </a:t>
            </a:r>
            <a:r>
              <a:rPr lang="en-US" altLang="en-US" sz="1800" dirty="0" smtClean="0">
                <a:latin typeface="Arial" panose="020B0604020202020204" pitchFamily="34" charset="0"/>
              </a:rPr>
              <a:t>Pitching, Braking, Yaw, </a:t>
            </a:r>
            <a:r>
              <a:rPr lang="en-US" altLang="en-US" sz="1800" dirty="0" err="1" smtClean="0">
                <a:latin typeface="Arial" panose="020B0604020202020204" pitchFamily="34" charset="0"/>
              </a:rPr>
              <a:t>etc</a:t>
            </a:r>
            <a:endParaRPr lang="en-US" altLang="en-US" sz="1800" dirty="0" smtClean="0">
              <a:latin typeface="Arial" panose="020B0604020202020204" pitchFamily="34" charset="0"/>
            </a:endParaRPr>
          </a:p>
          <a:p>
            <a:pPr>
              <a:lnSpc>
                <a:spcPct val="90000"/>
              </a:lnSpc>
              <a:spcBef>
                <a:spcPct val="50000"/>
              </a:spcBef>
              <a:buFontTx/>
              <a:buChar char="•"/>
            </a:pPr>
            <a:r>
              <a:rPr lang="en-US" altLang="en-US" sz="1800" dirty="0" smtClean="0">
                <a:latin typeface="Arial" panose="020B0604020202020204" pitchFamily="34" charset="0"/>
              </a:rPr>
              <a:t>Generator:</a:t>
            </a:r>
            <a:r>
              <a:rPr lang="en-US" altLang="en-US" sz="1800" b="1" dirty="0" smtClean="0">
                <a:latin typeface="Arial" panose="020B0604020202020204" pitchFamily="34" charset="0"/>
              </a:rPr>
              <a:t> </a:t>
            </a:r>
            <a:r>
              <a:rPr lang="en-US" altLang="en-US" sz="1800" dirty="0" smtClean="0">
                <a:latin typeface="Arial" panose="020B0604020202020204" pitchFamily="34" charset="0"/>
              </a:rPr>
              <a:t>3-phase AC, variable-</a:t>
            </a:r>
            <a:r>
              <a:rPr lang="en-US" altLang="en-US" sz="1800" dirty="0" smtClean="0">
                <a:latin typeface="Arial" panose="020B0604020202020204" pitchFamily="34" charset="0"/>
              </a:rPr>
              <a:t> speed </a:t>
            </a:r>
            <a:r>
              <a:rPr lang="en-US" altLang="en-US" sz="1800" dirty="0" smtClean="0">
                <a:latin typeface="Arial" panose="020B0604020202020204" pitchFamily="34" charset="0"/>
              </a:rPr>
              <a:t>operation</a:t>
            </a:r>
          </a:p>
          <a:p>
            <a:pPr>
              <a:lnSpc>
                <a:spcPct val="90000"/>
              </a:lnSpc>
              <a:spcBef>
                <a:spcPct val="50000"/>
              </a:spcBef>
              <a:buFontTx/>
              <a:buChar char="•"/>
            </a:pPr>
            <a:r>
              <a:rPr lang="en-US" altLang="en-US" sz="1800" dirty="0" smtClean="0">
                <a:latin typeface="Arial" panose="020B0604020202020204" pitchFamily="34" charset="0"/>
              </a:rPr>
              <a:t>Controller: Sophisticated computer/controller that monitors and controls all aspects of wind turbine operation</a:t>
            </a:r>
          </a:p>
          <a:p>
            <a:pPr>
              <a:lnSpc>
                <a:spcPct val="90000"/>
              </a:lnSpc>
              <a:spcBef>
                <a:spcPct val="50000"/>
              </a:spcBef>
              <a:buFontTx/>
              <a:buChar char="•"/>
            </a:pPr>
            <a:r>
              <a:rPr lang="en-US" altLang="en-US" sz="1800" dirty="0" smtClean="0">
                <a:latin typeface="Arial" panose="020B0604020202020204" pitchFamily="34" charset="0"/>
              </a:rPr>
              <a:t>Towers: up to</a:t>
            </a:r>
            <a:r>
              <a:rPr lang="en-US" altLang="en-US" sz="1800" dirty="0" smtClean="0">
                <a:latin typeface="Arial" panose="020B0604020202020204" pitchFamily="34" charset="0"/>
              </a:rPr>
              <a:t> </a:t>
            </a:r>
            <a:r>
              <a:rPr lang="en-US" altLang="en-US" sz="1800" dirty="0" smtClean="0">
                <a:latin typeface="Arial" panose="020B0604020202020204" pitchFamily="34" charset="0"/>
              </a:rPr>
              <a:t>135</a:t>
            </a:r>
            <a:r>
              <a:rPr lang="en-US" altLang="en-US" sz="1800" dirty="0" smtClean="0">
                <a:latin typeface="Arial" panose="020B0604020202020204" pitchFamily="34" charset="0"/>
              </a:rPr>
              <a:t>m</a:t>
            </a:r>
          </a:p>
          <a:p>
            <a:pPr>
              <a:lnSpc>
                <a:spcPct val="90000"/>
              </a:lnSpc>
              <a:spcBef>
                <a:spcPct val="50000"/>
              </a:spcBef>
              <a:buFontTx/>
              <a:buChar char="•"/>
            </a:pPr>
            <a:r>
              <a:rPr lang="en-US" altLang="en-US" sz="1800" b="1" dirty="0" smtClean="0">
                <a:latin typeface="Arial" panose="020B0604020202020204" pitchFamily="34" charset="0"/>
              </a:rPr>
              <a:t/>
            </a:r>
            <a:br>
              <a:rPr lang="en-US" altLang="en-US" sz="1800" b="1" dirty="0" smtClean="0">
                <a:latin typeface="Arial" panose="020B0604020202020204" pitchFamily="34" charset="0"/>
              </a:rPr>
            </a:br>
            <a:r>
              <a:rPr lang="en-US" altLang="en-US" sz="1800" i="1" dirty="0" smtClean="0">
                <a:latin typeface="Arial" panose="020B0604020202020204" pitchFamily="34" charset="0"/>
              </a:rPr>
              <a:t>Optimized for </a:t>
            </a:r>
            <a:r>
              <a:rPr lang="en-US" altLang="en-US" sz="1800" i="1" dirty="0" err="1" smtClean="0">
                <a:latin typeface="Arial" panose="020B0604020202020204" pitchFamily="34" charset="0"/>
              </a:rPr>
              <a:t>maxiumum</a:t>
            </a:r>
            <a:r>
              <a:rPr lang="en-US" altLang="en-US" sz="1800" i="1" dirty="0" smtClean="0">
                <a:latin typeface="Arial" panose="020B0604020202020204" pitchFamily="34" charset="0"/>
              </a:rPr>
              <a:t> energy </a:t>
            </a:r>
            <a:r>
              <a:rPr lang="en-US" altLang="en-US" sz="1800" i="1" dirty="0" smtClean="0">
                <a:latin typeface="Arial" panose="020B0604020202020204" pitchFamily="34" charset="0"/>
              </a:rPr>
              <a:t>production, low acoustics </a:t>
            </a:r>
            <a:r>
              <a:rPr lang="en-US" altLang="en-US" sz="1800" i="1" dirty="0" smtClean="0">
                <a:latin typeface="Arial" panose="020B0604020202020204" pitchFamily="34" charset="0"/>
              </a:rPr>
              <a:t>or max Cp</a:t>
            </a:r>
            <a:endParaRPr lang="en-US" altLang="en-US" sz="1800" i="1" dirty="0">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685800" y="727075"/>
            <a:ext cx="7772400" cy="1014413"/>
          </a:xfrm>
        </p:spPr>
        <p:txBody>
          <a:bodyPr>
            <a:noAutofit/>
          </a:bodyPr>
          <a:lstStyle/>
          <a:p>
            <a:r>
              <a:rPr lang="en-US" altLang="en-US" sz="3200"/>
              <a:t>Over-Speed Protection </a:t>
            </a:r>
            <a:br>
              <a:rPr lang="en-US" altLang="en-US" sz="3200"/>
            </a:br>
            <a:r>
              <a:rPr lang="en-US" altLang="en-US" sz="3200"/>
              <a:t>During High Winds</a:t>
            </a:r>
          </a:p>
        </p:txBody>
      </p:sp>
      <p:sp>
        <p:nvSpPr>
          <p:cNvPr id="137219" name="Rectangle 3"/>
          <p:cNvSpPr>
            <a:spLocks noChangeArrowheads="1"/>
          </p:cNvSpPr>
          <p:nvPr/>
        </p:nvSpPr>
        <p:spPr bwMode="auto">
          <a:xfrm>
            <a:off x="911225" y="1974850"/>
            <a:ext cx="7316788" cy="454025"/>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lIns="90488" tIns="44450" rIns="90488" bIns="44450">
            <a:spAutoFit/>
          </a:bodyPr>
          <a:lstStyle>
            <a:lvl1pPr marL="177800" indent="-177800" defTabSz="685800">
              <a:defRPr sz="2400">
                <a:solidFill>
                  <a:schemeClr val="tx1"/>
                </a:solidFill>
                <a:latin typeface="Times New Roman" panose="02020603050405020304" pitchFamily="18" charset="0"/>
              </a:defRPr>
            </a:lvl1pPr>
            <a:lvl2pPr marL="571500" defTabSz="685800">
              <a:defRPr sz="2400">
                <a:solidFill>
                  <a:schemeClr val="tx1"/>
                </a:solidFill>
                <a:latin typeface="Times New Roman" panose="02020603050405020304" pitchFamily="18" charset="0"/>
              </a:defRPr>
            </a:lvl2pPr>
            <a:lvl3pPr defTabSz="685800">
              <a:defRPr sz="2400">
                <a:solidFill>
                  <a:schemeClr val="tx1"/>
                </a:solidFill>
                <a:latin typeface="Times New Roman" panose="02020603050405020304" pitchFamily="18" charset="0"/>
              </a:defRPr>
            </a:lvl3pPr>
            <a:lvl4pPr defTabSz="685800">
              <a:defRPr sz="2400">
                <a:solidFill>
                  <a:schemeClr val="tx1"/>
                </a:solidFill>
                <a:latin typeface="Times New Roman" panose="02020603050405020304" pitchFamily="18" charset="0"/>
              </a:defRPr>
            </a:lvl4pPr>
            <a:lvl5pPr defTabSz="685800">
              <a:defRPr sz="2400">
                <a:solidFill>
                  <a:schemeClr val="tx1"/>
                </a:solidFill>
                <a:latin typeface="Times New Roman" panose="02020603050405020304" pitchFamily="18" charset="0"/>
              </a:defRPr>
            </a:lvl5pPr>
            <a:lvl6pPr defTabSz="685800" fontAlgn="base">
              <a:spcBef>
                <a:spcPct val="0"/>
              </a:spcBef>
              <a:spcAft>
                <a:spcPct val="0"/>
              </a:spcAft>
              <a:defRPr sz="2400">
                <a:solidFill>
                  <a:schemeClr val="tx1"/>
                </a:solidFill>
                <a:latin typeface="Times New Roman" panose="02020603050405020304" pitchFamily="18" charset="0"/>
              </a:defRPr>
            </a:lvl6pPr>
            <a:lvl7pPr defTabSz="685800" fontAlgn="base">
              <a:spcBef>
                <a:spcPct val="0"/>
              </a:spcBef>
              <a:spcAft>
                <a:spcPct val="0"/>
              </a:spcAft>
              <a:defRPr sz="2400">
                <a:solidFill>
                  <a:schemeClr val="tx1"/>
                </a:solidFill>
                <a:latin typeface="Times New Roman" panose="02020603050405020304" pitchFamily="18" charset="0"/>
              </a:defRPr>
            </a:lvl7pPr>
            <a:lvl8pPr defTabSz="685800" fontAlgn="base">
              <a:spcBef>
                <a:spcPct val="0"/>
              </a:spcBef>
              <a:spcAft>
                <a:spcPct val="0"/>
              </a:spcAft>
              <a:defRPr sz="2400">
                <a:solidFill>
                  <a:schemeClr val="tx1"/>
                </a:solidFill>
                <a:latin typeface="Times New Roman" panose="02020603050405020304" pitchFamily="18" charset="0"/>
              </a:defRPr>
            </a:lvl8pPr>
            <a:lvl9pPr defTabSz="685800" fontAlgn="base">
              <a:spcBef>
                <a:spcPct val="0"/>
              </a:spcBef>
              <a:spcAft>
                <a:spcPct val="0"/>
              </a:spcAft>
              <a:defRPr sz="2400">
                <a:solidFill>
                  <a:schemeClr val="tx1"/>
                </a:solidFill>
                <a:latin typeface="Times New Roman" panose="02020603050405020304" pitchFamily="18" charset="0"/>
              </a:defRPr>
            </a:lvl9pPr>
          </a:lstStyle>
          <a:p>
            <a:pPr>
              <a:spcBef>
                <a:spcPct val="50000"/>
              </a:spcBef>
              <a:buClr>
                <a:srgbClr val="FFFF00"/>
              </a:buClr>
              <a:buFontTx/>
              <a:buChar char="•"/>
            </a:pPr>
            <a:r>
              <a:rPr lang="en-US" altLang="en-US">
                <a:latin typeface="Arial" panose="020B0604020202020204" pitchFamily="34" charset="0"/>
              </a:rPr>
              <a:t>Angle Governor:</a:t>
            </a:r>
            <a:r>
              <a:rPr lang="en-US" altLang="en-US" b="1">
                <a:latin typeface="Arial" panose="020B0604020202020204" pitchFamily="34" charset="0"/>
              </a:rPr>
              <a:t> </a:t>
            </a:r>
            <a:r>
              <a:rPr lang="en-US" altLang="en-US">
                <a:latin typeface="Arial" panose="020B0604020202020204" pitchFamily="34" charset="0"/>
              </a:rPr>
              <a:t>The rotor turns up and to one side</a:t>
            </a:r>
            <a:endParaRPr lang="en-US" altLang="en-US" b="1">
              <a:latin typeface="Arial" panose="020B0604020202020204" pitchFamily="34" charset="0"/>
            </a:endParaRPr>
          </a:p>
        </p:txBody>
      </p:sp>
      <p:grpSp>
        <p:nvGrpSpPr>
          <p:cNvPr id="137220" name="Group 4"/>
          <p:cNvGrpSpPr>
            <a:grpSpLocks noChangeAspect="1"/>
          </p:cNvGrpSpPr>
          <p:nvPr/>
        </p:nvGrpSpPr>
        <p:grpSpPr bwMode="auto">
          <a:xfrm>
            <a:off x="438150" y="2673350"/>
            <a:ext cx="8264525" cy="2436813"/>
            <a:chOff x="491" y="1754"/>
            <a:chExt cx="5250" cy="1540"/>
          </a:xfrm>
        </p:grpSpPr>
        <p:pic>
          <p:nvPicPr>
            <p:cNvPr id="137221" name="Picture 5" descr="H40 furling pic1"/>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91" y="1756"/>
              <a:ext cx="1671" cy="1536"/>
            </a:xfrm>
            <a:prstGeom prst="rect">
              <a:avLst/>
            </a:prstGeom>
            <a:noFill/>
            <a:ln w="2857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37222" name="Picture 6" descr="H40 furling pic2"/>
            <p:cNvPicPr>
              <a:picLocks noChangeAspect="1" noChangeArrowheads="1"/>
            </p:cNvPicPr>
            <p:nvPr/>
          </p:nvPicPr>
          <p:blipFill>
            <a:blip r:embed="rId4">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278" y="1756"/>
              <a:ext cx="1673" cy="1538"/>
            </a:xfrm>
            <a:prstGeom prst="rect">
              <a:avLst/>
            </a:prstGeom>
            <a:noFill/>
            <a:ln w="2857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37223" name="Picture 7" descr="H40 furling pic3"/>
            <p:cNvPicPr>
              <a:picLocks noChangeAspect="1" noChangeArrowheads="1"/>
            </p:cNvPicPr>
            <p:nvPr/>
          </p:nvPicPr>
          <p:blipFill>
            <a:blip r:embed="rId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072" y="1754"/>
              <a:ext cx="1669" cy="1533"/>
            </a:xfrm>
            <a:prstGeom prst="rect">
              <a:avLst/>
            </a:prstGeom>
            <a:noFill/>
            <a:ln w="2857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grpSp>
      <p:sp>
        <p:nvSpPr>
          <p:cNvPr id="8" name="Oval 7"/>
          <p:cNvSpPr/>
          <p:nvPr/>
        </p:nvSpPr>
        <p:spPr>
          <a:xfrm>
            <a:off x="1230996" y="5187987"/>
            <a:ext cx="902604" cy="92421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4063096" y="5187987"/>
            <a:ext cx="635904" cy="92421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6971396" y="5187987"/>
            <a:ext cx="305704" cy="92421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03654882"/>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03842" name="Picture 2" descr="ADC_au_DistributionSystem-1"/>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674574" y="819150"/>
            <a:ext cx="5956539" cy="4846162"/>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803843" name="Rectangle 3"/>
          <p:cNvSpPr>
            <a:spLocks noGrp="1" noChangeArrowheads="1"/>
          </p:cNvSpPr>
          <p:nvPr>
            <p:ph type="body" idx="1"/>
          </p:nvPr>
        </p:nvSpPr>
        <p:spPr>
          <a:xfrm>
            <a:off x="520700" y="1184275"/>
            <a:ext cx="2025650" cy="365125"/>
          </a:xfrm>
        </p:spPr>
        <p:txBody>
          <a:bodyPr/>
          <a:lstStyle/>
          <a:p>
            <a:pPr marL="495300" indent="-495300">
              <a:lnSpc>
                <a:spcPct val="80000"/>
              </a:lnSpc>
              <a:buFontTx/>
              <a:buNone/>
            </a:pPr>
            <a:r>
              <a:rPr lang="en-IE" altLang="en-US" sz="2000">
                <a:solidFill>
                  <a:schemeClr val="tx1"/>
                </a:solidFill>
              </a:rPr>
              <a:t>Generator</a:t>
            </a:r>
          </a:p>
        </p:txBody>
      </p:sp>
      <p:sp>
        <p:nvSpPr>
          <p:cNvPr id="803844" name="Rectangle 4"/>
          <p:cNvSpPr>
            <a:spLocks noChangeArrowheads="1"/>
          </p:cNvSpPr>
          <p:nvPr/>
        </p:nvSpPr>
        <p:spPr bwMode="auto">
          <a:xfrm>
            <a:off x="4644690" y="985837"/>
            <a:ext cx="2744788" cy="365125"/>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lstStyle>
            <a:lvl1pPr marL="495300" indent="-495300">
              <a:spcBef>
                <a:spcPct val="50000"/>
              </a:spcBef>
              <a:buClr>
                <a:srgbClr val="FFFF00"/>
              </a:buClr>
              <a:buSzPct val="100000"/>
              <a:buChar char="•"/>
              <a:defRPr sz="2400">
                <a:solidFill>
                  <a:srgbClr val="FFFFFF"/>
                </a:solidFill>
                <a:latin typeface="Helvetica" panose="020B0604020202020204" pitchFamily="34" charset="0"/>
              </a:defRPr>
            </a:lvl1pPr>
            <a:lvl2pPr marL="876300" indent="-419100">
              <a:spcBef>
                <a:spcPct val="20000"/>
              </a:spcBef>
              <a:buSzPct val="100000"/>
              <a:buChar char="–"/>
              <a:defRPr sz="2800">
                <a:solidFill>
                  <a:srgbClr val="FFFFFF"/>
                </a:solidFill>
                <a:latin typeface="Times" panose="02020603050405020304" pitchFamily="18" charset="0"/>
              </a:defRPr>
            </a:lvl2pPr>
            <a:lvl3pPr marL="1295400" indent="-381000">
              <a:spcBef>
                <a:spcPct val="20000"/>
              </a:spcBef>
              <a:buSzPct val="100000"/>
              <a:buChar char="•"/>
              <a:defRPr sz="2400">
                <a:solidFill>
                  <a:srgbClr val="FFFFFF"/>
                </a:solidFill>
                <a:latin typeface="Times" panose="02020603050405020304" pitchFamily="18" charset="0"/>
              </a:defRPr>
            </a:lvl3pPr>
            <a:lvl4pPr marL="1752600" indent="-381000">
              <a:spcBef>
                <a:spcPct val="20000"/>
              </a:spcBef>
              <a:buSzPct val="100000"/>
              <a:buChar char="–"/>
              <a:defRPr sz="2000">
                <a:solidFill>
                  <a:srgbClr val="FFFFFF"/>
                </a:solidFill>
                <a:latin typeface="Times" panose="02020603050405020304" pitchFamily="18" charset="0"/>
              </a:defRPr>
            </a:lvl4pPr>
            <a:lvl5pPr marL="2171700" indent="-342900">
              <a:spcBef>
                <a:spcPct val="20000"/>
              </a:spcBef>
              <a:buSzPct val="100000"/>
              <a:buChar char="»"/>
              <a:defRPr sz="2000">
                <a:solidFill>
                  <a:srgbClr val="FFFFFF"/>
                </a:solidFill>
                <a:latin typeface="Times" panose="02020603050405020304" pitchFamily="18" charset="0"/>
              </a:defRPr>
            </a:lvl5pPr>
            <a:lvl6pPr marL="2628900" indent="-342900" eaLnBrk="0" fontAlgn="base" hangingPunct="0">
              <a:spcBef>
                <a:spcPct val="20000"/>
              </a:spcBef>
              <a:spcAft>
                <a:spcPct val="0"/>
              </a:spcAft>
              <a:buSzPct val="100000"/>
              <a:buChar char="»"/>
              <a:defRPr sz="2000">
                <a:solidFill>
                  <a:srgbClr val="FFFFFF"/>
                </a:solidFill>
                <a:latin typeface="Times" panose="02020603050405020304" pitchFamily="18" charset="0"/>
              </a:defRPr>
            </a:lvl6pPr>
            <a:lvl7pPr marL="3086100" indent="-342900" eaLnBrk="0" fontAlgn="base" hangingPunct="0">
              <a:spcBef>
                <a:spcPct val="20000"/>
              </a:spcBef>
              <a:spcAft>
                <a:spcPct val="0"/>
              </a:spcAft>
              <a:buSzPct val="100000"/>
              <a:buChar char="»"/>
              <a:defRPr sz="2000">
                <a:solidFill>
                  <a:srgbClr val="FFFFFF"/>
                </a:solidFill>
                <a:latin typeface="Times" panose="02020603050405020304" pitchFamily="18" charset="0"/>
              </a:defRPr>
            </a:lvl7pPr>
            <a:lvl8pPr marL="3543300" indent="-342900" eaLnBrk="0" fontAlgn="base" hangingPunct="0">
              <a:spcBef>
                <a:spcPct val="20000"/>
              </a:spcBef>
              <a:spcAft>
                <a:spcPct val="0"/>
              </a:spcAft>
              <a:buSzPct val="100000"/>
              <a:buChar char="»"/>
              <a:defRPr sz="2000">
                <a:solidFill>
                  <a:srgbClr val="FFFFFF"/>
                </a:solidFill>
                <a:latin typeface="Times" panose="02020603050405020304" pitchFamily="18" charset="0"/>
              </a:defRPr>
            </a:lvl8pPr>
            <a:lvl9pPr marL="4000500" indent="-342900" eaLnBrk="0" fontAlgn="base" hangingPunct="0">
              <a:spcBef>
                <a:spcPct val="20000"/>
              </a:spcBef>
              <a:spcAft>
                <a:spcPct val="0"/>
              </a:spcAft>
              <a:buSzPct val="100000"/>
              <a:buChar char="»"/>
              <a:defRPr sz="2000">
                <a:solidFill>
                  <a:srgbClr val="FFFFFF"/>
                </a:solidFill>
                <a:latin typeface="Times" panose="02020603050405020304" pitchFamily="18" charset="0"/>
              </a:defRPr>
            </a:lvl9pPr>
          </a:lstStyle>
          <a:p>
            <a:pPr>
              <a:lnSpc>
                <a:spcPct val="80000"/>
              </a:lnSpc>
              <a:buFontTx/>
              <a:buNone/>
            </a:pPr>
            <a:r>
              <a:rPr lang="en-IE" altLang="en-US" sz="2000" dirty="0" smtClean="0">
                <a:solidFill>
                  <a:schemeClr val="tx1"/>
                </a:solidFill>
              </a:rPr>
              <a:t>Transmission System</a:t>
            </a:r>
            <a:endParaRPr lang="en-IE" altLang="en-US" sz="2000" dirty="0">
              <a:solidFill>
                <a:schemeClr val="tx1"/>
              </a:solidFill>
            </a:endParaRPr>
          </a:p>
        </p:txBody>
      </p:sp>
      <p:sp>
        <p:nvSpPr>
          <p:cNvPr id="803845" name="Rectangle 5"/>
          <p:cNvSpPr>
            <a:spLocks noChangeArrowheads="1"/>
          </p:cNvSpPr>
          <p:nvPr/>
        </p:nvSpPr>
        <p:spPr bwMode="auto">
          <a:xfrm>
            <a:off x="2955726" y="5149850"/>
            <a:ext cx="2744787" cy="365125"/>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lstStyle>
            <a:lvl1pPr marL="495300" indent="-495300">
              <a:spcBef>
                <a:spcPct val="50000"/>
              </a:spcBef>
              <a:buClr>
                <a:srgbClr val="FFFF00"/>
              </a:buClr>
              <a:buSzPct val="100000"/>
              <a:buChar char="•"/>
              <a:defRPr sz="2400">
                <a:solidFill>
                  <a:srgbClr val="FFFFFF"/>
                </a:solidFill>
                <a:latin typeface="Helvetica" panose="020B0604020202020204" pitchFamily="34" charset="0"/>
              </a:defRPr>
            </a:lvl1pPr>
            <a:lvl2pPr marL="876300" indent="-419100">
              <a:spcBef>
                <a:spcPct val="20000"/>
              </a:spcBef>
              <a:buSzPct val="100000"/>
              <a:buChar char="–"/>
              <a:defRPr sz="2800">
                <a:solidFill>
                  <a:srgbClr val="FFFFFF"/>
                </a:solidFill>
                <a:latin typeface="Times" panose="02020603050405020304" pitchFamily="18" charset="0"/>
              </a:defRPr>
            </a:lvl2pPr>
            <a:lvl3pPr marL="1295400" indent="-381000">
              <a:spcBef>
                <a:spcPct val="20000"/>
              </a:spcBef>
              <a:buSzPct val="100000"/>
              <a:buChar char="•"/>
              <a:defRPr sz="2400">
                <a:solidFill>
                  <a:srgbClr val="FFFFFF"/>
                </a:solidFill>
                <a:latin typeface="Times" panose="02020603050405020304" pitchFamily="18" charset="0"/>
              </a:defRPr>
            </a:lvl3pPr>
            <a:lvl4pPr marL="1752600" indent="-381000">
              <a:spcBef>
                <a:spcPct val="20000"/>
              </a:spcBef>
              <a:buSzPct val="100000"/>
              <a:buChar char="–"/>
              <a:defRPr sz="2000">
                <a:solidFill>
                  <a:srgbClr val="FFFFFF"/>
                </a:solidFill>
                <a:latin typeface="Times" panose="02020603050405020304" pitchFamily="18" charset="0"/>
              </a:defRPr>
            </a:lvl4pPr>
            <a:lvl5pPr marL="2171700" indent="-342900">
              <a:spcBef>
                <a:spcPct val="20000"/>
              </a:spcBef>
              <a:buSzPct val="100000"/>
              <a:buChar char="»"/>
              <a:defRPr sz="2000">
                <a:solidFill>
                  <a:srgbClr val="FFFFFF"/>
                </a:solidFill>
                <a:latin typeface="Times" panose="02020603050405020304" pitchFamily="18" charset="0"/>
              </a:defRPr>
            </a:lvl5pPr>
            <a:lvl6pPr marL="2628900" indent="-342900" eaLnBrk="0" fontAlgn="base" hangingPunct="0">
              <a:spcBef>
                <a:spcPct val="20000"/>
              </a:spcBef>
              <a:spcAft>
                <a:spcPct val="0"/>
              </a:spcAft>
              <a:buSzPct val="100000"/>
              <a:buChar char="»"/>
              <a:defRPr sz="2000">
                <a:solidFill>
                  <a:srgbClr val="FFFFFF"/>
                </a:solidFill>
                <a:latin typeface="Times" panose="02020603050405020304" pitchFamily="18" charset="0"/>
              </a:defRPr>
            </a:lvl6pPr>
            <a:lvl7pPr marL="3086100" indent="-342900" eaLnBrk="0" fontAlgn="base" hangingPunct="0">
              <a:spcBef>
                <a:spcPct val="20000"/>
              </a:spcBef>
              <a:spcAft>
                <a:spcPct val="0"/>
              </a:spcAft>
              <a:buSzPct val="100000"/>
              <a:buChar char="»"/>
              <a:defRPr sz="2000">
                <a:solidFill>
                  <a:srgbClr val="FFFFFF"/>
                </a:solidFill>
                <a:latin typeface="Times" panose="02020603050405020304" pitchFamily="18" charset="0"/>
              </a:defRPr>
            </a:lvl7pPr>
            <a:lvl8pPr marL="3543300" indent="-342900" eaLnBrk="0" fontAlgn="base" hangingPunct="0">
              <a:spcBef>
                <a:spcPct val="20000"/>
              </a:spcBef>
              <a:spcAft>
                <a:spcPct val="0"/>
              </a:spcAft>
              <a:buSzPct val="100000"/>
              <a:buChar char="»"/>
              <a:defRPr sz="2000">
                <a:solidFill>
                  <a:srgbClr val="FFFFFF"/>
                </a:solidFill>
                <a:latin typeface="Times" panose="02020603050405020304" pitchFamily="18" charset="0"/>
              </a:defRPr>
            </a:lvl8pPr>
            <a:lvl9pPr marL="4000500" indent="-342900" eaLnBrk="0" fontAlgn="base" hangingPunct="0">
              <a:spcBef>
                <a:spcPct val="20000"/>
              </a:spcBef>
              <a:spcAft>
                <a:spcPct val="0"/>
              </a:spcAft>
              <a:buSzPct val="100000"/>
              <a:buChar char="»"/>
              <a:defRPr sz="2000">
                <a:solidFill>
                  <a:srgbClr val="FFFFFF"/>
                </a:solidFill>
                <a:latin typeface="Times" panose="02020603050405020304" pitchFamily="18" charset="0"/>
              </a:defRPr>
            </a:lvl9pPr>
          </a:lstStyle>
          <a:p>
            <a:pPr>
              <a:lnSpc>
                <a:spcPct val="80000"/>
              </a:lnSpc>
              <a:buFontTx/>
              <a:buNone/>
            </a:pPr>
            <a:r>
              <a:rPr lang="en-IE" altLang="en-US" sz="2000" dirty="0">
                <a:solidFill>
                  <a:schemeClr val="tx1"/>
                </a:solidFill>
              </a:rPr>
              <a:t>Load</a:t>
            </a:r>
          </a:p>
        </p:txBody>
      </p:sp>
      <p:sp>
        <p:nvSpPr>
          <p:cNvPr id="803846" name="Rectangle 6"/>
          <p:cNvSpPr>
            <a:spLocks noChangeArrowheads="1"/>
          </p:cNvSpPr>
          <p:nvPr/>
        </p:nvSpPr>
        <p:spPr bwMode="auto">
          <a:xfrm>
            <a:off x="6399213" y="4967288"/>
            <a:ext cx="2744787" cy="365125"/>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lstStyle>
            <a:lvl1pPr marL="495300" indent="-495300">
              <a:spcBef>
                <a:spcPct val="50000"/>
              </a:spcBef>
              <a:buClr>
                <a:srgbClr val="FFFF00"/>
              </a:buClr>
              <a:buSzPct val="100000"/>
              <a:buChar char="•"/>
              <a:defRPr sz="2400">
                <a:solidFill>
                  <a:srgbClr val="FFFFFF"/>
                </a:solidFill>
                <a:latin typeface="Helvetica" panose="020B0604020202020204" pitchFamily="34" charset="0"/>
              </a:defRPr>
            </a:lvl1pPr>
            <a:lvl2pPr marL="876300" indent="-419100">
              <a:spcBef>
                <a:spcPct val="20000"/>
              </a:spcBef>
              <a:buSzPct val="100000"/>
              <a:buChar char="–"/>
              <a:defRPr sz="2800">
                <a:solidFill>
                  <a:srgbClr val="FFFFFF"/>
                </a:solidFill>
                <a:latin typeface="Times" panose="02020603050405020304" pitchFamily="18" charset="0"/>
              </a:defRPr>
            </a:lvl2pPr>
            <a:lvl3pPr marL="1295400" indent="-381000">
              <a:spcBef>
                <a:spcPct val="20000"/>
              </a:spcBef>
              <a:buSzPct val="100000"/>
              <a:buChar char="•"/>
              <a:defRPr sz="2400">
                <a:solidFill>
                  <a:srgbClr val="FFFFFF"/>
                </a:solidFill>
                <a:latin typeface="Times" panose="02020603050405020304" pitchFamily="18" charset="0"/>
              </a:defRPr>
            </a:lvl3pPr>
            <a:lvl4pPr marL="1752600" indent="-381000">
              <a:spcBef>
                <a:spcPct val="20000"/>
              </a:spcBef>
              <a:buSzPct val="100000"/>
              <a:buChar char="–"/>
              <a:defRPr sz="2000">
                <a:solidFill>
                  <a:srgbClr val="FFFFFF"/>
                </a:solidFill>
                <a:latin typeface="Times" panose="02020603050405020304" pitchFamily="18" charset="0"/>
              </a:defRPr>
            </a:lvl4pPr>
            <a:lvl5pPr marL="2171700" indent="-342900">
              <a:spcBef>
                <a:spcPct val="20000"/>
              </a:spcBef>
              <a:buSzPct val="100000"/>
              <a:buChar char="»"/>
              <a:defRPr sz="2000">
                <a:solidFill>
                  <a:srgbClr val="FFFFFF"/>
                </a:solidFill>
                <a:latin typeface="Times" panose="02020603050405020304" pitchFamily="18" charset="0"/>
              </a:defRPr>
            </a:lvl5pPr>
            <a:lvl6pPr marL="2628900" indent="-342900" eaLnBrk="0" fontAlgn="base" hangingPunct="0">
              <a:spcBef>
                <a:spcPct val="20000"/>
              </a:spcBef>
              <a:spcAft>
                <a:spcPct val="0"/>
              </a:spcAft>
              <a:buSzPct val="100000"/>
              <a:buChar char="»"/>
              <a:defRPr sz="2000">
                <a:solidFill>
                  <a:srgbClr val="FFFFFF"/>
                </a:solidFill>
                <a:latin typeface="Times" panose="02020603050405020304" pitchFamily="18" charset="0"/>
              </a:defRPr>
            </a:lvl6pPr>
            <a:lvl7pPr marL="3086100" indent="-342900" eaLnBrk="0" fontAlgn="base" hangingPunct="0">
              <a:spcBef>
                <a:spcPct val="20000"/>
              </a:spcBef>
              <a:spcAft>
                <a:spcPct val="0"/>
              </a:spcAft>
              <a:buSzPct val="100000"/>
              <a:buChar char="»"/>
              <a:defRPr sz="2000">
                <a:solidFill>
                  <a:srgbClr val="FFFFFF"/>
                </a:solidFill>
                <a:latin typeface="Times" panose="02020603050405020304" pitchFamily="18" charset="0"/>
              </a:defRPr>
            </a:lvl7pPr>
            <a:lvl8pPr marL="3543300" indent="-342900" eaLnBrk="0" fontAlgn="base" hangingPunct="0">
              <a:spcBef>
                <a:spcPct val="20000"/>
              </a:spcBef>
              <a:spcAft>
                <a:spcPct val="0"/>
              </a:spcAft>
              <a:buSzPct val="100000"/>
              <a:buChar char="»"/>
              <a:defRPr sz="2000">
                <a:solidFill>
                  <a:srgbClr val="FFFFFF"/>
                </a:solidFill>
                <a:latin typeface="Times" panose="02020603050405020304" pitchFamily="18" charset="0"/>
              </a:defRPr>
            </a:lvl8pPr>
            <a:lvl9pPr marL="4000500" indent="-342900" eaLnBrk="0" fontAlgn="base" hangingPunct="0">
              <a:spcBef>
                <a:spcPct val="20000"/>
              </a:spcBef>
              <a:spcAft>
                <a:spcPct val="0"/>
              </a:spcAft>
              <a:buSzPct val="100000"/>
              <a:buChar char="»"/>
              <a:defRPr sz="2000">
                <a:solidFill>
                  <a:srgbClr val="FFFFFF"/>
                </a:solidFill>
                <a:latin typeface="Times" panose="02020603050405020304" pitchFamily="18" charset="0"/>
              </a:defRPr>
            </a:lvl9pPr>
          </a:lstStyle>
          <a:p>
            <a:pPr>
              <a:lnSpc>
                <a:spcPct val="80000"/>
              </a:lnSpc>
              <a:buFontTx/>
              <a:buNone/>
            </a:pPr>
            <a:r>
              <a:rPr lang="en-IE" altLang="en-US" sz="2000">
                <a:solidFill>
                  <a:schemeClr val="tx1"/>
                </a:solidFill>
              </a:rPr>
              <a:t>Load</a:t>
            </a:r>
          </a:p>
        </p:txBody>
      </p:sp>
      <p:sp>
        <p:nvSpPr>
          <p:cNvPr id="803847" name="Rectangle 7"/>
          <p:cNvSpPr>
            <a:spLocks noChangeArrowheads="1"/>
          </p:cNvSpPr>
          <p:nvPr/>
        </p:nvSpPr>
        <p:spPr bwMode="auto">
          <a:xfrm>
            <a:off x="4886325" y="2286887"/>
            <a:ext cx="2744788" cy="365125"/>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lstStyle>
            <a:lvl1pPr marL="495300" indent="-495300">
              <a:spcBef>
                <a:spcPct val="50000"/>
              </a:spcBef>
              <a:buClr>
                <a:srgbClr val="FFFF00"/>
              </a:buClr>
              <a:buSzPct val="100000"/>
              <a:buChar char="•"/>
              <a:defRPr sz="2400">
                <a:solidFill>
                  <a:srgbClr val="FFFFFF"/>
                </a:solidFill>
                <a:latin typeface="Helvetica" panose="020B0604020202020204" pitchFamily="34" charset="0"/>
              </a:defRPr>
            </a:lvl1pPr>
            <a:lvl2pPr marL="876300" indent="-419100">
              <a:spcBef>
                <a:spcPct val="20000"/>
              </a:spcBef>
              <a:buSzPct val="100000"/>
              <a:buChar char="–"/>
              <a:defRPr sz="2800">
                <a:solidFill>
                  <a:srgbClr val="FFFFFF"/>
                </a:solidFill>
                <a:latin typeface="Times" panose="02020603050405020304" pitchFamily="18" charset="0"/>
              </a:defRPr>
            </a:lvl2pPr>
            <a:lvl3pPr marL="1295400" indent="-381000">
              <a:spcBef>
                <a:spcPct val="20000"/>
              </a:spcBef>
              <a:buSzPct val="100000"/>
              <a:buChar char="•"/>
              <a:defRPr sz="2400">
                <a:solidFill>
                  <a:srgbClr val="FFFFFF"/>
                </a:solidFill>
                <a:latin typeface="Times" panose="02020603050405020304" pitchFamily="18" charset="0"/>
              </a:defRPr>
            </a:lvl3pPr>
            <a:lvl4pPr marL="1752600" indent="-381000">
              <a:spcBef>
                <a:spcPct val="20000"/>
              </a:spcBef>
              <a:buSzPct val="100000"/>
              <a:buChar char="–"/>
              <a:defRPr sz="2000">
                <a:solidFill>
                  <a:srgbClr val="FFFFFF"/>
                </a:solidFill>
                <a:latin typeface="Times" panose="02020603050405020304" pitchFamily="18" charset="0"/>
              </a:defRPr>
            </a:lvl4pPr>
            <a:lvl5pPr marL="2171700" indent="-342900">
              <a:spcBef>
                <a:spcPct val="20000"/>
              </a:spcBef>
              <a:buSzPct val="100000"/>
              <a:buChar char="»"/>
              <a:defRPr sz="2000">
                <a:solidFill>
                  <a:srgbClr val="FFFFFF"/>
                </a:solidFill>
                <a:latin typeface="Times" panose="02020603050405020304" pitchFamily="18" charset="0"/>
              </a:defRPr>
            </a:lvl5pPr>
            <a:lvl6pPr marL="2628900" indent="-342900" eaLnBrk="0" fontAlgn="base" hangingPunct="0">
              <a:spcBef>
                <a:spcPct val="20000"/>
              </a:spcBef>
              <a:spcAft>
                <a:spcPct val="0"/>
              </a:spcAft>
              <a:buSzPct val="100000"/>
              <a:buChar char="»"/>
              <a:defRPr sz="2000">
                <a:solidFill>
                  <a:srgbClr val="FFFFFF"/>
                </a:solidFill>
                <a:latin typeface="Times" panose="02020603050405020304" pitchFamily="18" charset="0"/>
              </a:defRPr>
            </a:lvl6pPr>
            <a:lvl7pPr marL="3086100" indent="-342900" eaLnBrk="0" fontAlgn="base" hangingPunct="0">
              <a:spcBef>
                <a:spcPct val="20000"/>
              </a:spcBef>
              <a:spcAft>
                <a:spcPct val="0"/>
              </a:spcAft>
              <a:buSzPct val="100000"/>
              <a:buChar char="»"/>
              <a:defRPr sz="2000">
                <a:solidFill>
                  <a:srgbClr val="FFFFFF"/>
                </a:solidFill>
                <a:latin typeface="Times" panose="02020603050405020304" pitchFamily="18" charset="0"/>
              </a:defRPr>
            </a:lvl7pPr>
            <a:lvl8pPr marL="3543300" indent="-342900" eaLnBrk="0" fontAlgn="base" hangingPunct="0">
              <a:spcBef>
                <a:spcPct val="20000"/>
              </a:spcBef>
              <a:spcAft>
                <a:spcPct val="0"/>
              </a:spcAft>
              <a:buSzPct val="100000"/>
              <a:buChar char="»"/>
              <a:defRPr sz="2000">
                <a:solidFill>
                  <a:srgbClr val="FFFFFF"/>
                </a:solidFill>
                <a:latin typeface="Times" panose="02020603050405020304" pitchFamily="18" charset="0"/>
              </a:defRPr>
            </a:lvl8pPr>
            <a:lvl9pPr marL="4000500" indent="-342900" eaLnBrk="0" fontAlgn="base" hangingPunct="0">
              <a:spcBef>
                <a:spcPct val="20000"/>
              </a:spcBef>
              <a:spcAft>
                <a:spcPct val="0"/>
              </a:spcAft>
              <a:buSzPct val="100000"/>
              <a:buChar char="»"/>
              <a:defRPr sz="2000">
                <a:solidFill>
                  <a:srgbClr val="FFFFFF"/>
                </a:solidFill>
                <a:latin typeface="Times" panose="02020603050405020304" pitchFamily="18" charset="0"/>
              </a:defRPr>
            </a:lvl9pPr>
          </a:lstStyle>
          <a:p>
            <a:pPr>
              <a:lnSpc>
                <a:spcPct val="80000"/>
              </a:lnSpc>
              <a:buFontTx/>
              <a:buNone/>
            </a:pPr>
            <a:r>
              <a:rPr lang="en-IE" altLang="en-US" sz="2000" dirty="0" smtClean="0">
                <a:solidFill>
                  <a:schemeClr val="tx1"/>
                </a:solidFill>
              </a:rPr>
              <a:t>Distribution System</a:t>
            </a:r>
            <a:endParaRPr lang="en-IE" altLang="en-US" sz="2000" dirty="0">
              <a:solidFill>
                <a:schemeClr val="tx1"/>
              </a:solidFill>
            </a:endParaRPr>
          </a:p>
        </p:txBody>
      </p:sp>
      <p:sp>
        <p:nvSpPr>
          <p:cNvPr id="803851" name="Rectangle 11"/>
          <p:cNvSpPr>
            <a:spLocks noGrp="1" noChangeArrowheads="1"/>
          </p:cNvSpPr>
          <p:nvPr>
            <p:ph type="title"/>
          </p:nvPr>
        </p:nvSpPr>
        <p:spPr>
          <a:xfrm>
            <a:off x="381000" y="-203200"/>
            <a:ext cx="8382000" cy="1371600"/>
          </a:xfrm>
        </p:spPr>
        <p:txBody>
          <a:bodyPr>
            <a:normAutofit/>
          </a:bodyPr>
          <a:lstStyle/>
          <a:p>
            <a:r>
              <a:rPr lang="en-IE" altLang="en-US" sz="3200" dirty="0"/>
              <a:t>Power </a:t>
            </a:r>
            <a:r>
              <a:rPr lang="en-IE" altLang="en-US" sz="3200" dirty="0" smtClean="0"/>
              <a:t>system (Farm to Market)</a:t>
            </a:r>
            <a:endParaRPr lang="en-US" altLang="en-US" sz="32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33512654"/>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mp:transition xmlns:mp="http://schemas.microsoft.com/office/mac/powerpoint/2008/mai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97698" name="Rectangle 2"/>
          <p:cNvSpPr>
            <a:spLocks noGrp="1" noChangeArrowheads="1"/>
          </p:cNvSpPr>
          <p:nvPr>
            <p:ph type="body" idx="1"/>
          </p:nvPr>
        </p:nvSpPr>
        <p:spPr>
          <a:xfrm>
            <a:off x="457200" y="1112838"/>
            <a:ext cx="3825012" cy="4830762"/>
          </a:xfrm>
        </p:spPr>
        <p:txBody>
          <a:bodyPr/>
          <a:lstStyle/>
          <a:p>
            <a:pPr marL="342900" indent="-342900">
              <a:lnSpc>
                <a:spcPct val="80000"/>
              </a:lnSpc>
            </a:pPr>
            <a:r>
              <a:rPr lang="en-US" altLang="en-US" sz="2000" dirty="0" smtClean="0"/>
              <a:t>Corollary </a:t>
            </a:r>
            <a:r>
              <a:rPr lang="en-US" altLang="en-US" sz="2000" dirty="0"/>
              <a:t>to urban PV – expansive consumer base with growing political </a:t>
            </a:r>
            <a:r>
              <a:rPr lang="en-US" altLang="en-US" sz="2000" dirty="0" smtClean="0"/>
              <a:t>support</a:t>
            </a:r>
          </a:p>
          <a:p>
            <a:pPr marL="342900" indent="-342900">
              <a:lnSpc>
                <a:spcPct val="80000"/>
              </a:lnSpc>
            </a:pPr>
            <a:r>
              <a:rPr lang="en-US" altLang="en-US" sz="2000" dirty="0" smtClean="0"/>
              <a:t>Provides </a:t>
            </a:r>
            <a:r>
              <a:rPr lang="en-US" altLang="en-US" sz="2000" dirty="0"/>
              <a:t>rural economic development opportunities – schools, locally owned community wind</a:t>
            </a:r>
          </a:p>
          <a:p>
            <a:pPr marL="342900" indent="-342900">
              <a:lnSpc>
                <a:spcPct val="80000"/>
              </a:lnSpc>
            </a:pPr>
            <a:r>
              <a:rPr lang="en-US" altLang="en-US" sz="2000" dirty="0"/>
              <a:t>Hedge against </a:t>
            </a:r>
            <a:r>
              <a:rPr lang="en-US" altLang="en-US" sz="2000" dirty="0" smtClean="0"/>
              <a:t>rising/volatile </a:t>
            </a:r>
            <a:r>
              <a:rPr lang="en-US" altLang="en-US" sz="2000" dirty="0"/>
              <a:t>retail electricity costs </a:t>
            </a:r>
          </a:p>
          <a:p>
            <a:pPr marL="342900" indent="-342900">
              <a:lnSpc>
                <a:spcPct val="80000"/>
              </a:lnSpc>
            </a:pPr>
            <a:r>
              <a:rPr lang="en-US" altLang="en-US" sz="2000" dirty="0"/>
              <a:t>Energy security - can be independently owned and promotes self-reliance</a:t>
            </a:r>
          </a:p>
          <a:p>
            <a:pPr marL="342900" indent="-342900">
              <a:lnSpc>
                <a:spcPct val="80000"/>
              </a:lnSpc>
            </a:pPr>
            <a:r>
              <a:rPr lang="en-US" altLang="en-US" sz="2000" dirty="0"/>
              <a:t>Doesn’t require</a:t>
            </a:r>
            <a:r>
              <a:rPr lang="en-US" altLang="en-US" sz="2000" dirty="0" smtClean="0"/>
              <a:t> new transmission</a:t>
            </a:r>
          </a:p>
          <a:p>
            <a:pPr lvl="1">
              <a:lnSpc>
                <a:spcPct val="80000"/>
              </a:lnSpc>
            </a:pPr>
            <a:endParaRPr lang="en-US" altLang="en-US" sz="2000" dirty="0" smtClean="0"/>
          </a:p>
          <a:p>
            <a:pPr marL="342900" indent="-342900">
              <a:lnSpc>
                <a:spcPct val="80000"/>
              </a:lnSpc>
            </a:pPr>
            <a:endParaRPr lang="en-US" altLang="en-US" sz="800" dirty="0"/>
          </a:p>
        </p:txBody>
      </p:sp>
      <p:sp>
        <p:nvSpPr>
          <p:cNvPr id="797699" name="Rectangle 3"/>
          <p:cNvSpPr>
            <a:spLocks noChangeArrowheads="1"/>
          </p:cNvSpPr>
          <p:nvPr/>
        </p:nvSpPr>
        <p:spPr bwMode="auto">
          <a:xfrm>
            <a:off x="533400" y="154760"/>
            <a:ext cx="8229600" cy="114300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nchor="ctr"/>
          <a:lstStyle>
            <a:lvl1pPr algn="ctr">
              <a:defRPr sz="3200" b="1">
                <a:solidFill>
                  <a:srgbClr val="FFFF00"/>
                </a:solidFill>
                <a:effectLst>
                  <a:outerShdw blurRad="38100" dist="38100" dir="2700000" algn="tl">
                    <a:srgbClr val="000000"/>
                  </a:outerShdw>
                </a:effectLst>
                <a:latin typeface="Arial" panose="020B0604020202020204" pitchFamily="34" charset="0"/>
              </a:defRPr>
            </a:lvl1pPr>
            <a:lvl2pPr algn="ctr">
              <a:defRPr sz="3200" b="1">
                <a:solidFill>
                  <a:srgbClr val="FFFF00"/>
                </a:solidFill>
                <a:effectLst>
                  <a:outerShdw blurRad="38100" dist="38100" dir="2700000" algn="tl">
                    <a:srgbClr val="000000"/>
                  </a:outerShdw>
                </a:effectLst>
                <a:latin typeface="Arial" panose="020B0604020202020204" pitchFamily="34" charset="0"/>
              </a:defRPr>
            </a:lvl2pPr>
            <a:lvl3pPr algn="ctr">
              <a:defRPr sz="3200" b="1">
                <a:solidFill>
                  <a:srgbClr val="FFFF00"/>
                </a:solidFill>
                <a:effectLst>
                  <a:outerShdw blurRad="38100" dist="38100" dir="2700000" algn="tl">
                    <a:srgbClr val="000000"/>
                  </a:outerShdw>
                </a:effectLst>
                <a:latin typeface="Arial" panose="020B0604020202020204" pitchFamily="34" charset="0"/>
              </a:defRPr>
            </a:lvl3pPr>
            <a:lvl4pPr algn="ctr">
              <a:defRPr sz="3200" b="1">
                <a:solidFill>
                  <a:srgbClr val="FFFF00"/>
                </a:solidFill>
                <a:effectLst>
                  <a:outerShdw blurRad="38100" dist="38100" dir="2700000" algn="tl">
                    <a:srgbClr val="000000"/>
                  </a:outerShdw>
                </a:effectLst>
                <a:latin typeface="Arial" panose="020B0604020202020204" pitchFamily="34" charset="0"/>
              </a:defRPr>
            </a:lvl4pPr>
            <a:lvl5pPr algn="ctr">
              <a:defRPr sz="3200" b="1">
                <a:solidFill>
                  <a:srgbClr val="FFFF00"/>
                </a:solidFill>
                <a:effectLst>
                  <a:outerShdw blurRad="38100" dist="38100" dir="2700000" algn="tl">
                    <a:srgbClr val="000000"/>
                  </a:outerShdw>
                </a:effectLst>
                <a:latin typeface="Arial" panose="020B0604020202020204" pitchFamily="34" charset="0"/>
              </a:defRPr>
            </a:lvl5pPr>
            <a:lvl6pPr marL="457200" algn="ctr" eaLnBrk="0" fontAlgn="base" hangingPunct="0">
              <a:spcBef>
                <a:spcPct val="0"/>
              </a:spcBef>
              <a:spcAft>
                <a:spcPct val="0"/>
              </a:spcAft>
              <a:defRPr sz="3200" b="1">
                <a:solidFill>
                  <a:srgbClr val="FFFF00"/>
                </a:solidFill>
                <a:effectLst>
                  <a:outerShdw blurRad="38100" dist="38100" dir="2700000" algn="tl">
                    <a:srgbClr val="000000"/>
                  </a:outerShdw>
                </a:effectLst>
                <a:latin typeface="Arial" panose="020B0604020202020204" pitchFamily="34" charset="0"/>
              </a:defRPr>
            </a:lvl6pPr>
            <a:lvl7pPr marL="914400" algn="ctr" eaLnBrk="0" fontAlgn="base" hangingPunct="0">
              <a:spcBef>
                <a:spcPct val="0"/>
              </a:spcBef>
              <a:spcAft>
                <a:spcPct val="0"/>
              </a:spcAft>
              <a:defRPr sz="3200" b="1">
                <a:solidFill>
                  <a:srgbClr val="FFFF00"/>
                </a:solidFill>
                <a:effectLst>
                  <a:outerShdw blurRad="38100" dist="38100" dir="2700000" algn="tl">
                    <a:srgbClr val="000000"/>
                  </a:outerShdw>
                </a:effectLst>
                <a:latin typeface="Arial" panose="020B0604020202020204" pitchFamily="34" charset="0"/>
              </a:defRPr>
            </a:lvl7pPr>
            <a:lvl8pPr marL="1371600" algn="ctr" eaLnBrk="0" fontAlgn="base" hangingPunct="0">
              <a:spcBef>
                <a:spcPct val="0"/>
              </a:spcBef>
              <a:spcAft>
                <a:spcPct val="0"/>
              </a:spcAft>
              <a:defRPr sz="3200" b="1">
                <a:solidFill>
                  <a:srgbClr val="FFFF00"/>
                </a:solidFill>
                <a:effectLst>
                  <a:outerShdw blurRad="38100" dist="38100" dir="2700000" algn="tl">
                    <a:srgbClr val="000000"/>
                  </a:outerShdw>
                </a:effectLst>
                <a:latin typeface="Arial" panose="020B0604020202020204" pitchFamily="34" charset="0"/>
              </a:defRPr>
            </a:lvl8pPr>
            <a:lvl9pPr marL="1828800" algn="ctr" eaLnBrk="0" fontAlgn="base" hangingPunct="0">
              <a:spcBef>
                <a:spcPct val="0"/>
              </a:spcBef>
              <a:spcAft>
                <a:spcPct val="0"/>
              </a:spcAft>
              <a:defRPr sz="3200" b="1">
                <a:solidFill>
                  <a:srgbClr val="FFFF00"/>
                </a:solidFill>
                <a:effectLst>
                  <a:outerShdw blurRad="38100" dist="38100" dir="2700000" algn="tl">
                    <a:srgbClr val="000000"/>
                  </a:outerShdw>
                </a:effectLst>
                <a:latin typeface="Arial" panose="020B0604020202020204" pitchFamily="34" charset="0"/>
              </a:defRPr>
            </a:lvl9pPr>
          </a:lstStyle>
          <a:p>
            <a:r>
              <a:rPr lang="en-US" altLang="en-US" b="0" dirty="0" smtClean="0">
                <a:solidFill>
                  <a:schemeClr val="tx1"/>
                </a:solidFill>
                <a:effectLst/>
              </a:rPr>
              <a:t>Market Drivers for Small Wind</a:t>
            </a:r>
            <a:r>
              <a:rPr lang="en-US" altLang="en-US" b="0" dirty="0">
                <a:solidFill>
                  <a:schemeClr val="tx1"/>
                </a:solidFill>
                <a:effectLst/>
              </a:rPr>
              <a:t>?</a:t>
            </a:r>
          </a:p>
        </p:txBody>
      </p:sp>
      <p:pic>
        <p:nvPicPr>
          <p:cNvPr id="5" name="Picture 4"/>
          <p:cNvPicPr>
            <a:picLocks noChangeAspect="1"/>
          </p:cNvPicPr>
          <p:nvPr/>
        </p:nvPicPr>
        <p:blipFill>
          <a:blip r:embed="rId2"/>
          <a:stretch>
            <a:fillRect/>
          </a:stretch>
        </p:blipFill>
        <p:spPr>
          <a:xfrm>
            <a:off x="4550185" y="1112838"/>
            <a:ext cx="4212815" cy="5107935"/>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997140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31138" name="Rectangle 2"/>
          <p:cNvSpPr>
            <a:spLocks noGrp="1" noChangeArrowheads="1"/>
          </p:cNvSpPr>
          <p:nvPr>
            <p:ph type="title"/>
          </p:nvPr>
        </p:nvSpPr>
        <p:spPr>
          <a:xfrm>
            <a:off x="684213" y="304800"/>
            <a:ext cx="7772400" cy="1066800"/>
          </a:xfrm>
          <a:noFill/>
          <a:ln/>
        </p:spPr>
        <p:txBody>
          <a:bodyPr>
            <a:normAutofit/>
          </a:bodyPr>
          <a:lstStyle/>
          <a:p>
            <a:pPr>
              <a:lnSpc>
                <a:spcPct val="90000"/>
              </a:lnSpc>
            </a:pPr>
            <a:r>
              <a:rPr lang="en-US" altLang="en-US" sz="3200" dirty="0"/>
              <a:t>Frequently Asked Questions - </a:t>
            </a:r>
            <a:r>
              <a:rPr lang="en-US" altLang="en-US" sz="3200" dirty="0" err="1"/>
              <a:t>Siting</a:t>
            </a:r>
            <a:endParaRPr lang="en-US" altLang="en-US" sz="3200" b="0" dirty="0"/>
          </a:p>
        </p:txBody>
      </p:sp>
      <p:sp>
        <p:nvSpPr>
          <p:cNvPr id="731139" name="Rectangle 3"/>
          <p:cNvSpPr>
            <a:spLocks noGrp="1" noChangeArrowheads="1"/>
          </p:cNvSpPr>
          <p:nvPr>
            <p:ph type="body" sz="half" idx="1"/>
          </p:nvPr>
        </p:nvSpPr>
        <p:spPr>
          <a:xfrm>
            <a:off x="685800" y="1136880"/>
            <a:ext cx="7489825" cy="5216525"/>
          </a:xfrm>
          <a:noFill/>
          <a:ln/>
        </p:spPr>
        <p:txBody>
          <a:bodyPr>
            <a:normAutofit/>
          </a:bodyPr>
          <a:lstStyle/>
          <a:p>
            <a:pPr>
              <a:lnSpc>
                <a:spcPct val="110000"/>
              </a:lnSpc>
              <a:tabLst>
                <a:tab pos="571500" algn="l"/>
                <a:tab pos="635000" algn="l"/>
              </a:tabLst>
            </a:pPr>
            <a:r>
              <a:rPr lang="en-US" altLang="en-US" sz="2400" dirty="0">
                <a:latin typeface="Arial" panose="020B0604020202020204" pitchFamily="34" charset="0"/>
              </a:rPr>
              <a:t>Radio/TV Interference:  </a:t>
            </a:r>
            <a:r>
              <a:rPr lang="en-US" altLang="en-US" sz="2400" dirty="0" smtClean="0">
                <a:latin typeface="Arial" panose="020B0604020202020204" pitchFamily="34" charset="0"/>
              </a:rPr>
              <a:t> </a:t>
            </a:r>
          </a:p>
          <a:p>
            <a:pPr lvl="1">
              <a:lnSpc>
                <a:spcPct val="110000"/>
              </a:lnSpc>
              <a:tabLst>
                <a:tab pos="571500" algn="l"/>
                <a:tab pos="635000" algn="l"/>
              </a:tabLst>
            </a:pPr>
            <a:r>
              <a:rPr lang="en-US" altLang="en-US" sz="1600" dirty="0" smtClean="0">
                <a:latin typeface="Arial" panose="020B0604020202020204" pitchFamily="34" charset="0"/>
              </a:rPr>
              <a:t>Not </a:t>
            </a:r>
            <a:r>
              <a:rPr lang="en-US" altLang="en-US" sz="1600" dirty="0">
                <a:latin typeface="Arial" panose="020B0604020202020204" pitchFamily="34" charset="0"/>
              </a:rPr>
              <a:t>a problem with today’s fiberglass or wood blades (no metal blades!</a:t>
            </a:r>
            <a:r>
              <a:rPr lang="en-US" altLang="en-US" sz="1600" dirty="0" smtClean="0">
                <a:latin typeface="Arial" panose="020B0604020202020204" pitchFamily="34" charset="0"/>
              </a:rPr>
              <a:t>)</a:t>
            </a:r>
          </a:p>
          <a:p>
            <a:pPr lvl="1">
              <a:lnSpc>
                <a:spcPct val="110000"/>
              </a:lnSpc>
              <a:tabLst>
                <a:tab pos="571500" algn="l"/>
                <a:tab pos="635000" algn="l"/>
              </a:tabLst>
            </a:pPr>
            <a:r>
              <a:rPr lang="en-US" altLang="en-US" sz="1600" dirty="0" smtClean="0">
                <a:latin typeface="Arial" panose="020B0604020202020204" pitchFamily="34" charset="0"/>
              </a:rPr>
              <a:t>Careful </a:t>
            </a:r>
            <a:r>
              <a:rPr lang="en-US" altLang="en-US" sz="1600" dirty="0" err="1" smtClean="0">
                <a:latin typeface="Arial" panose="020B0604020202020204" pitchFamily="34" charset="0"/>
              </a:rPr>
              <a:t>siting</a:t>
            </a:r>
            <a:r>
              <a:rPr lang="en-US" altLang="en-US" sz="1600" dirty="0" smtClean="0">
                <a:latin typeface="Arial" panose="020B0604020202020204" pitchFamily="34" charset="0"/>
              </a:rPr>
              <a:t> eliminates line of site concerns </a:t>
            </a:r>
          </a:p>
          <a:p>
            <a:pPr lvl="1">
              <a:lnSpc>
                <a:spcPct val="110000"/>
              </a:lnSpc>
              <a:tabLst>
                <a:tab pos="571500" algn="l"/>
                <a:tab pos="635000" algn="l"/>
              </a:tabLst>
            </a:pPr>
            <a:r>
              <a:rPr lang="en-US" altLang="en-US" sz="1600" dirty="0" smtClean="0">
                <a:latin typeface="Arial" panose="020B0604020202020204" pitchFamily="34" charset="0"/>
              </a:rPr>
              <a:t>Radar still a </a:t>
            </a:r>
            <a:r>
              <a:rPr lang="en-US" altLang="en-US" sz="1600" dirty="0" err="1" smtClean="0">
                <a:latin typeface="Arial" panose="020B0604020202020204" pitchFamily="34" charset="0"/>
              </a:rPr>
              <a:t>siting</a:t>
            </a:r>
            <a:r>
              <a:rPr lang="en-US" altLang="en-US" sz="1600" dirty="0" smtClean="0">
                <a:latin typeface="Arial" panose="020B0604020202020204" pitchFamily="34" charset="0"/>
              </a:rPr>
              <a:t> constraint</a:t>
            </a:r>
          </a:p>
          <a:p>
            <a:pPr>
              <a:lnSpc>
                <a:spcPct val="90000"/>
              </a:lnSpc>
              <a:tabLst>
                <a:tab pos="571500" algn="l"/>
                <a:tab pos="635000" algn="l"/>
              </a:tabLst>
            </a:pPr>
            <a:r>
              <a:rPr lang="en-US" altLang="en-US" sz="2400" dirty="0">
                <a:latin typeface="Arial" panose="020B0604020202020204" pitchFamily="34" charset="0"/>
              </a:rPr>
              <a:t>Noise:</a:t>
            </a:r>
            <a:r>
              <a:rPr lang="en-US" altLang="en-US" sz="1600" dirty="0">
                <a:latin typeface="Arial" panose="020B0604020202020204" pitchFamily="34" charset="0"/>
              </a:rPr>
              <a:t>   </a:t>
            </a:r>
            <a:endParaRPr lang="en-US" altLang="en-US" sz="1600" dirty="0" smtClean="0">
              <a:latin typeface="Arial" panose="020B0604020202020204" pitchFamily="34" charset="0"/>
            </a:endParaRPr>
          </a:p>
          <a:p>
            <a:pPr marL="635000" lvl="1" indent="-298450">
              <a:lnSpc>
                <a:spcPct val="90000"/>
              </a:lnSpc>
              <a:tabLst>
                <a:tab pos="571500" algn="l"/>
                <a:tab pos="635000" algn="l"/>
              </a:tabLst>
            </a:pPr>
            <a:r>
              <a:rPr lang="en-US" altLang="en-US" sz="1600" dirty="0" smtClean="0">
                <a:latin typeface="Arial" panose="020B0604020202020204" pitchFamily="34" charset="0"/>
              </a:rPr>
              <a:t>Sited to comply with local requirements</a:t>
            </a:r>
          </a:p>
          <a:p>
            <a:pPr marL="635000" lvl="1" indent="-298450">
              <a:lnSpc>
                <a:spcPct val="90000"/>
              </a:lnSpc>
              <a:tabLst>
                <a:tab pos="571500" algn="l"/>
                <a:tab pos="635000" algn="l"/>
              </a:tabLst>
            </a:pPr>
            <a:r>
              <a:rPr lang="en-US" altLang="en-US" sz="1600" dirty="0">
                <a:latin typeface="Helvetica" panose="020B0604020202020204" pitchFamily="34" charset="0"/>
              </a:rPr>
              <a:t>Noise test reports on the Web:</a:t>
            </a:r>
            <a:br>
              <a:rPr lang="en-US" altLang="en-US" sz="1600" dirty="0">
                <a:latin typeface="Helvetica" panose="020B0604020202020204" pitchFamily="34" charset="0"/>
              </a:rPr>
            </a:br>
            <a:r>
              <a:rPr lang="en-US" altLang="en-US" sz="1600" dirty="0">
                <a:latin typeface="Helvetica" panose="020B0604020202020204" pitchFamily="34" charset="0"/>
                <a:hlinkClick r:id="rId3"/>
              </a:rPr>
              <a:t>http://www.nrel.gov/docs/fy04osti/34662.pdf</a:t>
            </a:r>
            <a:endParaRPr lang="en-US" altLang="en-US" sz="1600" dirty="0">
              <a:latin typeface="Helvetica" panose="020B0604020202020204" pitchFamily="34" charset="0"/>
            </a:endParaRPr>
          </a:p>
          <a:p>
            <a:pPr>
              <a:lnSpc>
                <a:spcPct val="110000"/>
              </a:lnSpc>
              <a:tabLst>
                <a:tab pos="571500" algn="l"/>
                <a:tab pos="635000" algn="l"/>
              </a:tabLst>
            </a:pPr>
            <a:r>
              <a:rPr lang="en-US" altLang="en-US" sz="2400" dirty="0"/>
              <a:t>Impact on Birds:</a:t>
            </a:r>
            <a:r>
              <a:rPr lang="en-US" altLang="en-US" dirty="0"/>
              <a:t>  </a:t>
            </a:r>
            <a:r>
              <a:rPr lang="en-US" altLang="en-US" dirty="0" smtClean="0"/>
              <a:t> </a:t>
            </a:r>
          </a:p>
          <a:p>
            <a:pPr lvl="1">
              <a:lnSpc>
                <a:spcPct val="110000"/>
              </a:lnSpc>
              <a:tabLst>
                <a:tab pos="571500" algn="l"/>
                <a:tab pos="635000" algn="l"/>
              </a:tabLst>
            </a:pPr>
            <a:r>
              <a:rPr lang="en-US" altLang="en-US" sz="1600" dirty="0" smtClean="0"/>
              <a:t>Careful </a:t>
            </a:r>
            <a:r>
              <a:rPr lang="en-US" altLang="en-US" sz="1600" dirty="0" err="1" smtClean="0"/>
              <a:t>siting</a:t>
            </a:r>
            <a:r>
              <a:rPr lang="en-US" altLang="en-US" sz="1600" dirty="0" smtClean="0"/>
              <a:t> </a:t>
            </a:r>
            <a:r>
              <a:rPr lang="en-US" altLang="en-US" sz="1600" dirty="0" smtClean="0"/>
              <a:t>minimizes concern</a:t>
            </a:r>
          </a:p>
          <a:p>
            <a:pPr lvl="1">
              <a:lnSpc>
                <a:spcPct val="110000"/>
              </a:lnSpc>
              <a:tabLst>
                <a:tab pos="571500" algn="l"/>
                <a:tab pos="635000" algn="l"/>
              </a:tabLst>
            </a:pPr>
            <a:r>
              <a:rPr lang="en-US" altLang="en-US" sz="1600" dirty="0" smtClean="0"/>
              <a:t>1:10,000</a:t>
            </a:r>
          </a:p>
          <a:p>
            <a:pPr>
              <a:lnSpc>
                <a:spcPct val="90000"/>
              </a:lnSpc>
              <a:tabLst>
                <a:tab pos="571500" algn="l"/>
                <a:tab pos="635000" algn="l"/>
              </a:tabLst>
            </a:pPr>
            <a:r>
              <a:rPr lang="en-US" altLang="en-US" sz="2400" dirty="0" smtClean="0">
                <a:latin typeface="Arial" panose="020B0604020202020204" pitchFamily="34" charset="0"/>
              </a:rPr>
              <a:t>Space Requirements</a:t>
            </a:r>
            <a:endParaRPr lang="en-US" altLang="en-US" sz="2400" dirty="0" smtClean="0">
              <a:latin typeface="Arial" panose="020B0604020202020204" pitchFamily="34" charset="0"/>
            </a:endParaRPr>
          </a:p>
          <a:p>
            <a:pPr marL="635000" lvl="1" indent="-298450">
              <a:lnSpc>
                <a:spcPct val="90000"/>
              </a:lnSpc>
              <a:tabLst>
                <a:tab pos="571500" algn="l"/>
                <a:tab pos="635000" algn="l"/>
              </a:tabLst>
            </a:pPr>
            <a:r>
              <a:rPr lang="en-US" altLang="en-US" sz="1600" dirty="0" smtClean="0">
                <a:latin typeface="Arial" panose="020B0604020202020204" pitchFamily="34" charset="0"/>
              </a:rPr>
              <a:t>30% </a:t>
            </a:r>
            <a:r>
              <a:rPr lang="en-US" altLang="en-US" sz="1600" dirty="0" smtClean="0">
                <a:latin typeface="Arial" panose="020B0604020202020204" pitchFamily="34" charset="0"/>
              </a:rPr>
              <a:t>of US electrical requirements: think golf courses</a:t>
            </a:r>
            <a:endParaRPr lang="en-US" altLang="en-US" sz="1600" dirty="0">
              <a:latin typeface="Arial" panose="020B0604020202020204" pitchFamily="34" charset="0"/>
            </a:endParaRPr>
          </a:p>
        </p:txBody>
      </p:sp>
      <p:pic>
        <p:nvPicPr>
          <p:cNvPr id="4" name="Picture 2" descr="C:\Users\Owner\Downloads\Logo_verdana_04.png"/>
          <p:cNvPicPr>
            <a:picLocks noChangeAspect="1" noChangeArrowheads="1"/>
          </p:cNvPicPr>
          <p:nvPr/>
        </p:nvPicPr>
        <p:blipFill>
          <a:blip r:embed="rId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400800" y="6282451"/>
            <a:ext cx="2438400" cy="424069"/>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01524899"/>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52425" y="304800"/>
            <a:ext cx="2695575" cy="1809750"/>
          </a:xfrm>
          <a:prstGeom prst="rect">
            <a:avLst/>
          </a:prstGeom>
          <a:noFill/>
          <a:ln w="952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46083" name="Picture 3"/>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171825" y="323850"/>
            <a:ext cx="2695575" cy="1809750"/>
          </a:xfrm>
          <a:prstGeom prst="rect">
            <a:avLst/>
          </a:prstGeom>
          <a:noFill/>
          <a:ln w="952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46084" name="Picture 4"/>
          <p:cNvPicPr>
            <a:picLocks noChangeAspect="1" noChangeArrowheads="1"/>
          </p:cNvPicPr>
          <p:nvPr/>
        </p:nvPicPr>
        <p:blipFill>
          <a:blip r:embed="rId4">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057900" y="304800"/>
            <a:ext cx="2705100" cy="1828800"/>
          </a:xfrm>
          <a:prstGeom prst="rect">
            <a:avLst/>
          </a:prstGeom>
          <a:noFill/>
          <a:ln w="952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46085" name="Picture 5"/>
          <p:cNvPicPr>
            <a:picLocks noChangeAspect="1" noChangeArrowheads="1"/>
          </p:cNvPicPr>
          <p:nvPr/>
        </p:nvPicPr>
        <p:blipFill>
          <a:blip r:embed="rId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04800" y="2514600"/>
            <a:ext cx="2695575" cy="1828800"/>
          </a:xfrm>
          <a:prstGeom prst="rect">
            <a:avLst/>
          </a:prstGeom>
          <a:noFill/>
          <a:ln w="952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46086" name="Picture 6"/>
          <p:cNvPicPr>
            <a:picLocks noChangeAspect="1" noChangeArrowheads="1"/>
          </p:cNvPicPr>
          <p:nvPr/>
        </p:nvPicPr>
        <p:blipFill>
          <a:blip r:embed="rId6">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209925" y="2509838"/>
            <a:ext cx="2724150" cy="1838325"/>
          </a:xfrm>
          <a:prstGeom prst="rect">
            <a:avLst/>
          </a:prstGeom>
          <a:noFill/>
          <a:ln w="952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46087" name="Picture 7"/>
          <p:cNvPicPr>
            <a:picLocks noChangeAspect="1" noChangeArrowheads="1"/>
          </p:cNvPicPr>
          <p:nvPr/>
        </p:nvPicPr>
        <p:blipFill>
          <a:blip r:embed="rId7">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096000" y="2514600"/>
            <a:ext cx="2714625" cy="1876425"/>
          </a:xfrm>
          <a:prstGeom prst="rect">
            <a:avLst/>
          </a:prstGeom>
          <a:noFill/>
          <a:ln w="952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46088" name="Picture 8"/>
          <p:cNvPicPr>
            <a:picLocks noChangeAspect="1" noChangeArrowheads="1"/>
          </p:cNvPicPr>
          <p:nvPr/>
        </p:nvPicPr>
        <p:blipFill>
          <a:blip r:embed="rId8">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04800" y="4572000"/>
            <a:ext cx="2695575" cy="2057400"/>
          </a:xfrm>
          <a:prstGeom prst="rect">
            <a:avLst/>
          </a:prstGeom>
          <a:noFill/>
          <a:ln w="952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46089" name="Picture 9"/>
          <p:cNvPicPr>
            <a:picLocks noChangeAspect="1" noChangeArrowheads="1"/>
          </p:cNvPicPr>
          <p:nvPr/>
        </p:nvPicPr>
        <p:blipFill>
          <a:blip r:embed="rId9">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200400" y="4572000"/>
            <a:ext cx="2695575" cy="2047875"/>
          </a:xfrm>
          <a:prstGeom prst="rect">
            <a:avLst/>
          </a:prstGeom>
          <a:noFill/>
          <a:ln w="952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46090" name="Picture 10"/>
          <p:cNvPicPr>
            <a:picLocks noChangeAspect="1" noChangeArrowheads="1"/>
          </p:cNvPicPr>
          <p:nvPr/>
        </p:nvPicPr>
        <p:blipFill>
          <a:blip r:embed="rId10">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096000" y="4572000"/>
            <a:ext cx="2695575" cy="2038350"/>
          </a:xfrm>
          <a:prstGeom prst="rect">
            <a:avLst/>
          </a:prstGeom>
          <a:noFill/>
          <a:ln w="952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454169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09550" y="161925"/>
            <a:ext cx="2686050" cy="2047875"/>
          </a:xfrm>
          <a:prstGeom prst="rect">
            <a:avLst/>
          </a:prstGeom>
          <a:noFill/>
          <a:ln w="952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47107" name="Picture 3"/>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429000" y="238125"/>
            <a:ext cx="2724150" cy="1819275"/>
          </a:xfrm>
          <a:prstGeom prst="rect">
            <a:avLst/>
          </a:prstGeom>
          <a:noFill/>
          <a:ln w="952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47108" name="Picture 4"/>
          <p:cNvPicPr>
            <a:picLocks noChangeAspect="1" noChangeArrowheads="1"/>
          </p:cNvPicPr>
          <p:nvPr/>
        </p:nvPicPr>
        <p:blipFill>
          <a:blip r:embed="rId4">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934200" y="76200"/>
            <a:ext cx="1533525" cy="2286000"/>
          </a:xfrm>
          <a:prstGeom prst="rect">
            <a:avLst/>
          </a:prstGeom>
          <a:noFill/>
          <a:ln w="952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47109" name="Picture 5"/>
          <p:cNvPicPr>
            <a:picLocks noChangeAspect="1" noChangeArrowheads="1"/>
          </p:cNvPicPr>
          <p:nvPr/>
        </p:nvPicPr>
        <p:blipFill>
          <a:blip r:embed="rId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28600" y="2286000"/>
            <a:ext cx="1524000" cy="2257425"/>
          </a:xfrm>
          <a:prstGeom prst="rect">
            <a:avLst/>
          </a:prstGeom>
          <a:noFill/>
          <a:ln w="952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47110" name="Picture 6"/>
          <p:cNvPicPr>
            <a:picLocks noChangeAspect="1" noChangeArrowheads="1"/>
          </p:cNvPicPr>
          <p:nvPr/>
        </p:nvPicPr>
        <p:blipFill>
          <a:blip r:embed="rId6">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057400" y="2362200"/>
            <a:ext cx="2714625" cy="2057400"/>
          </a:xfrm>
          <a:prstGeom prst="rect">
            <a:avLst/>
          </a:prstGeom>
          <a:noFill/>
          <a:ln w="952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47111" name="Picture 7"/>
          <p:cNvPicPr>
            <a:picLocks noChangeAspect="1" noChangeArrowheads="1"/>
          </p:cNvPicPr>
          <p:nvPr/>
        </p:nvPicPr>
        <p:blipFill>
          <a:blip r:embed="rId7">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076825" y="2152650"/>
            <a:ext cx="1704975" cy="2266950"/>
          </a:xfrm>
          <a:prstGeom prst="rect">
            <a:avLst/>
          </a:prstGeom>
          <a:noFill/>
          <a:ln w="952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47112" name="Picture 8"/>
          <p:cNvPicPr>
            <a:picLocks noChangeAspect="1" noChangeArrowheads="1"/>
          </p:cNvPicPr>
          <p:nvPr/>
        </p:nvPicPr>
        <p:blipFill>
          <a:blip r:embed="rId8">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7239000" y="2333625"/>
            <a:ext cx="1724025" cy="2266950"/>
          </a:xfrm>
          <a:prstGeom prst="rect">
            <a:avLst/>
          </a:prstGeom>
          <a:noFill/>
          <a:ln w="952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47113" name="Picture 9"/>
          <p:cNvPicPr>
            <a:picLocks noChangeAspect="1" noChangeArrowheads="1"/>
          </p:cNvPicPr>
          <p:nvPr/>
        </p:nvPicPr>
        <p:blipFill>
          <a:blip r:embed="rId9">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71450" y="4648200"/>
            <a:ext cx="2724150" cy="2066925"/>
          </a:xfrm>
          <a:prstGeom prst="rect">
            <a:avLst/>
          </a:prstGeom>
          <a:noFill/>
          <a:ln w="952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47114" name="Picture 10"/>
          <p:cNvPicPr>
            <a:picLocks noChangeAspect="1" noChangeArrowheads="1"/>
          </p:cNvPicPr>
          <p:nvPr/>
        </p:nvPicPr>
        <p:blipFill>
          <a:blip r:embed="rId10">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276600" y="4524375"/>
            <a:ext cx="1533525" cy="2257425"/>
          </a:xfrm>
          <a:prstGeom prst="rect">
            <a:avLst/>
          </a:prstGeom>
          <a:noFill/>
          <a:ln w="952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47115" name="Picture 11"/>
          <p:cNvPicPr>
            <a:picLocks noChangeAspect="1" noChangeArrowheads="1"/>
          </p:cNvPicPr>
          <p:nvPr/>
        </p:nvPicPr>
        <p:blipFill>
          <a:blip r:embed="rId11">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105400" y="4524375"/>
            <a:ext cx="1733550" cy="2286000"/>
          </a:xfrm>
          <a:prstGeom prst="rect">
            <a:avLst/>
          </a:prstGeom>
          <a:noFill/>
          <a:ln w="952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47116" name="Picture 12"/>
          <p:cNvPicPr>
            <a:picLocks noChangeAspect="1" noChangeArrowheads="1"/>
          </p:cNvPicPr>
          <p:nvPr/>
        </p:nvPicPr>
        <p:blipFill>
          <a:blip r:embed="rId1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7086600" y="4600575"/>
            <a:ext cx="1638300" cy="2257425"/>
          </a:xfrm>
          <a:prstGeom prst="rect">
            <a:avLst/>
          </a:prstGeom>
          <a:noFill/>
          <a:ln w="952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955525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7458" name="Rectangle 2"/>
          <p:cNvSpPr>
            <a:spLocks noGrp="1" noChangeArrowheads="1"/>
          </p:cNvSpPr>
          <p:nvPr>
            <p:ph type="title"/>
          </p:nvPr>
        </p:nvSpPr>
        <p:spPr>
          <a:xfrm>
            <a:off x="0" y="304800"/>
            <a:ext cx="8915400" cy="762000"/>
          </a:xfrm>
        </p:spPr>
        <p:txBody>
          <a:bodyPr>
            <a:normAutofit/>
          </a:bodyPr>
          <a:lstStyle/>
          <a:p>
            <a:r>
              <a:rPr lang="en-US" altLang="en-US" sz="3200" dirty="0"/>
              <a:t>Spirit Lake Community School District</a:t>
            </a:r>
          </a:p>
        </p:txBody>
      </p:sp>
      <p:sp>
        <p:nvSpPr>
          <p:cNvPr id="787459" name="Rectangle 3"/>
          <p:cNvSpPr>
            <a:spLocks noGrp="1" noChangeArrowheads="1"/>
          </p:cNvSpPr>
          <p:nvPr>
            <p:ph type="body" sz="half" idx="2"/>
          </p:nvPr>
        </p:nvSpPr>
        <p:spPr>
          <a:xfrm>
            <a:off x="4921098" y="1534048"/>
            <a:ext cx="4267200" cy="4800600"/>
          </a:xfrm>
        </p:spPr>
        <p:txBody>
          <a:bodyPr>
            <a:normAutofit/>
          </a:bodyPr>
          <a:lstStyle/>
          <a:p>
            <a:r>
              <a:rPr lang="en-US" altLang="en-US" sz="1800" dirty="0"/>
              <a:t>250-kW and 750-kW turbines</a:t>
            </a:r>
          </a:p>
          <a:p>
            <a:r>
              <a:rPr lang="en-US" altLang="en-US" sz="1800" dirty="0"/>
              <a:t>Funding: DOE grant &amp; low-interest loan Iowa DNR</a:t>
            </a:r>
          </a:p>
          <a:p>
            <a:r>
              <a:rPr lang="en-US" altLang="en-US" sz="1800" dirty="0"/>
              <a:t>District has saved more than $125,000 on utility bills</a:t>
            </a:r>
          </a:p>
          <a:p>
            <a:r>
              <a:rPr lang="en-US" altLang="en-US" sz="1800" dirty="0"/>
              <a:t>Both turbines will be paid off in 2007, the revenue generated (est. $120k/year) will be used for school programs</a:t>
            </a:r>
          </a:p>
          <a:p>
            <a:r>
              <a:rPr lang="en-US" altLang="en-US" sz="1800" dirty="0"/>
              <a:t>Funds from electricity sales used to fund instructional costs </a:t>
            </a:r>
          </a:p>
          <a:p>
            <a:r>
              <a:rPr lang="en-US" altLang="en-US" sz="1800" dirty="0"/>
              <a:t>Used in district's curriculum. </a:t>
            </a:r>
          </a:p>
        </p:txBody>
      </p:sp>
      <p:pic>
        <p:nvPicPr>
          <p:cNvPr id="787460" name="Picture 4" descr="both"/>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52400" y="1752600"/>
            <a:ext cx="4724400" cy="3243263"/>
          </a:xfrm>
          <a:prstGeom prst="rect">
            <a:avLst/>
          </a:prstGeom>
          <a:noFill/>
          <a:ln w="2857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7321595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66978" name="Picture 2" descr="IMG_1294.JPG"/>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657600" y="1219200"/>
            <a:ext cx="3390900" cy="2252663"/>
          </a:xfrm>
          <a:prstGeom prst="rect">
            <a:avLst/>
          </a:prstGeom>
          <a:noFill/>
          <a:ln w="9525">
            <a:solidFill>
              <a:srgbClr val="A5002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766979" name="Picture 3" descr="IMG_1313.JPG"/>
          <p:cNvPicPr>
            <a:picLocks noChangeAspect="1" noChangeArrowheads="1"/>
          </p:cNvPicPr>
          <p:nvPr/>
        </p:nvPicPr>
        <p:blipFill>
          <a:blip r:embed="rId4">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572000" y="3733800"/>
            <a:ext cx="1922463" cy="2895600"/>
          </a:xfrm>
          <a:prstGeom prst="rect">
            <a:avLst/>
          </a:prstGeom>
          <a:noFill/>
          <a:ln w="9525">
            <a:solidFill>
              <a:srgbClr val="A5002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766980" name="Picture 4" descr="IMG_1344.JPG"/>
          <p:cNvPicPr>
            <a:picLocks noChangeAspect="1" noChangeArrowheads="1"/>
          </p:cNvPicPr>
          <p:nvPr/>
        </p:nvPicPr>
        <p:blipFill>
          <a:blip r:embed="rId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418263" y="1981200"/>
            <a:ext cx="2725737" cy="4087813"/>
          </a:xfrm>
          <a:prstGeom prst="rect">
            <a:avLst/>
          </a:prstGeom>
          <a:noFill/>
          <a:ln w="9525">
            <a:solidFill>
              <a:srgbClr val="A5002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766981" name="Rectangle 5"/>
          <p:cNvSpPr>
            <a:spLocks noGrp="1" noChangeArrowheads="1"/>
          </p:cNvSpPr>
          <p:nvPr>
            <p:ph type="title"/>
          </p:nvPr>
        </p:nvSpPr>
        <p:spPr>
          <a:xfrm>
            <a:off x="457200" y="101442"/>
            <a:ext cx="8229600" cy="1143000"/>
          </a:xfrm>
        </p:spPr>
        <p:txBody>
          <a:bodyPr>
            <a:normAutofit/>
          </a:bodyPr>
          <a:lstStyle/>
          <a:p>
            <a:r>
              <a:rPr lang="en-US" altLang="en-US" sz="3200" dirty="0"/>
              <a:t>University of Vermont – </a:t>
            </a:r>
            <a:r>
              <a:rPr lang="en-US" altLang="en-US" sz="3200" dirty="0" err="1"/>
              <a:t>Bergey</a:t>
            </a:r>
            <a:r>
              <a:rPr lang="en-US" altLang="en-US" sz="3200" dirty="0"/>
              <a:t> 10 kW</a:t>
            </a:r>
          </a:p>
        </p:txBody>
      </p:sp>
      <p:sp>
        <p:nvSpPr>
          <p:cNvPr id="766982" name="Rectangle 6"/>
          <p:cNvSpPr>
            <a:spLocks noGrp="1" noChangeArrowheads="1"/>
          </p:cNvSpPr>
          <p:nvPr>
            <p:ph type="body" idx="1"/>
          </p:nvPr>
        </p:nvSpPr>
        <p:spPr>
          <a:xfrm>
            <a:off x="0" y="1524000"/>
            <a:ext cx="3429000" cy="4953000"/>
          </a:xfrm>
        </p:spPr>
        <p:txBody>
          <a:bodyPr>
            <a:normAutofit/>
          </a:bodyPr>
          <a:lstStyle/>
          <a:p>
            <a:r>
              <a:rPr lang="en-US" altLang="en-US" sz="2000" dirty="0"/>
              <a:t>Estimated turbine production – 3,000 – 5,900 kWh/year</a:t>
            </a:r>
          </a:p>
          <a:p>
            <a:r>
              <a:rPr lang="en-US" altLang="en-US" sz="2000" dirty="0"/>
              <a:t>Turbine incorporated into curriculum</a:t>
            </a:r>
          </a:p>
          <a:p>
            <a:r>
              <a:rPr lang="en-US" altLang="en-US" sz="2000" dirty="0"/>
              <a:t>Cutting CO2 emissions by 3,500-5,900 lbs/year</a:t>
            </a:r>
          </a:p>
          <a:p>
            <a:r>
              <a:rPr lang="en-US" altLang="en-US" sz="2000" dirty="0"/>
              <a:t>Co-funded by DPS - $30k</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97757396"/>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mp:transition xmlns:mp="http://schemas.microsoft.com/office/mac/powerpoint/2008/mai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5"/>
          <p:cNvSpPr>
            <a:spLocks noGrp="1" noChangeArrowheads="1"/>
          </p:cNvSpPr>
          <p:nvPr>
            <p:ph type="title"/>
          </p:nvPr>
        </p:nvSpPr>
        <p:spPr>
          <a:xfrm>
            <a:off x="228600" y="304800"/>
            <a:ext cx="8229600" cy="762000"/>
          </a:xfrm>
        </p:spPr>
        <p:txBody>
          <a:bodyPr>
            <a:normAutofit fontScale="90000"/>
          </a:bodyPr>
          <a:lstStyle/>
          <a:p>
            <a:pPr>
              <a:defRPr/>
            </a:pPr>
            <a:r>
              <a:rPr lang="en-US" sz="2800" dirty="0" smtClean="0"/>
              <a:t>Jerome Middle School Wind Turbine</a:t>
            </a:r>
            <a:br>
              <a:rPr lang="en-US" sz="2800" dirty="0" smtClean="0"/>
            </a:br>
            <a:r>
              <a:rPr lang="en-US" sz="2800" dirty="0" smtClean="0"/>
              <a:t>(Jerome, ID)</a:t>
            </a:r>
            <a:endParaRPr lang="en-US" sz="2800" dirty="0"/>
          </a:p>
        </p:txBody>
      </p:sp>
      <p:sp>
        <p:nvSpPr>
          <p:cNvPr id="48131" name="Rectangle 3"/>
          <p:cNvSpPr>
            <a:spLocks noGrp="1" noChangeArrowheads="1"/>
          </p:cNvSpPr>
          <p:nvPr>
            <p:ph type="body" sz="half" idx="1"/>
          </p:nvPr>
        </p:nvSpPr>
        <p:spPr>
          <a:xfrm>
            <a:off x="381000" y="1164848"/>
            <a:ext cx="5638800" cy="5181600"/>
          </a:xfrm>
        </p:spPr>
        <p:txBody>
          <a:bodyPr>
            <a:normAutofit lnSpcReduction="10000"/>
          </a:bodyPr>
          <a:lstStyle/>
          <a:p>
            <a:r>
              <a:rPr lang="en-US" sz="1800" dirty="0" smtClean="0"/>
              <a:t>(1) </a:t>
            </a:r>
            <a:r>
              <a:rPr lang="en-US" sz="1800" dirty="0" err="1" smtClean="0"/>
              <a:t>Skystream</a:t>
            </a:r>
            <a:r>
              <a:rPr lang="en-US" sz="1800" dirty="0" smtClean="0"/>
              <a:t> 2.4 kW turbine</a:t>
            </a:r>
          </a:p>
          <a:p>
            <a:r>
              <a:rPr lang="en-US" sz="1800" dirty="0" smtClean="0"/>
              <a:t>Installed November 2008</a:t>
            </a:r>
          </a:p>
          <a:p>
            <a:r>
              <a:rPr lang="en-US" sz="1800" dirty="0" smtClean="0"/>
              <a:t>Jerome Middle School received a Wind For Schools $4,600 grant through Boise State and the Tidwell Foundation to offset the turbine cost.</a:t>
            </a:r>
          </a:p>
          <a:p>
            <a:r>
              <a:rPr lang="en-US" sz="1800" dirty="0" smtClean="0"/>
              <a:t>The school solicited the following local companies to donate time &amp; materials in order to reduce the cost of installation:</a:t>
            </a:r>
          </a:p>
          <a:p>
            <a:pPr lvl="1"/>
            <a:r>
              <a:rPr lang="en-US" sz="1600" b="1" dirty="0" smtClean="0"/>
              <a:t>Starr Corporation </a:t>
            </a:r>
            <a:r>
              <a:rPr lang="en-US" sz="1600" dirty="0" smtClean="0"/>
              <a:t>- Foundation kit $373, Concrete  $1000, Re-bar $600, Forming material $150, Equipment for digging foundation $320, Labor for foundation $2000.</a:t>
            </a:r>
          </a:p>
          <a:p>
            <a:pPr lvl="1"/>
            <a:r>
              <a:rPr lang="en-US" sz="1600" b="1" dirty="0" smtClean="0"/>
              <a:t>H &amp; H Utility </a:t>
            </a:r>
            <a:r>
              <a:rPr lang="en-US" sz="1600" dirty="0" smtClean="0"/>
              <a:t>- Crane $3000, Pulling wires, Meter, Installation of Turbine </a:t>
            </a:r>
          </a:p>
          <a:p>
            <a:pPr lvl="1"/>
            <a:r>
              <a:rPr lang="en-US" sz="1600" b="1" dirty="0" err="1" smtClean="0"/>
              <a:t>Portneuf</a:t>
            </a:r>
            <a:r>
              <a:rPr lang="en-US" sz="1600" b="1" dirty="0" smtClean="0"/>
              <a:t> Electrical </a:t>
            </a:r>
            <a:r>
              <a:rPr lang="en-US" sz="1600" dirty="0" smtClean="0"/>
              <a:t>-</a:t>
            </a:r>
            <a:r>
              <a:rPr lang="en-US" sz="1600" b="1" dirty="0" smtClean="0"/>
              <a:t> </a:t>
            </a:r>
            <a:r>
              <a:rPr lang="en-US" sz="1600" dirty="0" smtClean="0"/>
              <a:t>1800 </a:t>
            </a:r>
            <a:r>
              <a:rPr lang="en-US" sz="1600" dirty="0" err="1" smtClean="0"/>
              <a:t>ft</a:t>
            </a:r>
            <a:r>
              <a:rPr lang="en-US" sz="1600" dirty="0" smtClean="0"/>
              <a:t> (3 wire 600 </a:t>
            </a:r>
            <a:r>
              <a:rPr lang="en-US" sz="1600" dirty="0" err="1" smtClean="0"/>
              <a:t>ft</a:t>
            </a:r>
            <a:r>
              <a:rPr lang="en-US" sz="1600" dirty="0" smtClean="0"/>
              <a:t> each) 4 gauge,  600 </a:t>
            </a:r>
            <a:r>
              <a:rPr lang="en-US" sz="1600" dirty="0" err="1" smtClean="0"/>
              <a:t>ft</a:t>
            </a:r>
            <a:r>
              <a:rPr lang="en-US" sz="1600" dirty="0" smtClean="0"/>
              <a:t> bare wire (no insulation)  8 gauge $1500. </a:t>
            </a:r>
          </a:p>
          <a:p>
            <a:pPr lvl="1"/>
            <a:r>
              <a:rPr lang="en-US" sz="1600" b="1" dirty="0" smtClean="0"/>
              <a:t>Power by Jake </a:t>
            </a:r>
            <a:r>
              <a:rPr lang="en-US" sz="1600" dirty="0" smtClean="0"/>
              <a:t>(Jake Cutler) - Licensed Electrician $360 </a:t>
            </a:r>
          </a:p>
        </p:txBody>
      </p:sp>
      <p:pic>
        <p:nvPicPr>
          <p:cNvPr id="48132" name="Picture 4" descr="16147.jpg"/>
          <p:cNvPicPr>
            <a:picLocks noChangeAspect="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172200" y="838200"/>
            <a:ext cx="2743200" cy="36576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
        <p:nvSpPr>
          <p:cNvPr id="10" name="Rectangle 3"/>
          <p:cNvSpPr txBox="1">
            <a:spLocks noChangeArrowheads="1"/>
          </p:cNvSpPr>
          <p:nvPr/>
        </p:nvSpPr>
        <p:spPr bwMode="auto">
          <a:xfrm>
            <a:off x="6553200" y="4648200"/>
            <a:ext cx="2362200" cy="4038600"/>
          </a:xfrm>
          <a:prstGeom prst="rect">
            <a:avLst/>
          </a:prstGeom>
          <a:noFill/>
          <a:ln w="9525">
            <a:noFill/>
            <a:miter lim="800000"/>
            <a:headEnd/>
            <a:tailEnd/>
          </a:ln>
        </p:spPr>
        <p:txBody>
          <a:bodyPr/>
          <a:lstStyle/>
          <a:p>
            <a:pPr marL="342900" indent="-342900">
              <a:spcBef>
                <a:spcPct val="20000"/>
              </a:spcBef>
              <a:buFont typeface="Arial" pitchFamily="34" charset="0"/>
              <a:buChar char="•"/>
              <a:defRPr/>
            </a:pPr>
            <a:r>
              <a:rPr lang="en-US" sz="1600" kern="0" dirty="0">
                <a:latin typeface="+mn-lt"/>
              </a:rPr>
              <a:t>In the end, Jerome Middle School paid ~ $3,720 for the turbine tower &amp; various permits.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72204239"/>
      </p:ext>
    </p:extLst>
  </p:cSld>
  <p:clrMapOvr>
    <a:masterClrMapping/>
  </p:clrMapOvr>
  <p:transition/>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5154424"/>
            <a:ext cx="9144000" cy="1143000"/>
          </a:xfrm>
        </p:spPr>
        <p:txBody>
          <a:bodyPr>
            <a:noAutofit/>
          </a:bodyPr>
          <a:lstStyle/>
          <a:p>
            <a:pPr algn="l"/>
            <a:r>
              <a:rPr lang="en-US" sz="2800" dirty="0" smtClean="0"/>
              <a:t> </a:t>
            </a:r>
            <a:br>
              <a:rPr lang="en-US" sz="2800" dirty="0" smtClean="0"/>
            </a:br>
            <a:r>
              <a:rPr lang="en-US" sz="2800" dirty="0" smtClean="0"/>
              <a:t>Double A Vineyards Fredonia, New York</a:t>
            </a:r>
            <a:br>
              <a:rPr lang="en-US" sz="2800" dirty="0" smtClean="0"/>
            </a:br>
            <a:endParaRPr lang="en-US" sz="2800" dirty="0"/>
          </a:p>
        </p:txBody>
      </p:sp>
      <p:sp>
        <p:nvSpPr>
          <p:cNvPr id="8" name="Rectangle 3"/>
          <p:cNvSpPr txBox="1">
            <a:spLocks noChangeArrowheads="1"/>
          </p:cNvSpPr>
          <p:nvPr/>
        </p:nvSpPr>
        <p:spPr>
          <a:xfrm>
            <a:off x="3962400" y="51352"/>
            <a:ext cx="4648200" cy="4495800"/>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endParaRPr lang="en-US" b="1" dirty="0" smtClean="0"/>
          </a:p>
          <a:p>
            <a:pPr lvl="1"/>
            <a:r>
              <a:rPr lang="en-US" sz="2400" dirty="0" smtClean="0"/>
              <a:t>50 kW turbine on 140’ tower</a:t>
            </a:r>
          </a:p>
          <a:p>
            <a:pPr lvl="1"/>
            <a:r>
              <a:rPr lang="en-US" sz="2400" dirty="0" smtClean="0"/>
              <a:t>Installed Sept. 2014</a:t>
            </a:r>
          </a:p>
          <a:p>
            <a:pPr lvl="1"/>
            <a:r>
              <a:rPr lang="en-US" sz="2400" dirty="0" smtClean="0"/>
              <a:t>No money down lease by United Wind</a:t>
            </a:r>
          </a:p>
          <a:p>
            <a:pPr lvl="1"/>
            <a:r>
              <a:rPr lang="en-US" sz="2400" dirty="0" smtClean="0"/>
              <a:t>Federal and state incentives</a:t>
            </a:r>
          </a:p>
          <a:p>
            <a:pPr lvl="1"/>
            <a:r>
              <a:rPr lang="en-US" sz="2400" dirty="0" smtClean="0"/>
              <a:t>134,000 kWh per year projected … 84% of usage</a:t>
            </a:r>
          </a:p>
          <a:p>
            <a:pPr lvl="1"/>
            <a:r>
              <a:rPr lang="en-US" sz="2400" dirty="0" smtClean="0"/>
              <a:t>Will save 34% over utility power over 20 years</a:t>
            </a:r>
            <a:endParaRPr lang="en-US" dirty="0" smtClean="0"/>
          </a:p>
          <a:p>
            <a:pPr lvl="1"/>
            <a:endParaRPr lang="en-US" dirty="0" smtClean="0"/>
          </a:p>
          <a:p>
            <a:pPr lvl="1">
              <a:buFontTx/>
              <a:buNone/>
            </a:pPr>
            <a:endParaRPr lang="en-US" dirty="0" smtClean="0"/>
          </a:p>
          <a:p>
            <a:pPr lvl="1"/>
            <a:endParaRPr lang="en-US" dirty="0" smtClean="0"/>
          </a:p>
          <a:p>
            <a:pPr lvl="1"/>
            <a:endParaRPr lang="en-US" dirty="0" smtClean="0"/>
          </a:p>
        </p:txBody>
      </p:sp>
      <p:pic>
        <p:nvPicPr>
          <p:cNvPr id="3" name="Picture 2"/>
          <p:cNvPicPr>
            <a:picLocks noChangeAspect="1"/>
          </p:cNvPicPr>
          <p:nvPr/>
        </p:nvPicPr>
        <p:blipFill rotWithShape="1">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16594" r="20715"/>
          <a:stretch/>
        </p:blipFill>
        <p:spPr>
          <a:xfrm>
            <a:off x="609600" y="516911"/>
            <a:ext cx="3733800" cy="3940789"/>
          </a:xfrm>
          <a:prstGeom prst="rect">
            <a:avLst/>
          </a:prstGeom>
          <a:ln>
            <a:solidFill>
              <a:schemeClr val="tx1"/>
            </a:solidFill>
          </a:ln>
        </p:spPr>
      </p:pic>
      <p:sp>
        <p:nvSpPr>
          <p:cNvPr id="6" name="TextBox 5"/>
          <p:cNvSpPr txBox="1"/>
          <p:nvPr/>
        </p:nvSpPr>
        <p:spPr>
          <a:xfrm>
            <a:off x="1695374" y="4533900"/>
            <a:ext cx="1319464" cy="369332"/>
          </a:xfrm>
          <a:prstGeom prst="rect">
            <a:avLst/>
          </a:prstGeom>
          <a:noFill/>
        </p:spPr>
        <p:txBody>
          <a:bodyPr wrap="none" rtlCol="0">
            <a:spAutoFit/>
          </a:bodyPr>
          <a:lstStyle/>
          <a:p>
            <a:r>
              <a:rPr lang="en-US" dirty="0" smtClean="0"/>
              <a:t>Installed by:</a:t>
            </a:r>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1303690" y="4882848"/>
            <a:ext cx="2345619" cy="502432"/>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434577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itle 1"/>
          <p:cNvSpPr>
            <a:spLocks noGrp="1"/>
          </p:cNvSpPr>
          <p:nvPr>
            <p:ph type="title"/>
          </p:nvPr>
        </p:nvSpPr>
        <p:spPr>
          <a:xfrm>
            <a:off x="435638" y="-53284"/>
            <a:ext cx="8335500" cy="1371600"/>
          </a:xfrm>
        </p:spPr>
        <p:txBody>
          <a:bodyPr>
            <a:normAutofit/>
          </a:bodyPr>
          <a:lstStyle/>
          <a:p>
            <a:pPr>
              <a:defRPr/>
            </a:pPr>
            <a:r>
              <a:rPr lang="en-US" sz="3200" dirty="0" smtClean="0"/>
              <a:t>Hyannis Country Garden (Hyannis, MA)</a:t>
            </a:r>
            <a:endParaRPr lang="en-US" sz="3200" dirty="0"/>
          </a:p>
        </p:txBody>
      </p:sp>
      <p:sp>
        <p:nvSpPr>
          <p:cNvPr id="43011" name="Rectangle 3"/>
          <p:cNvSpPr>
            <a:spLocks noGrp="1" noChangeArrowheads="1"/>
          </p:cNvSpPr>
          <p:nvPr>
            <p:ph type="body" sz="half" idx="1"/>
          </p:nvPr>
        </p:nvSpPr>
        <p:spPr>
          <a:xfrm>
            <a:off x="304800" y="1371600"/>
            <a:ext cx="4876800" cy="4953000"/>
          </a:xfrm>
        </p:spPr>
        <p:txBody>
          <a:bodyPr/>
          <a:lstStyle/>
          <a:p>
            <a:pPr>
              <a:lnSpc>
                <a:spcPct val="80000"/>
              </a:lnSpc>
            </a:pPr>
            <a:r>
              <a:rPr lang="en-US" altLang="en-US" sz="1800" dirty="0" smtClean="0"/>
              <a:t>(1) 100 kW </a:t>
            </a:r>
            <a:r>
              <a:rPr lang="en-US" altLang="en-US" sz="1800" dirty="0" err="1" smtClean="0"/>
              <a:t>Northwind</a:t>
            </a:r>
            <a:r>
              <a:rPr lang="en-US" altLang="en-US" sz="1800" dirty="0" smtClean="0"/>
              <a:t> 100</a:t>
            </a:r>
          </a:p>
          <a:p>
            <a:pPr>
              <a:lnSpc>
                <a:spcPct val="80000"/>
              </a:lnSpc>
            </a:pPr>
            <a:endParaRPr lang="en-US" altLang="en-US" sz="1800" dirty="0" smtClean="0"/>
          </a:p>
          <a:p>
            <a:pPr>
              <a:lnSpc>
                <a:spcPct val="80000"/>
              </a:lnSpc>
            </a:pPr>
            <a:r>
              <a:rPr lang="en-US" altLang="en-US" sz="1800" dirty="0" smtClean="0"/>
              <a:t>Project commissioned in December 2008</a:t>
            </a:r>
          </a:p>
          <a:p>
            <a:pPr>
              <a:lnSpc>
                <a:spcPct val="80000"/>
              </a:lnSpc>
            </a:pPr>
            <a:endParaRPr lang="en-US" altLang="en-US" sz="2000" dirty="0" smtClean="0"/>
          </a:p>
          <a:p>
            <a:pPr>
              <a:lnSpc>
                <a:spcPct val="80000"/>
              </a:lnSpc>
            </a:pPr>
            <a:r>
              <a:rPr lang="en-US" altLang="en-US" sz="1800" dirty="0" smtClean="0"/>
              <a:t>Total cost for turbine was ~ $486,000</a:t>
            </a:r>
          </a:p>
          <a:p>
            <a:pPr>
              <a:lnSpc>
                <a:spcPct val="80000"/>
              </a:lnSpc>
            </a:pPr>
            <a:endParaRPr lang="en-US" altLang="en-US" sz="1800" dirty="0" smtClean="0"/>
          </a:p>
          <a:p>
            <a:pPr>
              <a:lnSpc>
                <a:spcPct val="80000"/>
              </a:lnSpc>
            </a:pPr>
            <a:r>
              <a:rPr lang="en-US" altLang="en-US" sz="1800" dirty="0" smtClean="0"/>
              <a:t>Project received a $225,000 grant from the Massachusetts Renewable Energy Trust</a:t>
            </a:r>
          </a:p>
          <a:p>
            <a:pPr>
              <a:lnSpc>
                <a:spcPct val="80000"/>
              </a:lnSpc>
            </a:pPr>
            <a:endParaRPr lang="en-US" altLang="en-US" sz="1800" dirty="0" smtClean="0"/>
          </a:p>
          <a:p>
            <a:pPr>
              <a:lnSpc>
                <a:spcPct val="80000"/>
              </a:lnSpc>
            </a:pPr>
            <a:r>
              <a:rPr lang="en-US" altLang="en-US" sz="1800" dirty="0" smtClean="0"/>
              <a:t>Also received a $46,500 grant from the United States Department of Agriculture</a:t>
            </a:r>
          </a:p>
          <a:p>
            <a:pPr>
              <a:lnSpc>
                <a:spcPct val="80000"/>
              </a:lnSpc>
            </a:pPr>
            <a:endParaRPr lang="en-US" altLang="en-US" sz="1800" dirty="0" smtClean="0"/>
          </a:p>
          <a:p>
            <a:pPr>
              <a:lnSpc>
                <a:spcPct val="80000"/>
              </a:lnSpc>
            </a:pPr>
            <a:r>
              <a:rPr lang="en-US" altLang="en-US" sz="1800" dirty="0" smtClean="0"/>
              <a:t>The turbine is projected to generate the equivalent of $30,000 to $35,000 in electricity/</a:t>
            </a:r>
            <a:r>
              <a:rPr lang="en-US" altLang="en-US" sz="1800" dirty="0" err="1" smtClean="0"/>
              <a:t>yr</a:t>
            </a:r>
            <a:endParaRPr lang="en-US" altLang="en-US" sz="1800" dirty="0" smtClean="0"/>
          </a:p>
          <a:p>
            <a:pPr>
              <a:lnSpc>
                <a:spcPct val="80000"/>
              </a:lnSpc>
            </a:pPr>
            <a:endParaRPr lang="en-US" altLang="en-US" sz="1800" dirty="0" smtClean="0"/>
          </a:p>
          <a:p>
            <a:pPr>
              <a:lnSpc>
                <a:spcPct val="80000"/>
              </a:lnSpc>
            </a:pPr>
            <a:r>
              <a:rPr lang="en-US" altLang="en-US" sz="1800" dirty="0" smtClean="0"/>
              <a:t>The remaining $214,500 is expected to be paid back within 5-7 </a:t>
            </a:r>
            <a:r>
              <a:rPr lang="en-US" altLang="en-US" sz="1800" dirty="0" err="1" smtClean="0"/>
              <a:t>yrs</a:t>
            </a:r>
            <a:endParaRPr lang="en-US" altLang="en-US" sz="1800" dirty="0" smtClean="0"/>
          </a:p>
          <a:p>
            <a:pPr>
              <a:lnSpc>
                <a:spcPct val="80000"/>
              </a:lnSpc>
            </a:pPr>
            <a:endParaRPr lang="en-US" altLang="en-US" sz="1800" dirty="0" smtClean="0"/>
          </a:p>
        </p:txBody>
      </p:sp>
      <p:pic>
        <p:nvPicPr>
          <p:cNvPr id="43012" name="Picture 7" descr="hyannis.jpg"/>
          <p:cNvPicPr>
            <a:picLocks noChangeAspect="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9721" t="8333" r="12500"/>
          <a:stretch>
            <a:fillRect/>
          </a:stretch>
        </p:blipFill>
        <p:spPr bwMode="auto">
          <a:xfrm>
            <a:off x="5653596" y="1062361"/>
            <a:ext cx="3200400" cy="5029200"/>
          </a:xfrm>
          <a:prstGeom prst="rect">
            <a:avLst/>
          </a:prstGeom>
          <a:noFill/>
          <a:ln w="952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784710"/>
      </p:ext>
    </p:extLst>
  </p:cSld>
  <p:clrMapOvr>
    <a:masterClrMapping/>
  </p:clrMapOvr>
  <p:transition/>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75170" name="Picture 2" descr="Buffalo Ridge Aerial Pics 008"/>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775171" name="Rectangle 3"/>
          <p:cNvSpPr>
            <a:spLocks noGrp="1" noChangeArrowheads="1"/>
          </p:cNvSpPr>
          <p:nvPr>
            <p:ph type="title" idx="4294967295"/>
          </p:nvPr>
        </p:nvSpPr>
        <p:spPr>
          <a:xfrm>
            <a:off x="0" y="1066800"/>
            <a:ext cx="9144000" cy="955675"/>
          </a:xfrm>
        </p:spPr>
        <p:txBody>
          <a:bodyPr/>
          <a:lstStyle/>
          <a:p>
            <a:r>
              <a:rPr lang="en-US" altLang="en-US" sz="2800" dirty="0" smtClean="0">
                <a:solidFill>
                  <a:schemeClr val="tx1"/>
                </a:solidFill>
                <a:effectLst>
                  <a:outerShdw blurRad="38100" dist="38100" dir="2700000" algn="tl">
                    <a:srgbClr val="FFFFFF"/>
                  </a:outerShdw>
                </a:effectLst>
              </a:rPr>
              <a:t>This view is </a:t>
            </a:r>
            <a:r>
              <a:rPr lang="en-US" altLang="en-US" sz="2800" dirty="0" smtClean="0">
                <a:effectLst>
                  <a:outerShdw blurRad="38100" dist="38100" dir="2700000" algn="tl">
                    <a:srgbClr val="FFFFFF"/>
                  </a:outerShdw>
                </a:effectLst>
              </a:rPr>
              <a:t>becoming more commonplace</a:t>
            </a:r>
            <a:endParaRPr lang="en-US" altLang="en-US" sz="2800" dirty="0">
              <a:solidFill>
                <a:schemeClr val="tx1"/>
              </a:solidFill>
              <a:effectLst>
                <a:outerShdw blurRad="38100" dist="38100" dir="2700000" algn="tl">
                  <a:srgbClr val="FFFFFF"/>
                </a:outerShdw>
              </a:effectLst>
            </a:endParaRPr>
          </a:p>
        </p:txBody>
      </p:sp>
      <p:sp>
        <p:nvSpPr>
          <p:cNvPr id="775172" name="Rectangle 4"/>
          <p:cNvSpPr>
            <a:spLocks noChangeArrowheads="1"/>
          </p:cNvSpPr>
          <p:nvPr/>
        </p:nvSpPr>
        <p:spPr bwMode="auto">
          <a:xfrm>
            <a:off x="0" y="0"/>
            <a:ext cx="9144000" cy="955675"/>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nchor="ctr"/>
          <a:lstStyle>
            <a:lvl1pPr algn="ctr">
              <a:defRPr sz="3200" b="1">
                <a:solidFill>
                  <a:srgbClr val="FFFF00"/>
                </a:solidFill>
                <a:effectLst>
                  <a:outerShdw blurRad="38100" dist="38100" dir="2700000" algn="tl">
                    <a:srgbClr val="000000"/>
                  </a:outerShdw>
                </a:effectLst>
                <a:latin typeface="Arial" panose="020B0604020202020204" pitchFamily="34" charset="0"/>
              </a:defRPr>
            </a:lvl1pPr>
            <a:lvl2pPr algn="ctr">
              <a:defRPr sz="3200" b="1">
                <a:solidFill>
                  <a:srgbClr val="FFFF00"/>
                </a:solidFill>
                <a:effectLst>
                  <a:outerShdw blurRad="38100" dist="38100" dir="2700000" algn="tl">
                    <a:srgbClr val="000000"/>
                  </a:outerShdw>
                </a:effectLst>
                <a:latin typeface="Arial" panose="020B0604020202020204" pitchFamily="34" charset="0"/>
              </a:defRPr>
            </a:lvl2pPr>
            <a:lvl3pPr algn="ctr">
              <a:defRPr sz="3200" b="1">
                <a:solidFill>
                  <a:srgbClr val="FFFF00"/>
                </a:solidFill>
                <a:effectLst>
                  <a:outerShdw blurRad="38100" dist="38100" dir="2700000" algn="tl">
                    <a:srgbClr val="000000"/>
                  </a:outerShdw>
                </a:effectLst>
                <a:latin typeface="Arial" panose="020B0604020202020204" pitchFamily="34" charset="0"/>
              </a:defRPr>
            </a:lvl3pPr>
            <a:lvl4pPr algn="ctr">
              <a:defRPr sz="3200" b="1">
                <a:solidFill>
                  <a:srgbClr val="FFFF00"/>
                </a:solidFill>
                <a:effectLst>
                  <a:outerShdw blurRad="38100" dist="38100" dir="2700000" algn="tl">
                    <a:srgbClr val="000000"/>
                  </a:outerShdw>
                </a:effectLst>
                <a:latin typeface="Arial" panose="020B0604020202020204" pitchFamily="34" charset="0"/>
              </a:defRPr>
            </a:lvl4pPr>
            <a:lvl5pPr algn="ctr">
              <a:defRPr sz="3200" b="1">
                <a:solidFill>
                  <a:srgbClr val="FFFF00"/>
                </a:solidFill>
                <a:effectLst>
                  <a:outerShdw blurRad="38100" dist="38100" dir="2700000" algn="tl">
                    <a:srgbClr val="000000"/>
                  </a:outerShdw>
                </a:effectLst>
                <a:latin typeface="Arial" panose="020B0604020202020204" pitchFamily="34" charset="0"/>
              </a:defRPr>
            </a:lvl5pPr>
            <a:lvl6pPr marL="457200" algn="ctr" eaLnBrk="0" fontAlgn="base" hangingPunct="0">
              <a:spcBef>
                <a:spcPct val="0"/>
              </a:spcBef>
              <a:spcAft>
                <a:spcPct val="0"/>
              </a:spcAft>
              <a:defRPr sz="3200" b="1">
                <a:solidFill>
                  <a:srgbClr val="FFFF00"/>
                </a:solidFill>
                <a:effectLst>
                  <a:outerShdw blurRad="38100" dist="38100" dir="2700000" algn="tl">
                    <a:srgbClr val="000000"/>
                  </a:outerShdw>
                </a:effectLst>
                <a:latin typeface="Arial" panose="020B0604020202020204" pitchFamily="34" charset="0"/>
              </a:defRPr>
            </a:lvl6pPr>
            <a:lvl7pPr marL="914400" algn="ctr" eaLnBrk="0" fontAlgn="base" hangingPunct="0">
              <a:spcBef>
                <a:spcPct val="0"/>
              </a:spcBef>
              <a:spcAft>
                <a:spcPct val="0"/>
              </a:spcAft>
              <a:defRPr sz="3200" b="1">
                <a:solidFill>
                  <a:srgbClr val="FFFF00"/>
                </a:solidFill>
                <a:effectLst>
                  <a:outerShdw blurRad="38100" dist="38100" dir="2700000" algn="tl">
                    <a:srgbClr val="000000"/>
                  </a:outerShdw>
                </a:effectLst>
                <a:latin typeface="Arial" panose="020B0604020202020204" pitchFamily="34" charset="0"/>
              </a:defRPr>
            </a:lvl7pPr>
            <a:lvl8pPr marL="1371600" algn="ctr" eaLnBrk="0" fontAlgn="base" hangingPunct="0">
              <a:spcBef>
                <a:spcPct val="0"/>
              </a:spcBef>
              <a:spcAft>
                <a:spcPct val="0"/>
              </a:spcAft>
              <a:defRPr sz="3200" b="1">
                <a:solidFill>
                  <a:srgbClr val="FFFF00"/>
                </a:solidFill>
                <a:effectLst>
                  <a:outerShdw blurRad="38100" dist="38100" dir="2700000" algn="tl">
                    <a:srgbClr val="000000"/>
                  </a:outerShdw>
                </a:effectLst>
                <a:latin typeface="Arial" panose="020B0604020202020204" pitchFamily="34" charset="0"/>
              </a:defRPr>
            </a:lvl8pPr>
            <a:lvl9pPr marL="1828800" algn="ctr" eaLnBrk="0" fontAlgn="base" hangingPunct="0">
              <a:spcBef>
                <a:spcPct val="0"/>
              </a:spcBef>
              <a:spcAft>
                <a:spcPct val="0"/>
              </a:spcAft>
              <a:defRPr sz="3200" b="1">
                <a:solidFill>
                  <a:srgbClr val="FFFF00"/>
                </a:solidFill>
                <a:effectLst>
                  <a:outerShdw blurRad="38100" dist="38100" dir="2700000" algn="tl">
                    <a:srgbClr val="000000"/>
                  </a:outerShdw>
                </a:effectLst>
                <a:latin typeface="Arial" panose="020B0604020202020204" pitchFamily="34" charset="0"/>
              </a:defRPr>
            </a:lvl9pPr>
          </a:lstStyle>
          <a:p>
            <a:r>
              <a:rPr lang="en-US" altLang="en-US"/>
              <a:t>Buffalo Ridge Minnesota from 10,000 feet</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14296269"/>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mp:transition xmlns:mp="http://schemas.microsoft.com/office/mac/powerpoint/2008/mai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10000"/>
                                  </p:stCondLst>
                                  <p:childTnLst>
                                    <p:set>
                                      <p:cBhvr>
                                        <p:cTn id="6" dur="1" fill="hold">
                                          <p:stCondLst>
                                            <p:cond delay="0"/>
                                          </p:stCondLst>
                                        </p:cTn>
                                        <p:tgtEl>
                                          <p:spTgt spid="775171"/>
                                        </p:tgtEl>
                                        <p:attrNameLst>
                                          <p:attrName>style.visibility</p:attrName>
                                        </p:attrNameLst>
                                      </p:cBhvr>
                                      <p:to>
                                        <p:strVal val="visible"/>
                                      </p:to>
                                    </p:set>
                                    <p:animEffect transition="in" filter="fade">
                                      <p:cBhvr>
                                        <p:cTn id="7" dur="2000"/>
                                        <p:tgtEl>
                                          <p:spTgt spid="775171"/>
                                        </p:tgtEl>
                                      </p:cBhvr>
                                    </p:animEffect>
                                    <p:anim calcmode="lin" valueType="num">
                                      <p:cBhvr>
                                        <p:cTn id="8" dur="2000" fill="hold"/>
                                        <p:tgtEl>
                                          <p:spTgt spid="775171"/>
                                        </p:tgtEl>
                                        <p:attrNameLst>
                                          <p:attrName>ppt_x</p:attrName>
                                        </p:attrNameLst>
                                      </p:cBhvr>
                                      <p:tavLst>
                                        <p:tav tm="0">
                                          <p:val>
                                            <p:strVal val="#ppt_x"/>
                                          </p:val>
                                        </p:tav>
                                        <p:tav tm="100000">
                                          <p:val>
                                            <p:strVal val="#ppt_x"/>
                                          </p:val>
                                        </p:tav>
                                      </p:tavLst>
                                    </p:anim>
                                    <p:anim calcmode="lin" valueType="num">
                                      <p:cBhvr>
                                        <p:cTn id="9" dur="2000" fill="hold"/>
                                        <p:tgtEl>
                                          <p:spTgt spid="7751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5171" grpId="0"/>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Things to know about wind…</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What is this “grid” thing?</a:t>
            </a:r>
          </a:p>
          <a:p>
            <a:r>
              <a:rPr lang="en-US" dirty="0" smtClean="0"/>
              <a:t>What is small/distributed wind?</a:t>
            </a:r>
          </a:p>
          <a:p>
            <a:r>
              <a:rPr lang="en-US" dirty="0" smtClean="0"/>
              <a:t>How is a “commercial” product different from what’s on the table?</a:t>
            </a:r>
          </a:p>
          <a:p>
            <a:r>
              <a:rPr lang="en-US" dirty="0" smtClean="0"/>
              <a:t>Are all towers created equal?</a:t>
            </a:r>
          </a:p>
          <a:p>
            <a:r>
              <a:rPr lang="en-US" dirty="0" smtClean="0"/>
              <a:t>What determines how many blades?</a:t>
            </a:r>
          </a:p>
          <a:p>
            <a:r>
              <a:rPr lang="en-US" dirty="0" smtClean="0"/>
              <a:t>What is a “wind resource analysis”?</a:t>
            </a:r>
          </a:p>
          <a:p>
            <a:r>
              <a:rPr lang="en-US" dirty="0" smtClean="0"/>
              <a:t>How much do these things cost?</a:t>
            </a:r>
          </a:p>
          <a:p>
            <a:r>
              <a:rPr lang="en-US" dirty="0" smtClean="0"/>
              <a:t>How do they get paid for?</a:t>
            </a:r>
          </a:p>
          <a:p>
            <a:r>
              <a:rPr lang="en-US" dirty="0" smtClean="0"/>
              <a:t>How do I know if a new-fangled design is better?</a:t>
            </a:r>
          </a:p>
          <a:p>
            <a:r>
              <a:rPr lang="en-US" dirty="0" smtClean="0"/>
              <a:t>Are we done yet?</a:t>
            </a:r>
          </a:p>
          <a:p>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itle 1"/>
          <p:cNvSpPr>
            <a:spLocks noGrp="1"/>
          </p:cNvSpPr>
          <p:nvPr>
            <p:ph type="title"/>
          </p:nvPr>
        </p:nvSpPr>
        <p:spPr>
          <a:xfrm>
            <a:off x="435638" y="-130260"/>
            <a:ext cx="8335500" cy="1371600"/>
          </a:xfrm>
        </p:spPr>
        <p:txBody>
          <a:bodyPr>
            <a:normAutofit/>
          </a:bodyPr>
          <a:lstStyle/>
          <a:p>
            <a:pPr>
              <a:defRPr/>
            </a:pPr>
            <a:r>
              <a:rPr lang="en-US" sz="3200" dirty="0" smtClean="0"/>
              <a:t>Trends</a:t>
            </a:r>
            <a:endParaRPr lang="en-US" sz="3200" dirty="0"/>
          </a:p>
        </p:txBody>
      </p:sp>
      <p:pic>
        <p:nvPicPr>
          <p:cNvPr id="6" name="Picture 5"/>
          <p:cNvPicPr>
            <a:picLocks noChangeAspect="1"/>
          </p:cNvPicPr>
          <p:nvPr/>
        </p:nvPicPr>
        <p:blipFill>
          <a:blip r:embed="rId3"/>
          <a:stretch>
            <a:fillRect/>
          </a:stretch>
        </p:blipFill>
        <p:spPr>
          <a:xfrm>
            <a:off x="2921000" y="6290733"/>
            <a:ext cx="3302000" cy="279400"/>
          </a:xfrm>
          <a:prstGeom prst="rect">
            <a:avLst/>
          </a:prstGeom>
        </p:spPr>
      </p:pic>
      <p:pic>
        <p:nvPicPr>
          <p:cNvPr id="7" name="Picture 6"/>
          <p:cNvPicPr>
            <a:picLocks noChangeAspect="1"/>
          </p:cNvPicPr>
          <p:nvPr/>
        </p:nvPicPr>
        <p:blipFill>
          <a:blip r:embed="rId4"/>
          <a:stretch>
            <a:fillRect/>
          </a:stretch>
        </p:blipFill>
        <p:spPr>
          <a:xfrm>
            <a:off x="724730" y="1012740"/>
            <a:ext cx="7741608" cy="49657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784710"/>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itle 1"/>
          <p:cNvSpPr>
            <a:spLocks noGrp="1"/>
          </p:cNvSpPr>
          <p:nvPr>
            <p:ph type="title"/>
          </p:nvPr>
        </p:nvSpPr>
        <p:spPr>
          <a:xfrm>
            <a:off x="435638" y="-130260"/>
            <a:ext cx="8335500" cy="1371600"/>
          </a:xfrm>
        </p:spPr>
        <p:txBody>
          <a:bodyPr>
            <a:normAutofit/>
          </a:bodyPr>
          <a:lstStyle/>
          <a:p>
            <a:pPr>
              <a:defRPr/>
            </a:pPr>
            <a:r>
              <a:rPr lang="en-US" sz="3200" dirty="0" smtClean="0"/>
              <a:t>Trends</a:t>
            </a:r>
            <a:endParaRPr lang="en-US" sz="3200" dirty="0"/>
          </a:p>
        </p:txBody>
      </p:sp>
      <p:pic>
        <p:nvPicPr>
          <p:cNvPr id="10" name="Picture 9"/>
          <p:cNvPicPr>
            <a:picLocks noChangeAspect="1"/>
          </p:cNvPicPr>
          <p:nvPr/>
        </p:nvPicPr>
        <p:blipFill>
          <a:blip r:embed="rId3"/>
          <a:stretch>
            <a:fillRect/>
          </a:stretch>
        </p:blipFill>
        <p:spPr>
          <a:xfrm>
            <a:off x="2921000" y="6290733"/>
            <a:ext cx="3302000" cy="279400"/>
          </a:xfrm>
          <a:prstGeom prst="rect">
            <a:avLst/>
          </a:prstGeom>
        </p:spPr>
      </p:pic>
      <p:pic>
        <p:nvPicPr>
          <p:cNvPr id="11" name="Picture 10"/>
          <p:cNvPicPr>
            <a:picLocks noChangeAspect="1"/>
          </p:cNvPicPr>
          <p:nvPr/>
        </p:nvPicPr>
        <p:blipFill>
          <a:blip r:embed="rId4"/>
          <a:stretch>
            <a:fillRect/>
          </a:stretch>
        </p:blipFill>
        <p:spPr>
          <a:xfrm>
            <a:off x="1098550" y="1012324"/>
            <a:ext cx="7181850" cy="4550275"/>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784710"/>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itle 1"/>
          <p:cNvSpPr>
            <a:spLocks noGrp="1"/>
          </p:cNvSpPr>
          <p:nvPr>
            <p:ph type="title"/>
          </p:nvPr>
        </p:nvSpPr>
        <p:spPr>
          <a:xfrm>
            <a:off x="435638" y="-130260"/>
            <a:ext cx="8335500" cy="1371600"/>
          </a:xfrm>
        </p:spPr>
        <p:txBody>
          <a:bodyPr>
            <a:normAutofit/>
          </a:bodyPr>
          <a:lstStyle/>
          <a:p>
            <a:pPr>
              <a:defRPr/>
            </a:pPr>
            <a:r>
              <a:rPr lang="en-US" sz="3200" dirty="0" smtClean="0"/>
              <a:t>Trends</a:t>
            </a:r>
            <a:endParaRPr lang="en-US" sz="3200" dirty="0"/>
          </a:p>
        </p:txBody>
      </p:sp>
      <p:pic>
        <p:nvPicPr>
          <p:cNvPr id="6" name="Picture 5"/>
          <p:cNvPicPr>
            <a:picLocks noChangeAspect="1"/>
          </p:cNvPicPr>
          <p:nvPr/>
        </p:nvPicPr>
        <p:blipFill>
          <a:blip r:embed="rId3"/>
          <a:stretch>
            <a:fillRect/>
          </a:stretch>
        </p:blipFill>
        <p:spPr>
          <a:xfrm>
            <a:off x="250120" y="865970"/>
            <a:ext cx="4944783" cy="2485507"/>
          </a:xfrm>
          <a:prstGeom prst="rect">
            <a:avLst/>
          </a:prstGeom>
        </p:spPr>
      </p:pic>
      <p:pic>
        <p:nvPicPr>
          <p:cNvPr id="7" name="Picture 6"/>
          <p:cNvPicPr>
            <a:picLocks noChangeAspect="1"/>
          </p:cNvPicPr>
          <p:nvPr/>
        </p:nvPicPr>
        <p:blipFill>
          <a:blip r:embed="rId4"/>
          <a:stretch>
            <a:fillRect/>
          </a:stretch>
        </p:blipFill>
        <p:spPr>
          <a:xfrm>
            <a:off x="4028967" y="3582403"/>
            <a:ext cx="4742171" cy="2671824"/>
          </a:xfrm>
          <a:prstGeom prst="rect">
            <a:avLst/>
          </a:prstGeom>
        </p:spPr>
      </p:pic>
      <p:pic>
        <p:nvPicPr>
          <p:cNvPr id="9" name="Picture 8"/>
          <p:cNvPicPr>
            <a:picLocks noChangeAspect="1"/>
          </p:cNvPicPr>
          <p:nvPr/>
        </p:nvPicPr>
        <p:blipFill>
          <a:blip r:embed="rId5"/>
          <a:stretch>
            <a:fillRect/>
          </a:stretch>
        </p:blipFill>
        <p:spPr>
          <a:xfrm>
            <a:off x="2921000" y="6290733"/>
            <a:ext cx="3302000" cy="2794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784710"/>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itle 1"/>
          <p:cNvSpPr>
            <a:spLocks noGrp="1"/>
          </p:cNvSpPr>
          <p:nvPr>
            <p:ph type="title"/>
          </p:nvPr>
        </p:nvSpPr>
        <p:spPr>
          <a:xfrm>
            <a:off x="435638" y="-130260"/>
            <a:ext cx="8335500" cy="1371600"/>
          </a:xfrm>
        </p:spPr>
        <p:txBody>
          <a:bodyPr>
            <a:normAutofit/>
          </a:bodyPr>
          <a:lstStyle/>
          <a:p>
            <a:pPr>
              <a:defRPr/>
            </a:pPr>
            <a:r>
              <a:rPr lang="en-US" sz="3200" dirty="0" smtClean="0"/>
              <a:t>Trends</a:t>
            </a:r>
            <a:endParaRPr lang="en-US" sz="3200" dirty="0"/>
          </a:p>
        </p:txBody>
      </p:sp>
      <p:pic>
        <p:nvPicPr>
          <p:cNvPr id="5" name="Picture 4"/>
          <p:cNvPicPr>
            <a:picLocks noChangeAspect="1"/>
          </p:cNvPicPr>
          <p:nvPr/>
        </p:nvPicPr>
        <p:blipFill>
          <a:blip r:embed="rId3"/>
          <a:stretch>
            <a:fillRect/>
          </a:stretch>
        </p:blipFill>
        <p:spPr>
          <a:xfrm>
            <a:off x="435637" y="800110"/>
            <a:ext cx="5076163" cy="2528382"/>
          </a:xfrm>
          <a:prstGeom prst="rect">
            <a:avLst/>
          </a:prstGeom>
        </p:spPr>
      </p:pic>
      <p:pic>
        <p:nvPicPr>
          <p:cNvPr id="10" name="Picture 9"/>
          <p:cNvPicPr>
            <a:picLocks noChangeAspect="1"/>
          </p:cNvPicPr>
          <p:nvPr/>
        </p:nvPicPr>
        <p:blipFill>
          <a:blip r:embed="rId4"/>
          <a:stretch>
            <a:fillRect/>
          </a:stretch>
        </p:blipFill>
        <p:spPr>
          <a:xfrm>
            <a:off x="381000" y="3328492"/>
            <a:ext cx="1955800" cy="165491"/>
          </a:xfrm>
          <a:prstGeom prst="rect">
            <a:avLst/>
          </a:prstGeom>
        </p:spPr>
      </p:pic>
      <p:pic>
        <p:nvPicPr>
          <p:cNvPr id="11" name="Picture 10"/>
          <p:cNvPicPr>
            <a:picLocks noChangeAspect="1"/>
          </p:cNvPicPr>
          <p:nvPr/>
        </p:nvPicPr>
        <p:blipFill>
          <a:blip r:embed="rId5"/>
          <a:stretch>
            <a:fillRect/>
          </a:stretch>
        </p:blipFill>
        <p:spPr>
          <a:xfrm>
            <a:off x="2921000" y="3308060"/>
            <a:ext cx="5850138" cy="2785491"/>
          </a:xfrm>
          <a:prstGeom prst="rect">
            <a:avLst/>
          </a:prstGeom>
        </p:spPr>
      </p:pic>
      <p:pic>
        <p:nvPicPr>
          <p:cNvPr id="12" name="Picture 11"/>
          <p:cNvPicPr>
            <a:picLocks noChangeAspect="1"/>
          </p:cNvPicPr>
          <p:nvPr/>
        </p:nvPicPr>
        <p:blipFill>
          <a:blip r:embed="rId6"/>
          <a:stretch>
            <a:fillRect/>
          </a:stretch>
        </p:blipFill>
        <p:spPr>
          <a:xfrm>
            <a:off x="2729042" y="6078999"/>
            <a:ext cx="6223000" cy="22317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784710"/>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itle 1"/>
          <p:cNvSpPr>
            <a:spLocks noGrp="1"/>
          </p:cNvSpPr>
          <p:nvPr>
            <p:ph type="title"/>
          </p:nvPr>
        </p:nvSpPr>
        <p:spPr>
          <a:xfrm>
            <a:off x="435638" y="-130260"/>
            <a:ext cx="8335500" cy="1371600"/>
          </a:xfrm>
        </p:spPr>
        <p:txBody>
          <a:bodyPr>
            <a:normAutofit/>
          </a:bodyPr>
          <a:lstStyle/>
          <a:p>
            <a:pPr>
              <a:defRPr/>
            </a:pPr>
            <a:r>
              <a:rPr lang="en-US" sz="3200" dirty="0" smtClean="0"/>
              <a:t>Trends</a:t>
            </a:r>
            <a:endParaRPr lang="en-US" sz="3200" dirty="0"/>
          </a:p>
        </p:txBody>
      </p:sp>
      <p:pic>
        <p:nvPicPr>
          <p:cNvPr id="4" name="Picture 3"/>
          <p:cNvPicPr>
            <a:picLocks noChangeAspect="1"/>
          </p:cNvPicPr>
          <p:nvPr/>
        </p:nvPicPr>
        <p:blipFill>
          <a:blip r:embed="rId3"/>
          <a:stretch>
            <a:fillRect/>
          </a:stretch>
        </p:blipFill>
        <p:spPr>
          <a:xfrm>
            <a:off x="584200" y="1276350"/>
            <a:ext cx="7975600" cy="4305300"/>
          </a:xfrm>
          <a:prstGeom prst="rect">
            <a:avLst/>
          </a:prstGeom>
        </p:spPr>
      </p:pic>
      <p:pic>
        <p:nvPicPr>
          <p:cNvPr id="6" name="Picture 5"/>
          <p:cNvPicPr>
            <a:picLocks noChangeAspect="1"/>
          </p:cNvPicPr>
          <p:nvPr/>
        </p:nvPicPr>
        <p:blipFill>
          <a:blip r:embed="rId4"/>
          <a:stretch>
            <a:fillRect/>
          </a:stretch>
        </p:blipFill>
        <p:spPr>
          <a:xfrm>
            <a:off x="2921000" y="6290733"/>
            <a:ext cx="3302000" cy="2794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784710"/>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533401" y="-304800"/>
            <a:ext cx="10283523" cy="71628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5492215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33375" y="600075"/>
            <a:ext cx="8229600" cy="1143000"/>
          </a:xfrm>
        </p:spPr>
        <p:txBody>
          <a:bodyPr/>
          <a:lstStyle/>
          <a:p>
            <a:pPr eaLnBrk="1" hangingPunct="1">
              <a:defRPr/>
            </a:pPr>
            <a:r>
              <a:rPr lang="en-US" sz="3600" b="1" dirty="0" smtClean="0">
                <a:solidFill>
                  <a:srgbClr val="00B0F0"/>
                </a:solidFill>
                <a:effectLst>
                  <a:outerShdw blurRad="38100" dist="38100" dir="2700000" algn="tl">
                    <a:srgbClr val="000000">
                      <a:alpha val="43137"/>
                    </a:srgbClr>
                  </a:outerShdw>
                </a:effectLst>
              </a:rPr>
              <a:t>What Success Looks Like</a:t>
            </a:r>
            <a:endParaRPr lang="en-US" sz="3600" b="1" dirty="0">
              <a:solidFill>
                <a:srgbClr val="00B0F0"/>
              </a:solidFill>
              <a:effectLst>
                <a:outerShdw blurRad="38100" dist="38100" dir="2700000" algn="tl">
                  <a:srgbClr val="000000">
                    <a:alpha val="43137"/>
                  </a:srgbClr>
                </a:outerShdw>
              </a:effectLst>
            </a:endParaRPr>
          </a:p>
        </p:txBody>
      </p:sp>
      <p:pic>
        <p:nvPicPr>
          <p:cNvPr id="4" name="Picture 3" descr="Delco light plant map.jpg"/>
          <p:cNvPicPr>
            <a:picLocks noChangeAspect="1"/>
          </p:cNvPicPr>
          <p:nvPr/>
        </p:nvPicPr>
        <p:blipFill>
          <a:blip r:embed="rId2"/>
          <a:stretch>
            <a:fillRect/>
          </a:stretch>
        </p:blipFill>
        <p:spPr>
          <a:xfrm>
            <a:off x="1722438" y="1647825"/>
            <a:ext cx="5091112" cy="3771900"/>
          </a:xfrm>
          <a:prstGeom prst="rect">
            <a:avLst/>
          </a:prstGeom>
          <a:ln>
            <a:noFill/>
          </a:ln>
          <a:effectLst>
            <a:outerShdw blurRad="292100" dist="139700" dir="2700000" algn="tl" rotWithShape="0">
              <a:srgbClr val="333333">
                <a:alpha val="65000"/>
              </a:srgbClr>
            </a:outerShdw>
          </a:effectLst>
        </p:spPr>
      </p:pic>
      <p:sp>
        <p:nvSpPr>
          <p:cNvPr id="8196" name="Rectangle 1"/>
          <p:cNvSpPr>
            <a:spLocks noChangeArrowheads="1"/>
          </p:cNvSpPr>
          <p:nvPr/>
        </p:nvSpPr>
        <p:spPr bwMode="auto">
          <a:xfrm>
            <a:off x="457200" y="5651500"/>
            <a:ext cx="7896225" cy="86042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nchor="ct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000" b="1" i="1">
                <a:solidFill>
                  <a:srgbClr val="193B65"/>
                </a:solidFill>
                <a:latin typeface="Arial" panose="020B0604020202020204" pitchFamily="34" charset="0"/>
                <a:cs typeface="Arial" panose="020B0604020202020204" pitchFamily="34" charset="0"/>
              </a:rPr>
              <a:t>"For the next 20 years, Delco-Light plant sales grew, even during the Great Depression and production approached 400,000 units. By 1930, nearly 10 percent of rural America was electrified and the number was growing as new competitors became involved.“</a:t>
            </a:r>
          </a:p>
          <a:p>
            <a:pPr>
              <a:spcBef>
                <a:spcPct val="0"/>
              </a:spcBef>
              <a:buFontTx/>
              <a:buNone/>
            </a:pPr>
            <a:endParaRPr lang="en-US" altLang="en-US" sz="1000" b="1" i="1">
              <a:solidFill>
                <a:srgbClr val="193B65"/>
              </a:solidFill>
              <a:latin typeface="Arial" panose="020B0604020202020204" pitchFamily="34" charset="0"/>
              <a:cs typeface="Arial" panose="020B0604020202020204" pitchFamily="34" charset="0"/>
            </a:endParaRPr>
          </a:p>
          <a:p>
            <a:pPr>
              <a:spcBef>
                <a:spcPct val="0"/>
              </a:spcBef>
              <a:buFontTx/>
              <a:buNone/>
            </a:pPr>
            <a:r>
              <a:rPr lang="en-US" altLang="en-US" sz="1000" b="1" i="1">
                <a:solidFill>
                  <a:srgbClr val="193B65"/>
                </a:solidFill>
                <a:latin typeface="Arial" panose="020B0604020202020204" pitchFamily="34" charset="0"/>
                <a:cs typeface="Arial" panose="020B0604020202020204" pitchFamily="34" charset="0"/>
              </a:rPr>
              <a:t>Source: The Hybrid Electric Home – Craig Toepter</a:t>
            </a:r>
            <a:endParaRPr lang="en-US" altLang="en-US" sz="1800" b="1" i="1">
              <a:solidFill>
                <a:srgbClr val="193B6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5492215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Things to know about wind…</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What is this “grid” thing?</a:t>
            </a:r>
          </a:p>
          <a:p>
            <a:r>
              <a:rPr lang="en-US" dirty="0" smtClean="0"/>
              <a:t>What is small/distributed wind?</a:t>
            </a:r>
          </a:p>
          <a:p>
            <a:r>
              <a:rPr lang="en-US" dirty="0" smtClean="0"/>
              <a:t>How is a “commercial” product different from what’s on the table?</a:t>
            </a:r>
          </a:p>
          <a:p>
            <a:r>
              <a:rPr lang="en-US" dirty="0" smtClean="0"/>
              <a:t>Are all towers created equal?</a:t>
            </a:r>
          </a:p>
          <a:p>
            <a:r>
              <a:rPr lang="en-US" dirty="0" smtClean="0"/>
              <a:t>What determines how many blades?</a:t>
            </a:r>
          </a:p>
          <a:p>
            <a:r>
              <a:rPr lang="en-US" dirty="0" smtClean="0"/>
              <a:t>What is a “wind resource analysis”?</a:t>
            </a:r>
          </a:p>
          <a:p>
            <a:r>
              <a:rPr lang="en-US" dirty="0" smtClean="0"/>
              <a:t>How much do these things cost?</a:t>
            </a:r>
          </a:p>
          <a:p>
            <a:r>
              <a:rPr lang="en-US" dirty="0" smtClean="0"/>
              <a:t>How do they get paid for?</a:t>
            </a:r>
          </a:p>
          <a:p>
            <a:r>
              <a:rPr lang="en-US" dirty="0" smtClean="0"/>
              <a:t>How do I know if a new-fangled design is better?</a:t>
            </a:r>
          </a:p>
          <a:p>
            <a:r>
              <a:rPr lang="en-US" dirty="0" smtClean="0"/>
              <a:t>Are we done yet?</a:t>
            </a:r>
          </a:p>
          <a:p>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lum bright="11000"/>
            <a:alphaModFix/>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29924"/>
          <a:stretch>
            <a:fillRect/>
          </a:stretch>
        </p:blipFill>
        <p:spPr>
          <a:xfrm>
            <a:off x="-56960" y="-269413"/>
            <a:ext cx="9200961" cy="7127413"/>
          </a:xfrm>
          <a:prstGeom prst="rect">
            <a:avLst/>
          </a:prstGeom>
        </p:spPr>
      </p:pic>
      <p:sp>
        <p:nvSpPr>
          <p:cNvPr id="852994" name="Rectangle 2"/>
          <p:cNvSpPr>
            <a:spLocks noGrp="1" noChangeArrowheads="1"/>
          </p:cNvSpPr>
          <p:nvPr>
            <p:ph type="ctrTitle"/>
          </p:nvPr>
        </p:nvSpPr>
        <p:spPr>
          <a:xfrm>
            <a:off x="-6840" y="1084492"/>
            <a:ext cx="7772400" cy="1219200"/>
          </a:xfrm>
        </p:spPr>
        <p:txBody>
          <a:bodyPr anchor="ctr"/>
          <a:lstStyle/>
          <a:p>
            <a:r>
              <a:rPr lang="en-US" altLang="en-US" sz="3200" dirty="0" smtClean="0"/>
              <a:t>Questions?</a:t>
            </a:r>
            <a:endParaRPr lang="en-US" altLang="en-US" sz="32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638593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Rectangle 4"/>
          <p:cNvSpPr>
            <a:spLocks noGrp="1" noChangeArrowheads="1"/>
          </p:cNvSpPr>
          <p:nvPr>
            <p:ph type="title"/>
          </p:nvPr>
        </p:nvSpPr>
        <p:spPr bwMode="auto">
          <a:xfrm>
            <a:off x="1752600" y="304800"/>
            <a:ext cx="5943600" cy="533400"/>
          </a:xfrm>
          <a:solidFill>
            <a:srgbClr val="FFFFFF"/>
          </a:solidFill>
          <a:extLs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pPr eaLnBrk="1" hangingPunct="1"/>
            <a:r>
              <a:rPr lang="en-US" altLang="en-US" sz="3200" dirty="0" smtClean="0"/>
              <a:t>Wind Energy Technology</a:t>
            </a:r>
          </a:p>
        </p:txBody>
      </p:sp>
      <p:sp>
        <p:nvSpPr>
          <p:cNvPr id="20483" name="Rectangle 5"/>
          <p:cNvSpPr>
            <a:spLocks noGrp="1" noChangeArrowheads="1"/>
          </p:cNvSpPr>
          <p:nvPr>
            <p:ph type="body" sz="half" idx="1"/>
          </p:nvPr>
        </p:nvSpPr>
        <p:spPr bwMode="auto">
          <a:xfrm>
            <a:off x="152400" y="1143000"/>
            <a:ext cx="3810000" cy="4495800"/>
          </a:xfr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Tx/>
              <a:buNone/>
            </a:pPr>
            <a:r>
              <a:rPr lang="en-US" altLang="en-US" sz="2400" smtClean="0">
                <a:solidFill>
                  <a:schemeClr val="tx1"/>
                </a:solidFill>
              </a:rPr>
              <a:t>At it’s simplest, the wind turns the turbine’s blades, which spin a shaft connected to a generator that makes electricity.  Large turbines can be grouped together to form a wind power plant, which feeds power to the electrical transmission system.</a:t>
            </a:r>
          </a:p>
        </p:txBody>
      </p:sp>
      <p:pic>
        <p:nvPicPr>
          <p:cNvPr id="20484" name="Picture 6"/>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886200" y="1524000"/>
            <a:ext cx="5105400" cy="46974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782966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86030"/>
            <a:ext cx="8229600" cy="1143000"/>
          </a:xfrm>
        </p:spPr>
        <p:txBody>
          <a:bodyPr>
            <a:normAutofit/>
          </a:bodyPr>
          <a:lstStyle/>
          <a:p>
            <a:r>
              <a:rPr lang="en-US" sz="3200" dirty="0" smtClean="0"/>
              <a:t>Wind/Grid Birds-</a:t>
            </a:r>
            <a:r>
              <a:rPr lang="en-US" sz="3200" dirty="0" smtClean="0"/>
              <a:t>Eye</a:t>
            </a:r>
            <a:r>
              <a:rPr lang="en-US" sz="3200" dirty="0" smtClean="0"/>
              <a:t> View of the Market</a:t>
            </a:r>
            <a:endParaRPr lang="en-US" sz="3200" dirty="0"/>
          </a:p>
        </p:txBody>
      </p:sp>
      <p:pic>
        <p:nvPicPr>
          <p:cNvPr id="6" name="Picture 5"/>
          <p:cNvPicPr>
            <a:picLocks noChangeAspect="1"/>
          </p:cNvPicPr>
          <p:nvPr/>
        </p:nvPicPr>
        <p:blipFill>
          <a:blip r:embed="rId2"/>
          <a:stretch>
            <a:fillRect/>
          </a:stretch>
        </p:blipFill>
        <p:spPr>
          <a:xfrm>
            <a:off x="939800" y="1519819"/>
            <a:ext cx="7162800" cy="4715881"/>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200" dirty="0" smtClean="0"/>
              <a:t>Scales</a:t>
            </a:r>
            <a:endParaRPr lang="en-US" sz="3200" dirty="0"/>
          </a:p>
        </p:txBody>
      </p:sp>
      <p:sp>
        <p:nvSpPr>
          <p:cNvPr id="5" name="Content Placeholder 4"/>
          <p:cNvSpPr>
            <a:spLocks noGrp="1"/>
          </p:cNvSpPr>
          <p:nvPr>
            <p:ph sz="half" idx="1"/>
          </p:nvPr>
        </p:nvSpPr>
        <p:spPr/>
        <p:txBody>
          <a:bodyPr>
            <a:normAutofit/>
          </a:bodyPr>
          <a:lstStyle/>
          <a:p>
            <a:r>
              <a:rPr lang="en-US" sz="2400" dirty="0" smtClean="0"/>
              <a:t>Small/Distributed</a:t>
            </a:r>
            <a:endParaRPr lang="en-US" sz="2400" dirty="0"/>
          </a:p>
        </p:txBody>
      </p:sp>
      <p:sp>
        <p:nvSpPr>
          <p:cNvPr id="6" name="Content Placeholder 5"/>
          <p:cNvSpPr>
            <a:spLocks noGrp="1"/>
          </p:cNvSpPr>
          <p:nvPr>
            <p:ph sz="half" idx="2"/>
          </p:nvPr>
        </p:nvSpPr>
        <p:spPr/>
        <p:txBody>
          <a:bodyPr>
            <a:normAutofit/>
          </a:bodyPr>
          <a:lstStyle/>
          <a:p>
            <a:r>
              <a:rPr lang="en-US" sz="2400" dirty="0" smtClean="0"/>
              <a:t>Utility-Scale</a:t>
            </a:r>
            <a:endParaRPr lang="en-US" sz="2400" dirty="0"/>
          </a:p>
        </p:txBody>
      </p:sp>
      <p:pic>
        <p:nvPicPr>
          <p:cNvPr id="7" name="Picture 6"/>
          <p:cNvPicPr>
            <a:picLocks noChangeAspect="1"/>
          </p:cNvPicPr>
          <p:nvPr/>
        </p:nvPicPr>
        <p:blipFill>
          <a:blip r:embed="rId2"/>
          <a:stretch>
            <a:fillRect/>
          </a:stretch>
        </p:blipFill>
        <p:spPr>
          <a:xfrm>
            <a:off x="457200" y="2278063"/>
            <a:ext cx="3653611" cy="3848100"/>
          </a:xfrm>
          <a:prstGeom prst="rect">
            <a:avLst/>
          </a:prstGeom>
        </p:spPr>
      </p:pic>
      <p:pic>
        <p:nvPicPr>
          <p:cNvPr id="8" name="Picture 7"/>
          <p:cNvPicPr>
            <a:picLocks noChangeAspect="1"/>
          </p:cNvPicPr>
          <p:nvPr/>
        </p:nvPicPr>
        <p:blipFill>
          <a:blip r:embed="rId3"/>
          <a:srcRect t="24950"/>
          <a:stretch>
            <a:fillRect/>
          </a:stretch>
        </p:blipFill>
        <p:spPr>
          <a:xfrm>
            <a:off x="4914900" y="2275529"/>
            <a:ext cx="3771900" cy="3850634"/>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3314" name="Rectangle 2"/>
          <p:cNvSpPr>
            <a:spLocks noChangeArrowheads="1"/>
          </p:cNvSpPr>
          <p:nvPr/>
        </p:nvSpPr>
        <p:spPr bwMode="auto">
          <a:xfrm>
            <a:off x="48443" y="1593949"/>
            <a:ext cx="5753100" cy="3879114"/>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lIns="63500" tIns="25400" rIns="63500" bIns="25400">
            <a:spAutoFit/>
          </a:bodyPr>
          <a:lstStyle>
            <a:lvl1pPr marL="228600" indent="-228600">
              <a:spcBef>
                <a:spcPct val="50000"/>
              </a:spcBef>
              <a:buClr>
                <a:srgbClr val="FFFF00"/>
              </a:buClr>
              <a:buSzPct val="100000"/>
              <a:buChar char="•"/>
              <a:tabLst>
                <a:tab pos="457200" algn="l"/>
              </a:tabLst>
              <a:defRPr sz="2400">
                <a:solidFill>
                  <a:srgbClr val="FFFFFF"/>
                </a:solidFill>
                <a:latin typeface="Helvetica" panose="020B0604020202020204" pitchFamily="34" charset="0"/>
              </a:defRPr>
            </a:lvl1pPr>
            <a:lvl2pPr marL="742950" indent="-228600">
              <a:spcBef>
                <a:spcPct val="20000"/>
              </a:spcBef>
              <a:buSzPct val="100000"/>
              <a:buChar char="–"/>
              <a:tabLst>
                <a:tab pos="457200" algn="l"/>
              </a:tabLst>
              <a:defRPr sz="2800">
                <a:solidFill>
                  <a:srgbClr val="FFFFFF"/>
                </a:solidFill>
                <a:latin typeface="Times" panose="02020603050405020304" pitchFamily="18" charset="0"/>
              </a:defRPr>
            </a:lvl2pPr>
            <a:lvl3pPr marL="1143000" indent="-228600">
              <a:spcBef>
                <a:spcPct val="20000"/>
              </a:spcBef>
              <a:buSzPct val="100000"/>
              <a:buChar char="•"/>
              <a:tabLst>
                <a:tab pos="457200" algn="l"/>
              </a:tabLst>
              <a:defRPr sz="2400">
                <a:solidFill>
                  <a:srgbClr val="FFFFFF"/>
                </a:solidFill>
                <a:latin typeface="Times" panose="02020603050405020304" pitchFamily="18" charset="0"/>
              </a:defRPr>
            </a:lvl3pPr>
            <a:lvl4pPr marL="1600200" indent="-228600">
              <a:spcBef>
                <a:spcPct val="20000"/>
              </a:spcBef>
              <a:buSzPct val="100000"/>
              <a:buChar char="–"/>
              <a:tabLst>
                <a:tab pos="457200" algn="l"/>
              </a:tabLst>
              <a:defRPr sz="2000">
                <a:solidFill>
                  <a:srgbClr val="FFFFFF"/>
                </a:solidFill>
                <a:latin typeface="Times" panose="02020603050405020304" pitchFamily="18" charset="0"/>
              </a:defRPr>
            </a:lvl4pPr>
            <a:lvl5pPr marL="2057400" indent="-228600">
              <a:spcBef>
                <a:spcPct val="20000"/>
              </a:spcBef>
              <a:buSzPct val="100000"/>
              <a:buChar char="»"/>
              <a:tabLst>
                <a:tab pos="457200" algn="l"/>
              </a:tabLst>
              <a:defRPr sz="2000">
                <a:solidFill>
                  <a:srgbClr val="FFFFFF"/>
                </a:solidFill>
                <a:latin typeface="Times" panose="02020603050405020304" pitchFamily="18" charset="0"/>
              </a:defRPr>
            </a:lvl5pPr>
            <a:lvl6pPr marL="2514600" indent="-228600" eaLnBrk="0" fontAlgn="base" hangingPunct="0">
              <a:spcBef>
                <a:spcPct val="20000"/>
              </a:spcBef>
              <a:spcAft>
                <a:spcPct val="0"/>
              </a:spcAft>
              <a:buSzPct val="100000"/>
              <a:buChar char="»"/>
              <a:tabLst>
                <a:tab pos="457200" algn="l"/>
              </a:tabLst>
              <a:defRPr sz="2000">
                <a:solidFill>
                  <a:srgbClr val="FFFFFF"/>
                </a:solidFill>
                <a:latin typeface="Times" panose="02020603050405020304" pitchFamily="18" charset="0"/>
              </a:defRPr>
            </a:lvl6pPr>
            <a:lvl7pPr marL="2971800" indent="-228600" eaLnBrk="0" fontAlgn="base" hangingPunct="0">
              <a:spcBef>
                <a:spcPct val="20000"/>
              </a:spcBef>
              <a:spcAft>
                <a:spcPct val="0"/>
              </a:spcAft>
              <a:buSzPct val="100000"/>
              <a:buChar char="»"/>
              <a:tabLst>
                <a:tab pos="457200" algn="l"/>
              </a:tabLst>
              <a:defRPr sz="2000">
                <a:solidFill>
                  <a:srgbClr val="FFFFFF"/>
                </a:solidFill>
                <a:latin typeface="Times" panose="02020603050405020304" pitchFamily="18" charset="0"/>
              </a:defRPr>
            </a:lvl7pPr>
            <a:lvl8pPr marL="3429000" indent="-228600" eaLnBrk="0" fontAlgn="base" hangingPunct="0">
              <a:spcBef>
                <a:spcPct val="20000"/>
              </a:spcBef>
              <a:spcAft>
                <a:spcPct val="0"/>
              </a:spcAft>
              <a:buSzPct val="100000"/>
              <a:buChar char="»"/>
              <a:tabLst>
                <a:tab pos="457200" algn="l"/>
              </a:tabLst>
              <a:defRPr sz="2000">
                <a:solidFill>
                  <a:srgbClr val="FFFFFF"/>
                </a:solidFill>
                <a:latin typeface="Times" panose="02020603050405020304" pitchFamily="18" charset="0"/>
              </a:defRPr>
            </a:lvl8pPr>
            <a:lvl9pPr marL="3886200" indent="-228600" eaLnBrk="0" fontAlgn="base" hangingPunct="0">
              <a:spcBef>
                <a:spcPct val="20000"/>
              </a:spcBef>
              <a:spcAft>
                <a:spcPct val="0"/>
              </a:spcAft>
              <a:buSzPct val="100000"/>
              <a:buChar char="»"/>
              <a:tabLst>
                <a:tab pos="457200" algn="l"/>
              </a:tabLst>
              <a:defRPr sz="2000">
                <a:solidFill>
                  <a:srgbClr val="FFFFFF"/>
                </a:solidFill>
                <a:latin typeface="Times" panose="02020603050405020304" pitchFamily="18" charset="0"/>
              </a:defRPr>
            </a:lvl9pPr>
          </a:lstStyle>
          <a:p>
            <a:pPr>
              <a:lnSpc>
                <a:spcPct val="98000"/>
              </a:lnSpc>
              <a:spcBef>
                <a:spcPct val="42000"/>
              </a:spcBef>
              <a:buSzPct val="110000"/>
            </a:pPr>
            <a:r>
              <a:rPr lang="en-US" altLang="en-US" sz="2000" dirty="0">
                <a:solidFill>
                  <a:schemeClr val="tx1"/>
                </a:solidFill>
                <a:latin typeface="Arial" panose="020B0604020202020204" pitchFamily="34" charset="0"/>
              </a:rPr>
              <a:t>Utility-Scale Wind Power</a:t>
            </a:r>
            <a:br>
              <a:rPr lang="en-US" altLang="en-US" sz="2000" dirty="0">
                <a:solidFill>
                  <a:schemeClr val="tx1"/>
                </a:solidFill>
                <a:latin typeface="Arial" panose="020B0604020202020204" pitchFamily="34" charset="0"/>
              </a:rPr>
            </a:br>
            <a:r>
              <a:rPr lang="en-US" altLang="en-US" sz="2000" dirty="0" smtClean="0">
                <a:solidFill>
                  <a:schemeClr val="tx1"/>
                </a:solidFill>
                <a:latin typeface="Arial" panose="020B0604020202020204" pitchFamily="34" charset="0"/>
              </a:rPr>
              <a:t>1,000 – 3,000+ </a:t>
            </a:r>
            <a:r>
              <a:rPr lang="en-US" altLang="en-US" sz="2000" dirty="0">
                <a:solidFill>
                  <a:schemeClr val="tx1"/>
                </a:solidFill>
                <a:latin typeface="Arial" panose="020B0604020202020204" pitchFamily="34" charset="0"/>
              </a:rPr>
              <a:t>kW wind turbines</a:t>
            </a:r>
            <a:endParaRPr lang="en-US" altLang="en-US" sz="1800" dirty="0">
              <a:solidFill>
                <a:schemeClr val="tx1"/>
              </a:solidFill>
              <a:latin typeface="Arial" panose="020B0604020202020204" pitchFamily="34" charset="0"/>
            </a:endParaRPr>
          </a:p>
          <a:p>
            <a:pPr lvl="1">
              <a:lnSpc>
                <a:spcPct val="78000"/>
              </a:lnSpc>
              <a:spcBef>
                <a:spcPct val="42000"/>
              </a:spcBef>
              <a:buSzPct val="110000"/>
            </a:pPr>
            <a:r>
              <a:rPr lang="en-US" altLang="en-US" sz="1800" dirty="0">
                <a:solidFill>
                  <a:schemeClr val="tx1"/>
                </a:solidFill>
                <a:latin typeface="Arial" panose="020B0604020202020204" pitchFamily="34" charset="0"/>
              </a:rPr>
              <a:t>Installed on wind farms, 10 </a:t>
            </a:r>
            <a:r>
              <a:rPr lang="en-US" altLang="en-US" sz="1800" dirty="0">
                <a:solidFill>
                  <a:schemeClr val="tx1"/>
                </a:solidFill>
                <a:latin typeface="Arial" panose="020B0604020202020204" pitchFamily="34" charset="0"/>
                <a:cs typeface="Arial" panose="020B0604020202020204" pitchFamily="34" charset="0"/>
              </a:rPr>
              <a:t>–</a:t>
            </a:r>
            <a:r>
              <a:rPr lang="en-US" altLang="en-US" sz="1800" dirty="0">
                <a:solidFill>
                  <a:schemeClr val="tx1"/>
                </a:solidFill>
                <a:latin typeface="Arial" panose="020B0604020202020204" pitchFamily="34" charset="0"/>
              </a:rPr>
              <a:t> 300 MW</a:t>
            </a:r>
          </a:p>
          <a:p>
            <a:pPr lvl="1">
              <a:lnSpc>
                <a:spcPct val="78000"/>
              </a:lnSpc>
              <a:spcBef>
                <a:spcPct val="42000"/>
              </a:spcBef>
              <a:buSzPct val="110000"/>
            </a:pPr>
            <a:r>
              <a:rPr lang="en-US" altLang="en-US" sz="1800" dirty="0">
                <a:solidFill>
                  <a:schemeClr val="tx1"/>
                </a:solidFill>
                <a:latin typeface="Arial" panose="020B0604020202020204" pitchFamily="34" charset="0"/>
              </a:rPr>
              <a:t>Professional maintenance crews</a:t>
            </a:r>
          </a:p>
          <a:p>
            <a:pPr lvl="1">
              <a:lnSpc>
                <a:spcPct val="48000"/>
              </a:lnSpc>
              <a:spcBef>
                <a:spcPct val="42000"/>
              </a:spcBef>
              <a:buSzPct val="110000"/>
            </a:pPr>
            <a:r>
              <a:rPr lang="en-US" altLang="en-US" sz="1800" dirty="0">
                <a:solidFill>
                  <a:schemeClr val="tx1"/>
                </a:solidFill>
                <a:latin typeface="Arial" panose="020B0604020202020204" pitchFamily="34" charset="0"/>
              </a:rPr>
              <a:t>13 mph (6 m/s) average wind</a:t>
            </a:r>
            <a:r>
              <a:rPr lang="en-US" altLang="en-US" sz="2000" dirty="0">
                <a:solidFill>
                  <a:schemeClr val="tx1"/>
                </a:solidFill>
                <a:latin typeface="Arial" panose="020B0604020202020204" pitchFamily="34" charset="0"/>
              </a:rPr>
              <a:t> </a:t>
            </a:r>
            <a:r>
              <a:rPr lang="en-US" altLang="en-US" sz="1800" dirty="0">
                <a:solidFill>
                  <a:schemeClr val="tx1"/>
                </a:solidFill>
                <a:latin typeface="Arial" panose="020B0604020202020204" pitchFamily="34" charset="0"/>
              </a:rPr>
              <a:t>speed</a:t>
            </a:r>
          </a:p>
          <a:p>
            <a:pPr>
              <a:lnSpc>
                <a:spcPct val="98000"/>
              </a:lnSpc>
              <a:spcBef>
                <a:spcPct val="42000"/>
              </a:spcBef>
              <a:buSzPct val="110000"/>
            </a:pPr>
            <a:r>
              <a:rPr lang="en-US" altLang="en-US" sz="2000" dirty="0" smtClean="0">
                <a:solidFill>
                  <a:schemeClr val="tx1"/>
                </a:solidFill>
                <a:latin typeface="Arial" panose="020B0604020202020204" pitchFamily="34" charset="0"/>
              </a:rPr>
              <a:t>Small/Distributed </a:t>
            </a:r>
            <a:r>
              <a:rPr lang="en-US" altLang="en-US" sz="2000" dirty="0">
                <a:solidFill>
                  <a:schemeClr val="tx1"/>
                </a:solidFill>
                <a:latin typeface="Arial" panose="020B0604020202020204" pitchFamily="34" charset="0"/>
              </a:rPr>
              <a:t>Wind Power</a:t>
            </a:r>
            <a:br>
              <a:rPr lang="en-US" altLang="en-US" sz="2000" dirty="0">
                <a:solidFill>
                  <a:schemeClr val="tx1"/>
                </a:solidFill>
                <a:latin typeface="Arial" panose="020B0604020202020204" pitchFamily="34" charset="0"/>
              </a:rPr>
            </a:br>
            <a:r>
              <a:rPr lang="en-US" altLang="en-US" sz="2000" dirty="0">
                <a:solidFill>
                  <a:schemeClr val="tx1"/>
                </a:solidFill>
                <a:latin typeface="Arial" panose="020B0604020202020204" pitchFamily="34" charset="0"/>
              </a:rPr>
              <a:t>300 W </a:t>
            </a:r>
            <a:r>
              <a:rPr lang="en-US" altLang="en-US" sz="2000" dirty="0" smtClean="0">
                <a:solidFill>
                  <a:schemeClr val="tx1"/>
                </a:solidFill>
                <a:latin typeface="Arial" panose="020B0604020202020204" pitchFamily="34" charset="0"/>
              </a:rPr>
              <a:t>– 1+ MW wind </a:t>
            </a:r>
            <a:r>
              <a:rPr lang="en-US" altLang="en-US" sz="2000" dirty="0">
                <a:solidFill>
                  <a:schemeClr val="tx1"/>
                </a:solidFill>
                <a:latin typeface="Arial" panose="020B0604020202020204" pitchFamily="34" charset="0"/>
              </a:rPr>
              <a:t>turbines</a:t>
            </a:r>
            <a:endParaRPr lang="en-US" altLang="en-US" sz="1800" dirty="0">
              <a:solidFill>
                <a:schemeClr val="tx1"/>
              </a:solidFill>
              <a:latin typeface="Arial" panose="020B0604020202020204" pitchFamily="34" charset="0"/>
            </a:endParaRPr>
          </a:p>
          <a:p>
            <a:pPr lvl="1">
              <a:lnSpc>
                <a:spcPct val="88000"/>
              </a:lnSpc>
              <a:spcBef>
                <a:spcPct val="42000"/>
              </a:spcBef>
              <a:buSzPct val="110000"/>
            </a:pPr>
            <a:r>
              <a:rPr lang="en-US" altLang="en-US" sz="1800" dirty="0">
                <a:solidFill>
                  <a:schemeClr val="tx1"/>
                </a:solidFill>
                <a:latin typeface="Arial" panose="020B0604020202020204" pitchFamily="34" charset="0"/>
              </a:rPr>
              <a:t>Installed at individual homes, farms,  businesses, schools, etc.</a:t>
            </a:r>
          </a:p>
          <a:p>
            <a:pPr lvl="1">
              <a:lnSpc>
                <a:spcPct val="88000"/>
              </a:lnSpc>
              <a:spcBef>
                <a:spcPct val="42000"/>
              </a:spcBef>
              <a:buSzPct val="110000"/>
            </a:pPr>
            <a:r>
              <a:rPr lang="en-US" altLang="en-US" sz="1800" dirty="0">
                <a:solidFill>
                  <a:schemeClr val="tx1"/>
                </a:solidFill>
                <a:latin typeface="Arial" panose="020B0604020202020204" pitchFamily="34" charset="0"/>
              </a:rPr>
              <a:t>On the “customer side” of the meter, </a:t>
            </a:r>
            <a:br>
              <a:rPr lang="en-US" altLang="en-US" sz="1800" dirty="0">
                <a:solidFill>
                  <a:schemeClr val="tx1"/>
                </a:solidFill>
                <a:latin typeface="Arial" panose="020B0604020202020204" pitchFamily="34" charset="0"/>
              </a:rPr>
            </a:br>
            <a:r>
              <a:rPr lang="en-US" altLang="en-US" sz="1800" dirty="0">
                <a:solidFill>
                  <a:schemeClr val="tx1"/>
                </a:solidFill>
                <a:latin typeface="Arial" panose="020B0604020202020204" pitchFamily="34" charset="0"/>
              </a:rPr>
              <a:t>or off the utility grid entirely</a:t>
            </a:r>
            <a:endParaRPr lang="en-US" altLang="en-US" sz="1800" dirty="0" smtClean="0">
              <a:solidFill>
                <a:schemeClr val="tx1"/>
              </a:solidFill>
              <a:latin typeface="Arial" panose="020B0604020202020204" pitchFamily="34" charset="0"/>
            </a:endParaRPr>
          </a:p>
          <a:p>
            <a:pPr lvl="1">
              <a:lnSpc>
                <a:spcPct val="78000"/>
              </a:lnSpc>
              <a:spcBef>
                <a:spcPct val="42000"/>
              </a:spcBef>
              <a:buSzPct val="110000"/>
            </a:pPr>
            <a:r>
              <a:rPr lang="en-US" altLang="en-US" sz="1800" dirty="0" smtClean="0">
                <a:solidFill>
                  <a:schemeClr val="tx1"/>
                </a:solidFill>
                <a:latin typeface="Arial" panose="020B0604020202020204" pitchFamily="34" charset="0"/>
              </a:rPr>
              <a:t>9 </a:t>
            </a:r>
            <a:r>
              <a:rPr lang="en-US" altLang="en-US" sz="1800" dirty="0">
                <a:solidFill>
                  <a:schemeClr val="tx1"/>
                </a:solidFill>
                <a:latin typeface="Arial" panose="020B0604020202020204" pitchFamily="34" charset="0"/>
              </a:rPr>
              <a:t>mph (4 m/s) average wind speed 	</a:t>
            </a:r>
          </a:p>
        </p:txBody>
      </p:sp>
      <p:sp>
        <p:nvSpPr>
          <p:cNvPr id="653315" name="Rectangle 3"/>
          <p:cNvSpPr>
            <a:spLocks noGrp="1" noChangeArrowheads="1"/>
          </p:cNvSpPr>
          <p:nvPr>
            <p:ph type="title"/>
          </p:nvPr>
        </p:nvSpPr>
        <p:spPr>
          <a:xfrm>
            <a:off x="788214" y="186350"/>
            <a:ext cx="7205662" cy="1101725"/>
          </a:xfrm>
          <a:noFill/>
          <a:ln/>
        </p:spPr>
        <p:txBody>
          <a:bodyPr>
            <a:normAutofit/>
          </a:bodyPr>
          <a:lstStyle/>
          <a:p>
            <a:r>
              <a:rPr lang="en-US" altLang="en-US" sz="3200"/>
              <a:t>Small Wind Turbines Are Different</a:t>
            </a:r>
          </a:p>
        </p:txBody>
      </p:sp>
      <p:sp>
        <p:nvSpPr>
          <p:cNvPr id="653316" name="Text Box 4"/>
          <p:cNvSpPr txBox="1">
            <a:spLocks noChangeArrowheads="1"/>
          </p:cNvSpPr>
          <p:nvPr/>
        </p:nvSpPr>
        <p:spPr bwMode="auto">
          <a:xfrm>
            <a:off x="6329363" y="1827213"/>
            <a:ext cx="1174750" cy="366712"/>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spAutoFit/>
          </a:bodyPr>
          <a:lstStyle/>
          <a:p>
            <a:pPr>
              <a:spcBef>
                <a:spcPct val="50000"/>
              </a:spcBef>
            </a:pPr>
            <a:r>
              <a:rPr lang="en-US" altLang="en-US" sz="1800" dirty="0"/>
              <a:t>1,500 kW</a:t>
            </a:r>
          </a:p>
        </p:txBody>
      </p:sp>
      <p:grpSp>
        <p:nvGrpSpPr>
          <p:cNvPr id="653317" name="Group 5"/>
          <p:cNvGrpSpPr>
            <a:grpSpLocks noChangeAspect="1"/>
          </p:cNvGrpSpPr>
          <p:nvPr/>
        </p:nvGrpSpPr>
        <p:grpSpPr bwMode="auto">
          <a:xfrm>
            <a:off x="6245225" y="173038"/>
            <a:ext cx="2722563" cy="5938837"/>
            <a:chOff x="1082" y="546"/>
            <a:chExt cx="1630" cy="3554"/>
          </a:xfrm>
        </p:grpSpPr>
        <p:grpSp>
          <p:nvGrpSpPr>
            <p:cNvPr id="653318" name="Group 6"/>
            <p:cNvGrpSpPr>
              <a:grpSpLocks noChangeAspect="1"/>
            </p:cNvGrpSpPr>
            <p:nvPr/>
          </p:nvGrpSpPr>
          <p:grpSpPr bwMode="auto">
            <a:xfrm>
              <a:off x="1930" y="546"/>
              <a:ext cx="782" cy="3554"/>
              <a:chOff x="1282" y="202"/>
              <a:chExt cx="782" cy="3554"/>
            </a:xfrm>
          </p:grpSpPr>
          <p:sp>
            <p:nvSpPr>
              <p:cNvPr id="653319" name="Line 7"/>
              <p:cNvSpPr>
                <a:spLocks noChangeAspect="1" noChangeShapeType="1"/>
              </p:cNvSpPr>
              <p:nvPr/>
            </p:nvSpPr>
            <p:spPr bwMode="auto">
              <a:xfrm>
                <a:off x="1282" y="3202"/>
                <a:ext cx="782" cy="2"/>
              </a:xfrm>
              <a:prstGeom prst="lin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grpSp>
            <p:nvGrpSpPr>
              <p:cNvPr id="653320" name="Group 8"/>
              <p:cNvGrpSpPr>
                <a:grpSpLocks noChangeAspect="1"/>
              </p:cNvGrpSpPr>
              <p:nvPr/>
            </p:nvGrpSpPr>
            <p:grpSpPr bwMode="auto">
              <a:xfrm>
                <a:off x="1673" y="1268"/>
                <a:ext cx="171" cy="1937"/>
                <a:chOff x="4377" y="2005"/>
                <a:chExt cx="110" cy="1343"/>
              </a:xfrm>
            </p:grpSpPr>
            <p:sp>
              <p:nvSpPr>
                <p:cNvPr id="653321" name="Rectangle 9"/>
                <p:cNvSpPr>
                  <a:spLocks noChangeAspect="1" noChangeArrowheads="1"/>
                </p:cNvSpPr>
                <p:nvPr/>
              </p:nvSpPr>
              <p:spPr bwMode="auto">
                <a:xfrm>
                  <a:off x="4402" y="2005"/>
                  <a:ext cx="55" cy="1343"/>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22" name="Rectangle 10"/>
                <p:cNvSpPr>
                  <a:spLocks noChangeAspect="1" noChangeArrowheads="1"/>
                </p:cNvSpPr>
                <p:nvPr/>
              </p:nvSpPr>
              <p:spPr bwMode="auto">
                <a:xfrm>
                  <a:off x="4377" y="3334"/>
                  <a:ext cx="110" cy="14"/>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sp>
            <p:nvSpPr>
              <p:cNvPr id="653323" name="Freeform 11"/>
              <p:cNvSpPr>
                <a:spLocks noChangeAspect="1"/>
              </p:cNvSpPr>
              <p:nvPr/>
            </p:nvSpPr>
            <p:spPr bwMode="auto">
              <a:xfrm>
                <a:off x="1670" y="1264"/>
                <a:ext cx="168" cy="1938"/>
              </a:xfrm>
              <a:custGeom>
                <a:avLst/>
                <a:gdLst>
                  <a:gd name="T0" fmla="*/ 0 w 109"/>
                  <a:gd name="T1" fmla="*/ 1343 h 1343"/>
                  <a:gd name="T2" fmla="*/ 25 w 109"/>
                  <a:gd name="T3" fmla="*/ 0 h 1343"/>
                  <a:gd name="T4" fmla="*/ 79 w 109"/>
                  <a:gd name="T5" fmla="*/ 0 h 1343"/>
                  <a:gd name="T6" fmla="*/ 109 w 109"/>
                  <a:gd name="T7" fmla="*/ 1343 h 1343"/>
                  <a:gd name="T8" fmla="*/ 0 w 109"/>
                  <a:gd name="T9" fmla="*/ 1343 h 1343"/>
                </a:gdLst>
                <a:ahLst/>
                <a:cxnLst>
                  <a:cxn ang="0">
                    <a:pos x="T0" y="T1"/>
                  </a:cxn>
                  <a:cxn ang="0">
                    <a:pos x="T2" y="T3"/>
                  </a:cxn>
                  <a:cxn ang="0">
                    <a:pos x="T4" y="T5"/>
                  </a:cxn>
                  <a:cxn ang="0">
                    <a:pos x="T6" y="T7"/>
                  </a:cxn>
                  <a:cxn ang="0">
                    <a:pos x="T8" y="T9"/>
                  </a:cxn>
                </a:cxnLst>
                <a:rect l="0" t="0" r="r" b="b"/>
                <a:pathLst>
                  <a:path w="109" h="1343">
                    <a:moveTo>
                      <a:pt x="0" y="1343"/>
                    </a:moveTo>
                    <a:lnTo>
                      <a:pt x="25" y="0"/>
                    </a:lnTo>
                    <a:lnTo>
                      <a:pt x="79" y="0"/>
                    </a:lnTo>
                    <a:lnTo>
                      <a:pt x="109" y="1343"/>
                    </a:lnTo>
                    <a:lnTo>
                      <a:pt x="0" y="1343"/>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blipFill dpi="0" rotWithShape="0">
                      <a:blip r:embed="rId3"/>
                      <a:srcRect/>
                      <a:tile tx="0" ty="0" sx="100000" sy="100000" flip="none" algn="tl"/>
                    </a:blipFill>
                  </a14:hiddenFill>
                </a:ext>
              </a:extLst>
            </p:spPr>
            <p:txBody>
              <a:bodyPr/>
              <a:lstStyle/>
              <a:p>
                <a:endParaRPr lang="en-US"/>
              </a:p>
            </p:txBody>
          </p:sp>
          <p:sp>
            <p:nvSpPr>
              <p:cNvPr id="653324" name="Freeform 12"/>
              <p:cNvSpPr>
                <a:spLocks noChangeAspect="1"/>
              </p:cNvSpPr>
              <p:nvPr/>
            </p:nvSpPr>
            <p:spPr bwMode="auto">
              <a:xfrm>
                <a:off x="1564" y="1139"/>
                <a:ext cx="412" cy="125"/>
              </a:xfrm>
              <a:custGeom>
                <a:avLst/>
                <a:gdLst>
                  <a:gd name="T0" fmla="*/ 0 w 267"/>
                  <a:gd name="T1" fmla="*/ 79 h 88"/>
                  <a:gd name="T2" fmla="*/ 94 w 267"/>
                  <a:gd name="T3" fmla="*/ 88 h 88"/>
                  <a:gd name="T4" fmla="*/ 148 w 267"/>
                  <a:gd name="T5" fmla="*/ 88 h 88"/>
                  <a:gd name="T6" fmla="*/ 267 w 267"/>
                  <a:gd name="T7" fmla="*/ 84 h 88"/>
                  <a:gd name="T8" fmla="*/ 267 w 267"/>
                  <a:gd name="T9" fmla="*/ 40 h 88"/>
                  <a:gd name="T10" fmla="*/ 267 w 267"/>
                  <a:gd name="T11" fmla="*/ 31 h 88"/>
                  <a:gd name="T12" fmla="*/ 262 w 267"/>
                  <a:gd name="T13" fmla="*/ 18 h 88"/>
                  <a:gd name="T14" fmla="*/ 15 w 267"/>
                  <a:gd name="T15" fmla="*/ 0 h 88"/>
                  <a:gd name="T16" fmla="*/ 10 w 267"/>
                  <a:gd name="T17" fmla="*/ 0 h 88"/>
                  <a:gd name="T18" fmla="*/ 10 w 267"/>
                  <a:gd name="T19" fmla="*/ 5 h 88"/>
                  <a:gd name="T20" fmla="*/ 5 w 267"/>
                  <a:gd name="T21" fmla="*/ 9 h 88"/>
                  <a:gd name="T22" fmla="*/ 5 w 267"/>
                  <a:gd name="T23" fmla="*/ 9 h 88"/>
                  <a:gd name="T24" fmla="*/ 0 w 267"/>
                  <a:gd name="T2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88">
                    <a:moveTo>
                      <a:pt x="0" y="79"/>
                    </a:moveTo>
                    <a:lnTo>
                      <a:pt x="94" y="88"/>
                    </a:lnTo>
                    <a:lnTo>
                      <a:pt x="148" y="88"/>
                    </a:lnTo>
                    <a:lnTo>
                      <a:pt x="267" y="84"/>
                    </a:lnTo>
                    <a:lnTo>
                      <a:pt x="267" y="40"/>
                    </a:lnTo>
                    <a:lnTo>
                      <a:pt x="267" y="31"/>
                    </a:lnTo>
                    <a:lnTo>
                      <a:pt x="262" y="18"/>
                    </a:lnTo>
                    <a:lnTo>
                      <a:pt x="15" y="0"/>
                    </a:lnTo>
                    <a:lnTo>
                      <a:pt x="10" y="0"/>
                    </a:lnTo>
                    <a:lnTo>
                      <a:pt x="10" y="5"/>
                    </a:lnTo>
                    <a:lnTo>
                      <a:pt x="5" y="9"/>
                    </a:lnTo>
                    <a:lnTo>
                      <a:pt x="5" y="9"/>
                    </a:lnTo>
                    <a:lnTo>
                      <a:pt x="0" y="79"/>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nvGrpSpPr>
              <p:cNvPr id="653325" name="Group 13"/>
              <p:cNvGrpSpPr>
                <a:grpSpLocks noChangeAspect="1"/>
              </p:cNvGrpSpPr>
              <p:nvPr/>
            </p:nvGrpSpPr>
            <p:grpSpPr bwMode="auto">
              <a:xfrm>
                <a:off x="1427" y="1139"/>
                <a:ext cx="137" cy="81"/>
                <a:chOff x="4218" y="1915"/>
                <a:chExt cx="88" cy="57"/>
              </a:xfrm>
            </p:grpSpPr>
            <p:sp>
              <p:nvSpPr>
                <p:cNvPr id="653326" name="Freeform 14"/>
                <p:cNvSpPr>
                  <a:spLocks noChangeAspect="1"/>
                </p:cNvSpPr>
                <p:nvPr/>
              </p:nvSpPr>
              <p:spPr bwMode="auto">
                <a:xfrm>
                  <a:off x="4218" y="1915"/>
                  <a:ext cx="88" cy="27"/>
                </a:xfrm>
                <a:custGeom>
                  <a:avLst/>
                  <a:gdLst>
                    <a:gd name="T0" fmla="*/ 88 w 88"/>
                    <a:gd name="T1" fmla="*/ 5 h 27"/>
                    <a:gd name="T2" fmla="*/ 83 w 88"/>
                    <a:gd name="T3" fmla="*/ 0 h 27"/>
                    <a:gd name="T4" fmla="*/ 78 w 88"/>
                    <a:gd name="T5" fmla="*/ 0 h 27"/>
                    <a:gd name="T6" fmla="*/ 74 w 88"/>
                    <a:gd name="T7" fmla="*/ 0 h 27"/>
                    <a:gd name="T8" fmla="*/ 69 w 88"/>
                    <a:gd name="T9" fmla="*/ 0 h 27"/>
                    <a:gd name="T10" fmla="*/ 64 w 88"/>
                    <a:gd name="T11" fmla="*/ 0 h 27"/>
                    <a:gd name="T12" fmla="*/ 59 w 88"/>
                    <a:gd name="T13" fmla="*/ 0 h 27"/>
                    <a:gd name="T14" fmla="*/ 54 w 88"/>
                    <a:gd name="T15" fmla="*/ 0 h 27"/>
                    <a:gd name="T16" fmla="*/ 49 w 88"/>
                    <a:gd name="T17" fmla="*/ 0 h 27"/>
                    <a:gd name="T18" fmla="*/ 44 w 88"/>
                    <a:gd name="T19" fmla="*/ 0 h 27"/>
                    <a:gd name="T20" fmla="*/ 39 w 88"/>
                    <a:gd name="T21" fmla="*/ 0 h 27"/>
                    <a:gd name="T22" fmla="*/ 34 w 88"/>
                    <a:gd name="T23" fmla="*/ 0 h 27"/>
                    <a:gd name="T24" fmla="*/ 34 w 88"/>
                    <a:gd name="T25" fmla="*/ 5 h 27"/>
                    <a:gd name="T26" fmla="*/ 29 w 88"/>
                    <a:gd name="T27" fmla="*/ 5 h 27"/>
                    <a:gd name="T28" fmla="*/ 24 w 88"/>
                    <a:gd name="T29" fmla="*/ 5 h 27"/>
                    <a:gd name="T30" fmla="*/ 19 w 88"/>
                    <a:gd name="T31" fmla="*/ 5 h 27"/>
                    <a:gd name="T32" fmla="*/ 14 w 88"/>
                    <a:gd name="T33" fmla="*/ 5 h 27"/>
                    <a:gd name="T34" fmla="*/ 14 w 88"/>
                    <a:gd name="T35" fmla="*/ 9 h 27"/>
                    <a:gd name="T36" fmla="*/ 9 w 88"/>
                    <a:gd name="T37" fmla="*/ 9 h 27"/>
                    <a:gd name="T38" fmla="*/ 9 w 88"/>
                    <a:gd name="T39" fmla="*/ 13 h 27"/>
                    <a:gd name="T40" fmla="*/ 5 w 88"/>
                    <a:gd name="T41" fmla="*/ 13 h 27"/>
                    <a:gd name="T42" fmla="*/ 5 w 88"/>
                    <a:gd name="T43" fmla="*/ 18 h 27"/>
                    <a:gd name="T44" fmla="*/ 0 w 88"/>
                    <a:gd name="T45" fmla="*/ 18 h 27"/>
                    <a:gd name="T46" fmla="*/ 0 w 88"/>
                    <a:gd name="T47" fmla="*/ 22 h 27"/>
                    <a:gd name="T48" fmla="*/ 5 w 88"/>
                    <a:gd name="T4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27">
                      <a:moveTo>
                        <a:pt x="88" y="5"/>
                      </a:moveTo>
                      <a:lnTo>
                        <a:pt x="83" y="0"/>
                      </a:lnTo>
                      <a:lnTo>
                        <a:pt x="78" y="0"/>
                      </a:lnTo>
                      <a:lnTo>
                        <a:pt x="74" y="0"/>
                      </a:lnTo>
                      <a:lnTo>
                        <a:pt x="69" y="0"/>
                      </a:lnTo>
                      <a:lnTo>
                        <a:pt x="64" y="0"/>
                      </a:lnTo>
                      <a:lnTo>
                        <a:pt x="59" y="0"/>
                      </a:lnTo>
                      <a:lnTo>
                        <a:pt x="54" y="0"/>
                      </a:lnTo>
                      <a:lnTo>
                        <a:pt x="49" y="0"/>
                      </a:lnTo>
                      <a:lnTo>
                        <a:pt x="44" y="0"/>
                      </a:lnTo>
                      <a:lnTo>
                        <a:pt x="39" y="0"/>
                      </a:lnTo>
                      <a:lnTo>
                        <a:pt x="34" y="0"/>
                      </a:lnTo>
                      <a:lnTo>
                        <a:pt x="34" y="5"/>
                      </a:lnTo>
                      <a:lnTo>
                        <a:pt x="29" y="5"/>
                      </a:lnTo>
                      <a:lnTo>
                        <a:pt x="24" y="5"/>
                      </a:lnTo>
                      <a:lnTo>
                        <a:pt x="19" y="5"/>
                      </a:lnTo>
                      <a:lnTo>
                        <a:pt x="14" y="5"/>
                      </a:lnTo>
                      <a:lnTo>
                        <a:pt x="14" y="9"/>
                      </a:lnTo>
                      <a:lnTo>
                        <a:pt x="9" y="9"/>
                      </a:lnTo>
                      <a:lnTo>
                        <a:pt x="9" y="13"/>
                      </a:lnTo>
                      <a:lnTo>
                        <a:pt x="5" y="13"/>
                      </a:lnTo>
                      <a:lnTo>
                        <a:pt x="5" y="18"/>
                      </a:lnTo>
                      <a:lnTo>
                        <a:pt x="0" y="18"/>
                      </a:lnTo>
                      <a:lnTo>
                        <a:pt x="0" y="22"/>
                      </a:lnTo>
                      <a:lnTo>
                        <a:pt x="5" y="27"/>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27" name="Freeform 15"/>
                <p:cNvSpPr>
                  <a:spLocks noChangeAspect="1"/>
                </p:cNvSpPr>
                <p:nvPr/>
              </p:nvSpPr>
              <p:spPr bwMode="auto">
                <a:xfrm>
                  <a:off x="4218" y="1942"/>
                  <a:ext cx="88" cy="30"/>
                </a:xfrm>
                <a:custGeom>
                  <a:avLst/>
                  <a:gdLst>
                    <a:gd name="T0" fmla="*/ 88 w 88"/>
                    <a:gd name="T1" fmla="*/ 30 h 30"/>
                    <a:gd name="T2" fmla="*/ 83 w 88"/>
                    <a:gd name="T3" fmla="*/ 26 h 30"/>
                    <a:gd name="T4" fmla="*/ 78 w 88"/>
                    <a:gd name="T5" fmla="*/ 26 h 30"/>
                    <a:gd name="T6" fmla="*/ 74 w 88"/>
                    <a:gd name="T7" fmla="*/ 26 h 30"/>
                    <a:gd name="T8" fmla="*/ 69 w 88"/>
                    <a:gd name="T9" fmla="*/ 26 h 30"/>
                    <a:gd name="T10" fmla="*/ 64 w 88"/>
                    <a:gd name="T11" fmla="*/ 26 h 30"/>
                    <a:gd name="T12" fmla="*/ 59 w 88"/>
                    <a:gd name="T13" fmla="*/ 26 h 30"/>
                    <a:gd name="T14" fmla="*/ 54 w 88"/>
                    <a:gd name="T15" fmla="*/ 26 h 30"/>
                    <a:gd name="T16" fmla="*/ 49 w 88"/>
                    <a:gd name="T17" fmla="*/ 26 h 30"/>
                    <a:gd name="T18" fmla="*/ 44 w 88"/>
                    <a:gd name="T19" fmla="*/ 26 h 30"/>
                    <a:gd name="T20" fmla="*/ 39 w 88"/>
                    <a:gd name="T21" fmla="*/ 26 h 30"/>
                    <a:gd name="T22" fmla="*/ 39 w 88"/>
                    <a:gd name="T23" fmla="*/ 21 h 30"/>
                    <a:gd name="T24" fmla="*/ 34 w 88"/>
                    <a:gd name="T25" fmla="*/ 21 h 30"/>
                    <a:gd name="T26" fmla="*/ 29 w 88"/>
                    <a:gd name="T27" fmla="*/ 21 h 30"/>
                    <a:gd name="T28" fmla="*/ 24 w 88"/>
                    <a:gd name="T29" fmla="*/ 21 h 30"/>
                    <a:gd name="T30" fmla="*/ 19 w 88"/>
                    <a:gd name="T31" fmla="*/ 21 h 30"/>
                    <a:gd name="T32" fmla="*/ 19 w 88"/>
                    <a:gd name="T33" fmla="*/ 17 h 30"/>
                    <a:gd name="T34" fmla="*/ 14 w 88"/>
                    <a:gd name="T35" fmla="*/ 17 h 30"/>
                    <a:gd name="T36" fmla="*/ 9 w 88"/>
                    <a:gd name="T37" fmla="*/ 13 h 30"/>
                    <a:gd name="T38" fmla="*/ 5 w 88"/>
                    <a:gd name="T39" fmla="*/ 13 h 30"/>
                    <a:gd name="T40" fmla="*/ 5 w 88"/>
                    <a:gd name="T41" fmla="*/ 8 h 30"/>
                    <a:gd name="T42" fmla="*/ 0 w 88"/>
                    <a:gd name="T43" fmla="*/ 4 h 30"/>
                    <a:gd name="T44" fmla="*/ 0 w 88"/>
                    <a:gd name="T45" fmla="*/ 0 h 30"/>
                    <a:gd name="T46" fmla="*/ 5 w 88"/>
                    <a:gd name="T4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 h="30">
                      <a:moveTo>
                        <a:pt x="88" y="30"/>
                      </a:moveTo>
                      <a:lnTo>
                        <a:pt x="83" y="26"/>
                      </a:lnTo>
                      <a:lnTo>
                        <a:pt x="78" y="26"/>
                      </a:lnTo>
                      <a:lnTo>
                        <a:pt x="74" y="26"/>
                      </a:lnTo>
                      <a:lnTo>
                        <a:pt x="69" y="26"/>
                      </a:lnTo>
                      <a:lnTo>
                        <a:pt x="64" y="26"/>
                      </a:lnTo>
                      <a:lnTo>
                        <a:pt x="59" y="26"/>
                      </a:lnTo>
                      <a:lnTo>
                        <a:pt x="54" y="26"/>
                      </a:lnTo>
                      <a:lnTo>
                        <a:pt x="49" y="26"/>
                      </a:lnTo>
                      <a:lnTo>
                        <a:pt x="44" y="26"/>
                      </a:lnTo>
                      <a:lnTo>
                        <a:pt x="39" y="26"/>
                      </a:lnTo>
                      <a:lnTo>
                        <a:pt x="39" y="21"/>
                      </a:lnTo>
                      <a:lnTo>
                        <a:pt x="34" y="21"/>
                      </a:lnTo>
                      <a:lnTo>
                        <a:pt x="29" y="21"/>
                      </a:lnTo>
                      <a:lnTo>
                        <a:pt x="24" y="21"/>
                      </a:lnTo>
                      <a:lnTo>
                        <a:pt x="19" y="21"/>
                      </a:lnTo>
                      <a:lnTo>
                        <a:pt x="19" y="17"/>
                      </a:lnTo>
                      <a:lnTo>
                        <a:pt x="14" y="17"/>
                      </a:lnTo>
                      <a:lnTo>
                        <a:pt x="9" y="13"/>
                      </a:lnTo>
                      <a:lnTo>
                        <a:pt x="5" y="13"/>
                      </a:lnTo>
                      <a:lnTo>
                        <a:pt x="5" y="8"/>
                      </a:lnTo>
                      <a:lnTo>
                        <a:pt x="0" y="4"/>
                      </a:lnTo>
                      <a:lnTo>
                        <a:pt x="0" y="0"/>
                      </a:lnTo>
                      <a:lnTo>
                        <a:pt x="5"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sp>
            <p:nvSpPr>
              <p:cNvPr id="653328" name="Line 16"/>
              <p:cNvSpPr>
                <a:spLocks noChangeAspect="1" noChangeShapeType="1"/>
              </p:cNvSpPr>
              <p:nvPr/>
            </p:nvSpPr>
            <p:spPr bwMode="auto">
              <a:xfrm>
                <a:off x="1564" y="1145"/>
                <a:ext cx="1" cy="75"/>
              </a:xfrm>
              <a:prstGeom prst="lin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sp>
            <p:nvSpPr>
              <p:cNvPr id="653329" name="Rectangle 17"/>
              <p:cNvSpPr>
                <a:spLocks noChangeAspect="1" noChangeArrowheads="1"/>
              </p:cNvSpPr>
              <p:nvPr/>
            </p:nvSpPr>
            <p:spPr bwMode="auto">
              <a:xfrm>
                <a:off x="1566" y="1181"/>
                <a:ext cx="2" cy="17"/>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30" name="Freeform 18"/>
              <p:cNvSpPr>
                <a:spLocks noChangeAspect="1"/>
              </p:cNvSpPr>
              <p:nvPr/>
            </p:nvSpPr>
            <p:spPr bwMode="auto">
              <a:xfrm>
                <a:off x="1564" y="1233"/>
                <a:ext cx="412" cy="26"/>
              </a:xfrm>
              <a:custGeom>
                <a:avLst/>
                <a:gdLst>
                  <a:gd name="T0" fmla="*/ 0 w 267"/>
                  <a:gd name="T1" fmla="*/ 0 h 18"/>
                  <a:gd name="T2" fmla="*/ 267 w 267"/>
                  <a:gd name="T3" fmla="*/ 9 h 18"/>
                  <a:gd name="T4" fmla="*/ 267 w 267"/>
                  <a:gd name="T5" fmla="*/ 18 h 18"/>
                  <a:gd name="T6" fmla="*/ 0 w 267"/>
                  <a:gd name="T7" fmla="*/ 4 h 18"/>
                  <a:gd name="T8" fmla="*/ 0 w 267"/>
                  <a:gd name="T9" fmla="*/ 0 h 18"/>
                </a:gdLst>
                <a:ahLst/>
                <a:cxnLst>
                  <a:cxn ang="0">
                    <a:pos x="T0" y="T1"/>
                  </a:cxn>
                  <a:cxn ang="0">
                    <a:pos x="T2" y="T3"/>
                  </a:cxn>
                  <a:cxn ang="0">
                    <a:pos x="T4" y="T5"/>
                  </a:cxn>
                  <a:cxn ang="0">
                    <a:pos x="T6" y="T7"/>
                  </a:cxn>
                  <a:cxn ang="0">
                    <a:pos x="T8" y="T9"/>
                  </a:cxn>
                </a:cxnLst>
                <a:rect l="0" t="0" r="r" b="b"/>
                <a:pathLst>
                  <a:path w="267" h="18">
                    <a:moveTo>
                      <a:pt x="0" y="0"/>
                    </a:moveTo>
                    <a:lnTo>
                      <a:pt x="267" y="9"/>
                    </a:lnTo>
                    <a:lnTo>
                      <a:pt x="267" y="18"/>
                    </a:lnTo>
                    <a:lnTo>
                      <a:pt x="0" y="4"/>
                    </a:lnTo>
                    <a:lnTo>
                      <a:pt x="0" y="0"/>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31" name="Freeform 19"/>
              <p:cNvSpPr>
                <a:spLocks noChangeAspect="1"/>
              </p:cNvSpPr>
              <p:nvPr/>
            </p:nvSpPr>
            <p:spPr bwMode="auto">
              <a:xfrm>
                <a:off x="1504" y="202"/>
                <a:ext cx="91" cy="949"/>
              </a:xfrm>
              <a:custGeom>
                <a:avLst/>
                <a:gdLst>
                  <a:gd name="T0" fmla="*/ 34 w 59"/>
                  <a:gd name="T1" fmla="*/ 654 h 658"/>
                  <a:gd name="T2" fmla="*/ 25 w 59"/>
                  <a:gd name="T3" fmla="*/ 658 h 658"/>
                  <a:gd name="T4" fmla="*/ 15 w 59"/>
                  <a:gd name="T5" fmla="*/ 658 h 658"/>
                  <a:gd name="T6" fmla="*/ 5 w 59"/>
                  <a:gd name="T7" fmla="*/ 654 h 658"/>
                  <a:gd name="T8" fmla="*/ 5 w 59"/>
                  <a:gd name="T9" fmla="*/ 654 h 658"/>
                  <a:gd name="T10" fmla="*/ 0 w 59"/>
                  <a:gd name="T11" fmla="*/ 654 h 658"/>
                  <a:gd name="T12" fmla="*/ 0 w 59"/>
                  <a:gd name="T13" fmla="*/ 618 h 658"/>
                  <a:gd name="T14" fmla="*/ 0 w 59"/>
                  <a:gd name="T15" fmla="*/ 570 h 658"/>
                  <a:gd name="T16" fmla="*/ 15 w 59"/>
                  <a:gd name="T17" fmla="*/ 382 h 658"/>
                  <a:gd name="T18" fmla="*/ 39 w 59"/>
                  <a:gd name="T19" fmla="*/ 9 h 658"/>
                  <a:gd name="T20" fmla="*/ 44 w 59"/>
                  <a:gd name="T21" fmla="*/ 4 h 658"/>
                  <a:gd name="T22" fmla="*/ 54 w 59"/>
                  <a:gd name="T23" fmla="*/ 0 h 658"/>
                  <a:gd name="T24" fmla="*/ 59 w 59"/>
                  <a:gd name="T25" fmla="*/ 0 h 658"/>
                  <a:gd name="T26" fmla="*/ 49 w 59"/>
                  <a:gd name="T27" fmla="*/ 583 h 658"/>
                  <a:gd name="T28" fmla="*/ 34 w 59"/>
                  <a:gd name="T29" fmla="*/ 654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658">
                    <a:moveTo>
                      <a:pt x="34" y="654"/>
                    </a:moveTo>
                    <a:lnTo>
                      <a:pt x="25" y="658"/>
                    </a:lnTo>
                    <a:lnTo>
                      <a:pt x="15" y="658"/>
                    </a:lnTo>
                    <a:lnTo>
                      <a:pt x="5" y="654"/>
                    </a:lnTo>
                    <a:lnTo>
                      <a:pt x="5" y="654"/>
                    </a:lnTo>
                    <a:lnTo>
                      <a:pt x="0" y="654"/>
                    </a:lnTo>
                    <a:lnTo>
                      <a:pt x="0" y="618"/>
                    </a:lnTo>
                    <a:lnTo>
                      <a:pt x="0" y="570"/>
                    </a:lnTo>
                    <a:lnTo>
                      <a:pt x="15" y="382"/>
                    </a:lnTo>
                    <a:lnTo>
                      <a:pt x="39" y="9"/>
                    </a:lnTo>
                    <a:lnTo>
                      <a:pt x="44" y="4"/>
                    </a:lnTo>
                    <a:lnTo>
                      <a:pt x="54" y="0"/>
                    </a:lnTo>
                    <a:lnTo>
                      <a:pt x="59" y="0"/>
                    </a:lnTo>
                    <a:lnTo>
                      <a:pt x="49" y="583"/>
                    </a:lnTo>
                    <a:lnTo>
                      <a:pt x="34" y="654"/>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32" name="Freeform 20"/>
              <p:cNvSpPr>
                <a:spLocks noChangeAspect="1"/>
              </p:cNvSpPr>
              <p:nvPr/>
            </p:nvSpPr>
            <p:spPr bwMode="auto">
              <a:xfrm>
                <a:off x="1441" y="1214"/>
                <a:ext cx="123" cy="944"/>
              </a:xfrm>
              <a:custGeom>
                <a:avLst/>
                <a:gdLst>
                  <a:gd name="T0" fmla="*/ 69 w 79"/>
                  <a:gd name="T1" fmla="*/ 4 h 654"/>
                  <a:gd name="T2" fmla="*/ 60 w 79"/>
                  <a:gd name="T3" fmla="*/ 0 h 654"/>
                  <a:gd name="T4" fmla="*/ 50 w 79"/>
                  <a:gd name="T5" fmla="*/ 0 h 654"/>
                  <a:gd name="T6" fmla="*/ 45 w 79"/>
                  <a:gd name="T7" fmla="*/ 0 h 654"/>
                  <a:gd name="T8" fmla="*/ 40 w 79"/>
                  <a:gd name="T9" fmla="*/ 0 h 654"/>
                  <a:gd name="T10" fmla="*/ 40 w 79"/>
                  <a:gd name="T11" fmla="*/ 0 h 654"/>
                  <a:gd name="T12" fmla="*/ 30 w 79"/>
                  <a:gd name="T13" fmla="*/ 35 h 654"/>
                  <a:gd name="T14" fmla="*/ 25 w 79"/>
                  <a:gd name="T15" fmla="*/ 83 h 654"/>
                  <a:gd name="T16" fmla="*/ 20 w 79"/>
                  <a:gd name="T17" fmla="*/ 272 h 654"/>
                  <a:gd name="T18" fmla="*/ 0 w 79"/>
                  <a:gd name="T19" fmla="*/ 645 h 654"/>
                  <a:gd name="T20" fmla="*/ 5 w 79"/>
                  <a:gd name="T21" fmla="*/ 649 h 654"/>
                  <a:gd name="T22" fmla="*/ 15 w 79"/>
                  <a:gd name="T23" fmla="*/ 654 h 654"/>
                  <a:gd name="T24" fmla="*/ 20 w 79"/>
                  <a:gd name="T25" fmla="*/ 654 h 654"/>
                  <a:gd name="T26" fmla="*/ 79 w 79"/>
                  <a:gd name="T27" fmla="*/ 74 h 654"/>
                  <a:gd name="T28" fmla="*/ 69 w 79"/>
                  <a:gd name="T29" fmla="*/ 4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654">
                    <a:moveTo>
                      <a:pt x="69" y="4"/>
                    </a:moveTo>
                    <a:lnTo>
                      <a:pt x="60" y="0"/>
                    </a:lnTo>
                    <a:lnTo>
                      <a:pt x="50" y="0"/>
                    </a:lnTo>
                    <a:lnTo>
                      <a:pt x="45" y="0"/>
                    </a:lnTo>
                    <a:lnTo>
                      <a:pt x="40" y="0"/>
                    </a:lnTo>
                    <a:lnTo>
                      <a:pt x="40" y="0"/>
                    </a:lnTo>
                    <a:lnTo>
                      <a:pt x="30" y="35"/>
                    </a:lnTo>
                    <a:lnTo>
                      <a:pt x="25" y="83"/>
                    </a:lnTo>
                    <a:lnTo>
                      <a:pt x="20" y="272"/>
                    </a:lnTo>
                    <a:lnTo>
                      <a:pt x="0" y="645"/>
                    </a:lnTo>
                    <a:lnTo>
                      <a:pt x="5" y="649"/>
                    </a:lnTo>
                    <a:lnTo>
                      <a:pt x="15" y="654"/>
                    </a:lnTo>
                    <a:lnTo>
                      <a:pt x="20" y="654"/>
                    </a:lnTo>
                    <a:lnTo>
                      <a:pt x="79" y="74"/>
                    </a:lnTo>
                    <a:lnTo>
                      <a:pt x="69" y="4"/>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33" name="Freeform 21"/>
              <p:cNvSpPr>
                <a:spLocks noChangeAspect="1"/>
              </p:cNvSpPr>
              <p:nvPr/>
            </p:nvSpPr>
            <p:spPr bwMode="auto">
              <a:xfrm>
                <a:off x="1945" y="1094"/>
                <a:ext cx="36" cy="70"/>
              </a:xfrm>
              <a:custGeom>
                <a:avLst/>
                <a:gdLst>
                  <a:gd name="T0" fmla="*/ 24 w 24"/>
                  <a:gd name="T1" fmla="*/ 0 h 49"/>
                  <a:gd name="T2" fmla="*/ 24 w 24"/>
                  <a:gd name="T3" fmla="*/ 18 h 49"/>
                  <a:gd name="T4" fmla="*/ 0 w 24"/>
                  <a:gd name="T5" fmla="*/ 18 h 49"/>
                  <a:gd name="T6" fmla="*/ 0 w 24"/>
                  <a:gd name="T7" fmla="*/ 49 h 49"/>
                  <a:gd name="T8" fmla="*/ 0 w 24"/>
                  <a:gd name="T9" fmla="*/ 49 h 49"/>
                  <a:gd name="T10" fmla="*/ 0 w 24"/>
                  <a:gd name="T11" fmla="*/ 49 h 49"/>
                  <a:gd name="T12" fmla="*/ 24 w 2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4" h="49">
                    <a:moveTo>
                      <a:pt x="24" y="0"/>
                    </a:moveTo>
                    <a:lnTo>
                      <a:pt x="24" y="18"/>
                    </a:lnTo>
                    <a:lnTo>
                      <a:pt x="0" y="18"/>
                    </a:lnTo>
                    <a:lnTo>
                      <a:pt x="0" y="49"/>
                    </a:lnTo>
                    <a:lnTo>
                      <a:pt x="0" y="49"/>
                    </a:lnTo>
                    <a:lnTo>
                      <a:pt x="0" y="49"/>
                    </a:lnTo>
                    <a:lnTo>
                      <a:pt x="24" y="0"/>
                    </a:lnTo>
                    <a:close/>
                  </a:path>
                </a:pathLst>
              </a:custGeom>
              <a:noFill/>
              <a:ln w="9525">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34" name="Freeform 22"/>
              <p:cNvSpPr>
                <a:spLocks noChangeAspect="1"/>
              </p:cNvSpPr>
              <p:nvPr/>
            </p:nvSpPr>
            <p:spPr bwMode="auto">
              <a:xfrm>
                <a:off x="1945" y="1094"/>
                <a:ext cx="36" cy="70"/>
              </a:xfrm>
              <a:custGeom>
                <a:avLst/>
                <a:gdLst>
                  <a:gd name="T0" fmla="*/ 24 w 24"/>
                  <a:gd name="T1" fmla="*/ 0 h 49"/>
                  <a:gd name="T2" fmla="*/ 24 w 24"/>
                  <a:gd name="T3" fmla="*/ 18 h 49"/>
                  <a:gd name="T4" fmla="*/ 0 w 24"/>
                  <a:gd name="T5" fmla="*/ 18 h 49"/>
                  <a:gd name="T6" fmla="*/ 0 w 24"/>
                  <a:gd name="T7" fmla="*/ 49 h 49"/>
                  <a:gd name="T8" fmla="*/ 0 w 24"/>
                  <a:gd name="T9" fmla="*/ 49 h 49"/>
                  <a:gd name="T10" fmla="*/ 0 w 24"/>
                  <a:gd name="T11" fmla="*/ 49 h 49"/>
                </a:gdLst>
                <a:ahLst/>
                <a:cxnLst>
                  <a:cxn ang="0">
                    <a:pos x="T0" y="T1"/>
                  </a:cxn>
                  <a:cxn ang="0">
                    <a:pos x="T2" y="T3"/>
                  </a:cxn>
                  <a:cxn ang="0">
                    <a:pos x="T4" y="T5"/>
                  </a:cxn>
                  <a:cxn ang="0">
                    <a:pos x="T6" y="T7"/>
                  </a:cxn>
                  <a:cxn ang="0">
                    <a:pos x="T8" y="T9"/>
                  </a:cxn>
                  <a:cxn ang="0">
                    <a:pos x="T10" y="T11"/>
                  </a:cxn>
                </a:cxnLst>
                <a:rect l="0" t="0" r="r" b="b"/>
                <a:pathLst>
                  <a:path w="24" h="49">
                    <a:moveTo>
                      <a:pt x="24" y="0"/>
                    </a:moveTo>
                    <a:lnTo>
                      <a:pt x="24" y="18"/>
                    </a:lnTo>
                    <a:lnTo>
                      <a:pt x="0" y="18"/>
                    </a:lnTo>
                    <a:lnTo>
                      <a:pt x="0" y="49"/>
                    </a:lnTo>
                    <a:lnTo>
                      <a:pt x="0" y="49"/>
                    </a:lnTo>
                    <a:lnTo>
                      <a:pt x="0" y="49"/>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35" name="Oval 23"/>
              <p:cNvSpPr>
                <a:spLocks noChangeAspect="1" noChangeArrowheads="1"/>
              </p:cNvSpPr>
              <p:nvPr/>
            </p:nvSpPr>
            <p:spPr bwMode="auto">
              <a:xfrm>
                <a:off x="1986" y="1097"/>
                <a:ext cx="8" cy="6"/>
              </a:xfrm>
              <a:prstGeom prst="ellips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36" name="Oval 24"/>
              <p:cNvSpPr>
                <a:spLocks noChangeAspect="1" noChangeArrowheads="1"/>
              </p:cNvSpPr>
              <p:nvPr/>
            </p:nvSpPr>
            <p:spPr bwMode="auto">
              <a:xfrm>
                <a:off x="1972" y="1097"/>
                <a:ext cx="7" cy="6"/>
              </a:xfrm>
              <a:prstGeom prst="ellips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37" name="Line 25"/>
              <p:cNvSpPr>
                <a:spLocks noChangeAspect="1" noChangeShapeType="1"/>
              </p:cNvSpPr>
              <p:nvPr/>
            </p:nvSpPr>
            <p:spPr bwMode="auto">
              <a:xfrm>
                <a:off x="1976" y="1094"/>
                <a:ext cx="5" cy="1"/>
              </a:xfrm>
              <a:prstGeom prst="lin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sp>
            <p:nvSpPr>
              <p:cNvPr id="653338" name="Line 26"/>
              <p:cNvSpPr>
                <a:spLocks noChangeAspect="1" noChangeShapeType="1"/>
              </p:cNvSpPr>
              <p:nvPr/>
            </p:nvSpPr>
            <p:spPr bwMode="auto">
              <a:xfrm flipV="1">
                <a:off x="1945" y="1106"/>
                <a:ext cx="1" cy="14"/>
              </a:xfrm>
              <a:prstGeom prst="lin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sp>
            <p:nvSpPr>
              <p:cNvPr id="653339" name="Line 27"/>
              <p:cNvSpPr>
                <a:spLocks noChangeAspect="1" noChangeShapeType="1"/>
              </p:cNvSpPr>
              <p:nvPr/>
            </p:nvSpPr>
            <p:spPr bwMode="auto">
              <a:xfrm>
                <a:off x="1937" y="1106"/>
                <a:ext cx="16" cy="1"/>
              </a:xfrm>
              <a:prstGeom prst="lin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sp>
            <p:nvSpPr>
              <p:cNvPr id="653340" name="Freeform 28"/>
              <p:cNvSpPr>
                <a:spLocks noChangeAspect="1"/>
              </p:cNvSpPr>
              <p:nvPr/>
            </p:nvSpPr>
            <p:spPr bwMode="auto">
              <a:xfrm>
                <a:off x="1945" y="1101"/>
                <a:ext cx="15" cy="12"/>
              </a:xfrm>
              <a:custGeom>
                <a:avLst/>
                <a:gdLst>
                  <a:gd name="T0" fmla="*/ 0 w 10"/>
                  <a:gd name="T1" fmla="*/ 4 h 9"/>
                  <a:gd name="T2" fmla="*/ 0 w 10"/>
                  <a:gd name="T3" fmla="*/ 9 h 9"/>
                  <a:gd name="T4" fmla="*/ 10 w 10"/>
                  <a:gd name="T5" fmla="*/ 9 h 9"/>
                  <a:gd name="T6" fmla="*/ 10 w 10"/>
                  <a:gd name="T7" fmla="*/ 0 h 9"/>
                  <a:gd name="T8" fmla="*/ 0 w 10"/>
                  <a:gd name="T9" fmla="*/ 4 h 9"/>
                </a:gdLst>
                <a:ahLst/>
                <a:cxnLst>
                  <a:cxn ang="0">
                    <a:pos x="T0" y="T1"/>
                  </a:cxn>
                  <a:cxn ang="0">
                    <a:pos x="T2" y="T3"/>
                  </a:cxn>
                  <a:cxn ang="0">
                    <a:pos x="T4" y="T5"/>
                  </a:cxn>
                  <a:cxn ang="0">
                    <a:pos x="T6" y="T7"/>
                  </a:cxn>
                  <a:cxn ang="0">
                    <a:pos x="T8" y="T9"/>
                  </a:cxn>
                </a:cxnLst>
                <a:rect l="0" t="0" r="r" b="b"/>
                <a:pathLst>
                  <a:path w="10" h="9">
                    <a:moveTo>
                      <a:pt x="0" y="4"/>
                    </a:moveTo>
                    <a:lnTo>
                      <a:pt x="0" y="9"/>
                    </a:lnTo>
                    <a:lnTo>
                      <a:pt x="10" y="9"/>
                    </a:lnTo>
                    <a:lnTo>
                      <a:pt x="10" y="0"/>
                    </a:lnTo>
                    <a:lnTo>
                      <a:pt x="0" y="4"/>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41" name="Rectangle 29"/>
              <p:cNvSpPr>
                <a:spLocks noChangeAspect="1" noChangeArrowheads="1"/>
              </p:cNvSpPr>
              <p:nvPr/>
            </p:nvSpPr>
            <p:spPr bwMode="auto">
              <a:xfrm>
                <a:off x="1633" y="3202"/>
                <a:ext cx="236" cy="550"/>
              </a:xfrm>
              <a:prstGeom prst="rect">
                <a:avLst/>
              </a:prstGeom>
              <a:noFill/>
              <a:ln w="9525">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blipFill dpi="0" rotWithShape="0">
                      <a:blip r:embed="rId4"/>
                      <a:srcRect/>
                      <a:tile tx="0" ty="0" sx="100000" sy="100000" flip="none" algn="tl"/>
                    </a:blipFill>
                  </a14:hiddenFill>
                </a:ext>
              </a:extLst>
            </p:spPr>
            <p:txBody>
              <a:bodyPr/>
              <a:lstStyle/>
              <a:p>
                <a:endParaRPr lang="en-US"/>
              </a:p>
            </p:txBody>
          </p:sp>
          <p:sp>
            <p:nvSpPr>
              <p:cNvPr id="653342" name="Rectangle 30"/>
              <p:cNvSpPr>
                <a:spLocks noChangeAspect="1" noChangeArrowheads="1"/>
              </p:cNvSpPr>
              <p:nvPr/>
            </p:nvSpPr>
            <p:spPr bwMode="auto">
              <a:xfrm>
                <a:off x="1636" y="3205"/>
                <a:ext cx="236" cy="551"/>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43" name="Rectangle 31"/>
              <p:cNvSpPr>
                <a:spLocks noChangeAspect="1" noChangeArrowheads="1"/>
              </p:cNvSpPr>
              <p:nvPr/>
            </p:nvSpPr>
            <p:spPr bwMode="auto">
              <a:xfrm>
                <a:off x="1656" y="3194"/>
                <a:ext cx="198" cy="8"/>
              </a:xfrm>
              <a:prstGeom prst="rect">
                <a:avLst/>
              </a:prstGeom>
              <a:noFill/>
              <a:ln w="9525">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blipFill dpi="0" rotWithShape="0">
                      <a:blip r:embed="rId5"/>
                      <a:srcRect/>
                      <a:tile tx="0" ty="0" sx="100000" sy="100000" flip="none" algn="tl"/>
                    </a:blipFill>
                  </a14:hiddenFill>
                </a:ext>
              </a:extLst>
            </p:spPr>
            <p:txBody>
              <a:bodyPr/>
              <a:lstStyle/>
              <a:p>
                <a:endParaRPr lang="en-US"/>
              </a:p>
            </p:txBody>
          </p:sp>
          <p:sp>
            <p:nvSpPr>
              <p:cNvPr id="653344" name="Rectangle 32"/>
              <p:cNvSpPr>
                <a:spLocks noChangeAspect="1" noChangeArrowheads="1"/>
              </p:cNvSpPr>
              <p:nvPr/>
            </p:nvSpPr>
            <p:spPr bwMode="auto">
              <a:xfrm>
                <a:off x="1659" y="3197"/>
                <a:ext cx="199" cy="8"/>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653345" name="Group 33"/>
            <p:cNvGrpSpPr>
              <a:grpSpLocks noChangeAspect="1"/>
            </p:cNvGrpSpPr>
            <p:nvPr/>
          </p:nvGrpSpPr>
          <p:grpSpPr bwMode="auto">
            <a:xfrm>
              <a:off x="1082" y="2711"/>
              <a:ext cx="838" cy="894"/>
              <a:chOff x="4202" y="2079"/>
              <a:chExt cx="1590" cy="1358"/>
            </a:xfrm>
          </p:grpSpPr>
          <p:sp>
            <p:nvSpPr>
              <p:cNvPr id="653346" name="Line 34"/>
              <p:cNvSpPr>
                <a:spLocks noChangeAspect="1" noChangeShapeType="1"/>
              </p:cNvSpPr>
              <p:nvPr/>
            </p:nvSpPr>
            <p:spPr bwMode="auto">
              <a:xfrm>
                <a:off x="4202" y="3347"/>
                <a:ext cx="1590" cy="1"/>
              </a:xfrm>
              <a:prstGeom prst="lin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grpSp>
            <p:nvGrpSpPr>
              <p:cNvPr id="653347" name="Group 35"/>
              <p:cNvGrpSpPr>
                <a:grpSpLocks noChangeAspect="1"/>
              </p:cNvGrpSpPr>
              <p:nvPr/>
            </p:nvGrpSpPr>
            <p:grpSpPr bwMode="auto">
              <a:xfrm>
                <a:off x="5027" y="3337"/>
                <a:ext cx="1" cy="56"/>
                <a:chOff x="5450" y="3337"/>
                <a:chExt cx="1" cy="53"/>
              </a:xfrm>
            </p:grpSpPr>
            <p:sp>
              <p:nvSpPr>
                <p:cNvPr id="653348" name="Line 36"/>
                <p:cNvSpPr>
                  <a:spLocks noChangeAspect="1" noChangeShapeType="1"/>
                </p:cNvSpPr>
                <p:nvPr/>
              </p:nvSpPr>
              <p:spPr bwMode="auto">
                <a:xfrm>
                  <a:off x="5450" y="3337"/>
                  <a:ext cx="1" cy="35"/>
                </a:xfrm>
                <a:prstGeom prst="lin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sp>
              <p:nvSpPr>
                <p:cNvPr id="653349" name="Line 37"/>
                <p:cNvSpPr>
                  <a:spLocks noChangeAspect="1" noChangeShapeType="1"/>
                </p:cNvSpPr>
                <p:nvPr/>
              </p:nvSpPr>
              <p:spPr bwMode="auto">
                <a:xfrm>
                  <a:off x="5450" y="3389"/>
                  <a:ext cx="1" cy="1"/>
                </a:xfrm>
                <a:prstGeom prst="lin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grpSp>
          <p:sp>
            <p:nvSpPr>
              <p:cNvPr id="653350" name="Rectangle 38"/>
              <p:cNvSpPr>
                <a:spLocks noChangeAspect="1" noChangeArrowheads="1"/>
              </p:cNvSpPr>
              <p:nvPr/>
            </p:nvSpPr>
            <p:spPr bwMode="auto">
              <a:xfrm>
                <a:off x="4999" y="3341"/>
                <a:ext cx="49" cy="43"/>
              </a:xfrm>
              <a:prstGeom prst="rect">
                <a:avLst/>
              </a:prstGeom>
              <a:noFill/>
              <a:ln w="9525">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blipFill dpi="0" rotWithShape="0">
                      <a:blip r:embed="rId4"/>
                      <a:srcRect/>
                      <a:tile tx="0" ty="0" sx="100000" sy="100000" flip="none" algn="tl"/>
                    </a:blipFill>
                  </a14:hiddenFill>
                </a:ext>
              </a:extLst>
            </p:spPr>
            <p:txBody>
              <a:bodyPr/>
              <a:lstStyle/>
              <a:p>
                <a:endParaRPr lang="en-US"/>
              </a:p>
            </p:txBody>
          </p:sp>
          <p:sp>
            <p:nvSpPr>
              <p:cNvPr id="653351" name="Rectangle 39"/>
              <p:cNvSpPr>
                <a:spLocks noChangeAspect="1" noChangeArrowheads="1"/>
              </p:cNvSpPr>
              <p:nvPr/>
            </p:nvSpPr>
            <p:spPr bwMode="auto">
              <a:xfrm>
                <a:off x="5002" y="3343"/>
                <a:ext cx="50" cy="43"/>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52" name="Rectangle 40"/>
              <p:cNvSpPr>
                <a:spLocks noChangeAspect="1" noChangeArrowheads="1"/>
              </p:cNvSpPr>
              <p:nvPr/>
            </p:nvSpPr>
            <p:spPr bwMode="auto">
              <a:xfrm>
                <a:off x="4999" y="3341"/>
                <a:ext cx="49" cy="6"/>
              </a:xfrm>
              <a:prstGeom prst="rect">
                <a:avLst/>
              </a:prstGeom>
              <a:noFill/>
              <a:ln w="9525">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53" name="Rectangle 41"/>
              <p:cNvSpPr>
                <a:spLocks noChangeAspect="1" noChangeArrowheads="1"/>
              </p:cNvSpPr>
              <p:nvPr/>
            </p:nvSpPr>
            <p:spPr bwMode="auto">
              <a:xfrm>
                <a:off x="5002" y="3343"/>
                <a:ext cx="50" cy="6"/>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nvGrpSpPr>
              <p:cNvPr id="653354" name="Group 42"/>
              <p:cNvGrpSpPr>
                <a:grpSpLocks noChangeAspect="1"/>
              </p:cNvGrpSpPr>
              <p:nvPr/>
            </p:nvGrpSpPr>
            <p:grpSpPr bwMode="auto">
              <a:xfrm>
                <a:off x="5010" y="3073"/>
                <a:ext cx="27" cy="268"/>
                <a:chOff x="5435" y="3089"/>
                <a:chExt cx="25" cy="252"/>
              </a:xfrm>
            </p:grpSpPr>
            <p:grpSp>
              <p:nvGrpSpPr>
                <p:cNvPr id="653355" name="Group 43"/>
                <p:cNvGrpSpPr>
                  <a:grpSpLocks noChangeAspect="1"/>
                </p:cNvGrpSpPr>
                <p:nvPr/>
              </p:nvGrpSpPr>
              <p:grpSpPr bwMode="auto">
                <a:xfrm>
                  <a:off x="5435" y="3089"/>
                  <a:ext cx="25" cy="252"/>
                  <a:chOff x="5435" y="3089"/>
                  <a:chExt cx="25" cy="252"/>
                </a:xfrm>
              </p:grpSpPr>
              <p:sp>
                <p:nvSpPr>
                  <p:cNvPr id="653356" name="Rectangle 44"/>
                  <p:cNvSpPr>
                    <a:spLocks noChangeAspect="1" noChangeArrowheads="1"/>
                  </p:cNvSpPr>
                  <p:nvPr/>
                </p:nvSpPr>
                <p:spPr bwMode="auto">
                  <a:xfrm>
                    <a:off x="5440" y="3091"/>
                    <a:ext cx="0" cy="250"/>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57" name="Rectangle 45"/>
                  <p:cNvSpPr>
                    <a:spLocks noChangeAspect="1" noChangeArrowheads="1"/>
                  </p:cNvSpPr>
                  <p:nvPr/>
                </p:nvSpPr>
                <p:spPr bwMode="auto">
                  <a:xfrm>
                    <a:off x="5455" y="3091"/>
                    <a:ext cx="0" cy="250"/>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58" name="Rectangle 46"/>
                  <p:cNvSpPr>
                    <a:spLocks noChangeAspect="1" noChangeArrowheads="1"/>
                  </p:cNvSpPr>
                  <p:nvPr/>
                </p:nvSpPr>
                <p:spPr bwMode="auto">
                  <a:xfrm>
                    <a:off x="5435" y="3341"/>
                    <a:ext cx="10" cy="0"/>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59" name="Rectangle 47"/>
                  <p:cNvSpPr>
                    <a:spLocks noChangeAspect="1" noChangeArrowheads="1"/>
                  </p:cNvSpPr>
                  <p:nvPr/>
                </p:nvSpPr>
                <p:spPr bwMode="auto">
                  <a:xfrm>
                    <a:off x="5455" y="3341"/>
                    <a:ext cx="5" cy="0"/>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60" name="Rectangle 48"/>
                  <p:cNvSpPr>
                    <a:spLocks noChangeAspect="1" noChangeArrowheads="1"/>
                  </p:cNvSpPr>
                  <p:nvPr/>
                </p:nvSpPr>
                <p:spPr bwMode="auto">
                  <a:xfrm>
                    <a:off x="5437" y="3089"/>
                    <a:ext cx="6" cy="0"/>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61" name="Rectangle 49"/>
                  <p:cNvSpPr>
                    <a:spLocks noChangeAspect="1" noChangeArrowheads="1"/>
                  </p:cNvSpPr>
                  <p:nvPr/>
                </p:nvSpPr>
                <p:spPr bwMode="auto">
                  <a:xfrm>
                    <a:off x="5457" y="3089"/>
                    <a:ext cx="1" cy="0"/>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62" name="Rectangle 50"/>
                  <p:cNvSpPr>
                    <a:spLocks noChangeAspect="1" noChangeArrowheads="1"/>
                  </p:cNvSpPr>
                  <p:nvPr/>
                </p:nvSpPr>
                <p:spPr bwMode="auto">
                  <a:xfrm>
                    <a:off x="5440" y="3095"/>
                    <a:ext cx="15" cy="0"/>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63" name="Rectangle 51"/>
                  <p:cNvSpPr>
                    <a:spLocks noChangeAspect="1" noChangeArrowheads="1"/>
                  </p:cNvSpPr>
                  <p:nvPr/>
                </p:nvSpPr>
                <p:spPr bwMode="auto">
                  <a:xfrm>
                    <a:off x="5440" y="3337"/>
                    <a:ext cx="15" cy="0"/>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653364" name="Group 52"/>
                <p:cNvGrpSpPr>
                  <a:grpSpLocks noChangeAspect="1"/>
                </p:cNvGrpSpPr>
                <p:nvPr/>
              </p:nvGrpSpPr>
              <p:grpSpPr bwMode="auto">
                <a:xfrm>
                  <a:off x="5440" y="3095"/>
                  <a:ext cx="15" cy="242"/>
                  <a:chOff x="5440" y="3095"/>
                  <a:chExt cx="15" cy="242"/>
                </a:xfrm>
              </p:grpSpPr>
              <p:grpSp>
                <p:nvGrpSpPr>
                  <p:cNvPr id="653365" name="Group 53"/>
                  <p:cNvGrpSpPr>
                    <a:grpSpLocks noChangeAspect="1"/>
                  </p:cNvGrpSpPr>
                  <p:nvPr/>
                </p:nvGrpSpPr>
                <p:grpSpPr bwMode="auto">
                  <a:xfrm>
                    <a:off x="5440" y="3280"/>
                    <a:ext cx="15" cy="57"/>
                    <a:chOff x="5440" y="3280"/>
                    <a:chExt cx="15" cy="57"/>
                  </a:xfrm>
                </p:grpSpPr>
                <p:grpSp>
                  <p:nvGrpSpPr>
                    <p:cNvPr id="653366" name="Group 54"/>
                    <p:cNvGrpSpPr>
                      <a:grpSpLocks noChangeAspect="1"/>
                    </p:cNvGrpSpPr>
                    <p:nvPr/>
                  </p:nvGrpSpPr>
                  <p:grpSpPr bwMode="auto">
                    <a:xfrm>
                      <a:off x="5440" y="3306"/>
                      <a:ext cx="15" cy="31"/>
                      <a:chOff x="5440" y="3306"/>
                      <a:chExt cx="15" cy="31"/>
                    </a:xfrm>
                  </p:grpSpPr>
                  <p:sp>
                    <p:nvSpPr>
                      <p:cNvPr id="653367" name="Freeform 55"/>
                      <p:cNvSpPr>
                        <a:spLocks noChangeAspect="1"/>
                      </p:cNvSpPr>
                      <p:nvPr/>
                    </p:nvSpPr>
                    <p:spPr bwMode="auto">
                      <a:xfrm>
                        <a:off x="5440" y="3319"/>
                        <a:ext cx="15" cy="18"/>
                      </a:xfrm>
                      <a:custGeom>
                        <a:avLst/>
                        <a:gdLst>
                          <a:gd name="T0" fmla="*/ 0 w 15"/>
                          <a:gd name="T1" fmla="*/ 18 h 18"/>
                          <a:gd name="T2" fmla="*/ 15 w 15"/>
                          <a:gd name="T3" fmla="*/ 0 h 18"/>
                          <a:gd name="T4" fmla="*/ 0 w 15"/>
                          <a:gd name="T5" fmla="*/ 0 h 18"/>
                        </a:gdLst>
                        <a:ahLst/>
                        <a:cxnLst>
                          <a:cxn ang="0">
                            <a:pos x="T0" y="T1"/>
                          </a:cxn>
                          <a:cxn ang="0">
                            <a:pos x="T2" y="T3"/>
                          </a:cxn>
                          <a:cxn ang="0">
                            <a:pos x="T4" y="T5"/>
                          </a:cxn>
                        </a:cxnLst>
                        <a:rect l="0" t="0" r="r" b="b"/>
                        <a:pathLst>
                          <a:path w="15" h="18">
                            <a:moveTo>
                              <a:pt x="0" y="18"/>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68" name="Freeform 56"/>
                      <p:cNvSpPr>
                        <a:spLocks noChangeAspect="1"/>
                      </p:cNvSpPr>
                      <p:nvPr/>
                    </p:nvSpPr>
                    <p:spPr bwMode="auto">
                      <a:xfrm>
                        <a:off x="5440" y="3306"/>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653369" name="Group 57"/>
                    <p:cNvGrpSpPr>
                      <a:grpSpLocks noChangeAspect="1"/>
                    </p:cNvGrpSpPr>
                    <p:nvPr/>
                  </p:nvGrpSpPr>
                  <p:grpSpPr bwMode="auto">
                    <a:xfrm>
                      <a:off x="5440" y="3280"/>
                      <a:ext cx="15" cy="26"/>
                      <a:chOff x="5440" y="3280"/>
                      <a:chExt cx="15" cy="26"/>
                    </a:xfrm>
                  </p:grpSpPr>
                  <p:sp>
                    <p:nvSpPr>
                      <p:cNvPr id="653370" name="Freeform 58"/>
                      <p:cNvSpPr>
                        <a:spLocks noChangeAspect="1"/>
                      </p:cNvSpPr>
                      <p:nvPr/>
                    </p:nvSpPr>
                    <p:spPr bwMode="auto">
                      <a:xfrm>
                        <a:off x="5440" y="3293"/>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71" name="Freeform 59"/>
                      <p:cNvSpPr>
                        <a:spLocks noChangeAspect="1"/>
                      </p:cNvSpPr>
                      <p:nvPr/>
                    </p:nvSpPr>
                    <p:spPr bwMode="auto">
                      <a:xfrm>
                        <a:off x="5440" y="3280"/>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grpSp>
                <p:nvGrpSpPr>
                  <p:cNvPr id="653372" name="Group 60"/>
                  <p:cNvGrpSpPr>
                    <a:grpSpLocks noChangeAspect="1"/>
                  </p:cNvGrpSpPr>
                  <p:nvPr/>
                </p:nvGrpSpPr>
                <p:grpSpPr bwMode="auto">
                  <a:xfrm>
                    <a:off x="5440" y="3223"/>
                    <a:ext cx="15" cy="57"/>
                    <a:chOff x="5440" y="3223"/>
                    <a:chExt cx="15" cy="57"/>
                  </a:xfrm>
                </p:grpSpPr>
                <p:grpSp>
                  <p:nvGrpSpPr>
                    <p:cNvPr id="653373" name="Group 61"/>
                    <p:cNvGrpSpPr>
                      <a:grpSpLocks noChangeAspect="1"/>
                    </p:cNvGrpSpPr>
                    <p:nvPr/>
                  </p:nvGrpSpPr>
                  <p:grpSpPr bwMode="auto">
                    <a:xfrm>
                      <a:off x="5440" y="3249"/>
                      <a:ext cx="15" cy="31"/>
                      <a:chOff x="5440" y="3249"/>
                      <a:chExt cx="15" cy="31"/>
                    </a:xfrm>
                  </p:grpSpPr>
                  <p:sp>
                    <p:nvSpPr>
                      <p:cNvPr id="653374" name="Freeform 62"/>
                      <p:cNvSpPr>
                        <a:spLocks noChangeAspect="1"/>
                      </p:cNvSpPr>
                      <p:nvPr/>
                    </p:nvSpPr>
                    <p:spPr bwMode="auto">
                      <a:xfrm>
                        <a:off x="5440" y="3267"/>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75" name="Freeform 63"/>
                      <p:cNvSpPr>
                        <a:spLocks noChangeAspect="1"/>
                      </p:cNvSpPr>
                      <p:nvPr/>
                    </p:nvSpPr>
                    <p:spPr bwMode="auto">
                      <a:xfrm>
                        <a:off x="5440" y="3249"/>
                        <a:ext cx="15" cy="18"/>
                      </a:xfrm>
                      <a:custGeom>
                        <a:avLst/>
                        <a:gdLst>
                          <a:gd name="T0" fmla="*/ 0 w 15"/>
                          <a:gd name="T1" fmla="*/ 18 h 18"/>
                          <a:gd name="T2" fmla="*/ 15 w 15"/>
                          <a:gd name="T3" fmla="*/ 0 h 18"/>
                          <a:gd name="T4" fmla="*/ 0 w 15"/>
                          <a:gd name="T5" fmla="*/ 0 h 18"/>
                        </a:gdLst>
                        <a:ahLst/>
                        <a:cxnLst>
                          <a:cxn ang="0">
                            <a:pos x="T0" y="T1"/>
                          </a:cxn>
                          <a:cxn ang="0">
                            <a:pos x="T2" y="T3"/>
                          </a:cxn>
                          <a:cxn ang="0">
                            <a:pos x="T4" y="T5"/>
                          </a:cxn>
                        </a:cxnLst>
                        <a:rect l="0" t="0" r="r" b="b"/>
                        <a:pathLst>
                          <a:path w="15" h="18">
                            <a:moveTo>
                              <a:pt x="0" y="18"/>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653376" name="Group 64"/>
                    <p:cNvGrpSpPr>
                      <a:grpSpLocks noChangeAspect="1"/>
                    </p:cNvGrpSpPr>
                    <p:nvPr/>
                  </p:nvGrpSpPr>
                  <p:grpSpPr bwMode="auto">
                    <a:xfrm>
                      <a:off x="5440" y="3223"/>
                      <a:ext cx="15" cy="26"/>
                      <a:chOff x="5440" y="3223"/>
                      <a:chExt cx="15" cy="26"/>
                    </a:xfrm>
                  </p:grpSpPr>
                  <p:sp>
                    <p:nvSpPr>
                      <p:cNvPr id="653377" name="Freeform 65"/>
                      <p:cNvSpPr>
                        <a:spLocks noChangeAspect="1"/>
                      </p:cNvSpPr>
                      <p:nvPr/>
                    </p:nvSpPr>
                    <p:spPr bwMode="auto">
                      <a:xfrm>
                        <a:off x="5440" y="3236"/>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78" name="Freeform 66"/>
                      <p:cNvSpPr>
                        <a:spLocks noChangeAspect="1"/>
                      </p:cNvSpPr>
                      <p:nvPr/>
                    </p:nvSpPr>
                    <p:spPr bwMode="auto">
                      <a:xfrm>
                        <a:off x="5440" y="3223"/>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grpSp>
                <p:nvGrpSpPr>
                  <p:cNvPr id="653379" name="Group 67"/>
                  <p:cNvGrpSpPr>
                    <a:grpSpLocks noChangeAspect="1"/>
                  </p:cNvGrpSpPr>
                  <p:nvPr/>
                </p:nvGrpSpPr>
                <p:grpSpPr bwMode="auto">
                  <a:xfrm>
                    <a:off x="5440" y="3166"/>
                    <a:ext cx="15" cy="57"/>
                    <a:chOff x="5440" y="3166"/>
                    <a:chExt cx="15" cy="57"/>
                  </a:xfrm>
                </p:grpSpPr>
                <p:grpSp>
                  <p:nvGrpSpPr>
                    <p:cNvPr id="653380" name="Group 68"/>
                    <p:cNvGrpSpPr>
                      <a:grpSpLocks noChangeAspect="1"/>
                    </p:cNvGrpSpPr>
                    <p:nvPr/>
                  </p:nvGrpSpPr>
                  <p:grpSpPr bwMode="auto">
                    <a:xfrm>
                      <a:off x="5440" y="3192"/>
                      <a:ext cx="15" cy="31"/>
                      <a:chOff x="5440" y="3192"/>
                      <a:chExt cx="15" cy="31"/>
                    </a:xfrm>
                  </p:grpSpPr>
                  <p:sp>
                    <p:nvSpPr>
                      <p:cNvPr id="653381" name="Freeform 69"/>
                      <p:cNvSpPr>
                        <a:spLocks noChangeAspect="1"/>
                      </p:cNvSpPr>
                      <p:nvPr/>
                    </p:nvSpPr>
                    <p:spPr bwMode="auto">
                      <a:xfrm>
                        <a:off x="5440" y="3210"/>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82" name="Freeform 70"/>
                      <p:cNvSpPr>
                        <a:spLocks noChangeAspect="1"/>
                      </p:cNvSpPr>
                      <p:nvPr/>
                    </p:nvSpPr>
                    <p:spPr bwMode="auto">
                      <a:xfrm>
                        <a:off x="5440" y="3192"/>
                        <a:ext cx="15" cy="18"/>
                      </a:xfrm>
                      <a:custGeom>
                        <a:avLst/>
                        <a:gdLst>
                          <a:gd name="T0" fmla="*/ 0 w 15"/>
                          <a:gd name="T1" fmla="*/ 18 h 18"/>
                          <a:gd name="T2" fmla="*/ 15 w 15"/>
                          <a:gd name="T3" fmla="*/ 0 h 18"/>
                          <a:gd name="T4" fmla="*/ 0 w 15"/>
                          <a:gd name="T5" fmla="*/ 0 h 18"/>
                        </a:gdLst>
                        <a:ahLst/>
                        <a:cxnLst>
                          <a:cxn ang="0">
                            <a:pos x="T0" y="T1"/>
                          </a:cxn>
                          <a:cxn ang="0">
                            <a:pos x="T2" y="T3"/>
                          </a:cxn>
                          <a:cxn ang="0">
                            <a:pos x="T4" y="T5"/>
                          </a:cxn>
                        </a:cxnLst>
                        <a:rect l="0" t="0" r="r" b="b"/>
                        <a:pathLst>
                          <a:path w="15" h="18">
                            <a:moveTo>
                              <a:pt x="0" y="18"/>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653383" name="Group 71"/>
                    <p:cNvGrpSpPr>
                      <a:grpSpLocks noChangeAspect="1"/>
                    </p:cNvGrpSpPr>
                    <p:nvPr/>
                  </p:nvGrpSpPr>
                  <p:grpSpPr bwMode="auto">
                    <a:xfrm>
                      <a:off x="5440" y="3166"/>
                      <a:ext cx="15" cy="26"/>
                      <a:chOff x="5440" y="3166"/>
                      <a:chExt cx="15" cy="26"/>
                    </a:xfrm>
                  </p:grpSpPr>
                  <p:sp>
                    <p:nvSpPr>
                      <p:cNvPr id="653384" name="Freeform 72"/>
                      <p:cNvSpPr>
                        <a:spLocks noChangeAspect="1"/>
                      </p:cNvSpPr>
                      <p:nvPr/>
                    </p:nvSpPr>
                    <p:spPr bwMode="auto">
                      <a:xfrm>
                        <a:off x="5440" y="3179"/>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85" name="Freeform 73"/>
                      <p:cNvSpPr>
                        <a:spLocks noChangeAspect="1"/>
                      </p:cNvSpPr>
                      <p:nvPr/>
                    </p:nvSpPr>
                    <p:spPr bwMode="auto">
                      <a:xfrm>
                        <a:off x="5440" y="3166"/>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grpSp>
                <p:nvGrpSpPr>
                  <p:cNvPr id="653386" name="Group 74"/>
                  <p:cNvGrpSpPr>
                    <a:grpSpLocks noChangeAspect="1"/>
                  </p:cNvGrpSpPr>
                  <p:nvPr/>
                </p:nvGrpSpPr>
                <p:grpSpPr bwMode="auto">
                  <a:xfrm>
                    <a:off x="5440" y="3109"/>
                    <a:ext cx="15" cy="57"/>
                    <a:chOff x="5440" y="3109"/>
                    <a:chExt cx="15" cy="57"/>
                  </a:xfrm>
                </p:grpSpPr>
                <p:grpSp>
                  <p:nvGrpSpPr>
                    <p:cNvPr id="653387" name="Group 75"/>
                    <p:cNvGrpSpPr>
                      <a:grpSpLocks noChangeAspect="1"/>
                    </p:cNvGrpSpPr>
                    <p:nvPr/>
                  </p:nvGrpSpPr>
                  <p:grpSpPr bwMode="auto">
                    <a:xfrm>
                      <a:off x="5440" y="3135"/>
                      <a:ext cx="15" cy="31"/>
                      <a:chOff x="5440" y="3135"/>
                      <a:chExt cx="15" cy="31"/>
                    </a:xfrm>
                  </p:grpSpPr>
                  <p:sp>
                    <p:nvSpPr>
                      <p:cNvPr id="653388" name="Freeform 76"/>
                      <p:cNvSpPr>
                        <a:spLocks noChangeAspect="1"/>
                      </p:cNvSpPr>
                      <p:nvPr/>
                    </p:nvSpPr>
                    <p:spPr bwMode="auto">
                      <a:xfrm>
                        <a:off x="5440" y="3153"/>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89" name="Freeform 77"/>
                      <p:cNvSpPr>
                        <a:spLocks noChangeAspect="1"/>
                      </p:cNvSpPr>
                      <p:nvPr/>
                    </p:nvSpPr>
                    <p:spPr bwMode="auto">
                      <a:xfrm>
                        <a:off x="5440" y="3135"/>
                        <a:ext cx="15" cy="18"/>
                      </a:xfrm>
                      <a:custGeom>
                        <a:avLst/>
                        <a:gdLst>
                          <a:gd name="T0" fmla="*/ 0 w 15"/>
                          <a:gd name="T1" fmla="*/ 18 h 18"/>
                          <a:gd name="T2" fmla="*/ 15 w 15"/>
                          <a:gd name="T3" fmla="*/ 0 h 18"/>
                          <a:gd name="T4" fmla="*/ 0 w 15"/>
                          <a:gd name="T5" fmla="*/ 0 h 18"/>
                        </a:gdLst>
                        <a:ahLst/>
                        <a:cxnLst>
                          <a:cxn ang="0">
                            <a:pos x="T0" y="T1"/>
                          </a:cxn>
                          <a:cxn ang="0">
                            <a:pos x="T2" y="T3"/>
                          </a:cxn>
                          <a:cxn ang="0">
                            <a:pos x="T4" y="T5"/>
                          </a:cxn>
                        </a:cxnLst>
                        <a:rect l="0" t="0" r="r" b="b"/>
                        <a:pathLst>
                          <a:path w="15" h="18">
                            <a:moveTo>
                              <a:pt x="0" y="18"/>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653390" name="Group 78"/>
                    <p:cNvGrpSpPr>
                      <a:grpSpLocks noChangeAspect="1"/>
                    </p:cNvGrpSpPr>
                    <p:nvPr/>
                  </p:nvGrpSpPr>
                  <p:grpSpPr bwMode="auto">
                    <a:xfrm>
                      <a:off x="5440" y="3109"/>
                      <a:ext cx="15" cy="26"/>
                      <a:chOff x="5440" y="3109"/>
                      <a:chExt cx="15" cy="26"/>
                    </a:xfrm>
                  </p:grpSpPr>
                  <p:sp>
                    <p:nvSpPr>
                      <p:cNvPr id="653391" name="Freeform 79"/>
                      <p:cNvSpPr>
                        <a:spLocks noChangeAspect="1"/>
                      </p:cNvSpPr>
                      <p:nvPr/>
                    </p:nvSpPr>
                    <p:spPr bwMode="auto">
                      <a:xfrm>
                        <a:off x="5440" y="3122"/>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92" name="Freeform 80"/>
                      <p:cNvSpPr>
                        <a:spLocks noChangeAspect="1"/>
                      </p:cNvSpPr>
                      <p:nvPr/>
                    </p:nvSpPr>
                    <p:spPr bwMode="auto">
                      <a:xfrm>
                        <a:off x="5440" y="3109"/>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sp>
                <p:nvSpPr>
                  <p:cNvPr id="653393" name="Line 81"/>
                  <p:cNvSpPr>
                    <a:spLocks noChangeAspect="1" noChangeShapeType="1"/>
                  </p:cNvSpPr>
                  <p:nvPr/>
                </p:nvSpPr>
                <p:spPr bwMode="auto">
                  <a:xfrm flipV="1">
                    <a:off x="5440" y="3095"/>
                    <a:ext cx="15" cy="14"/>
                  </a:xfrm>
                  <a:prstGeom prst="lin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grpSp>
          </p:grpSp>
          <p:grpSp>
            <p:nvGrpSpPr>
              <p:cNvPr id="653394" name="Group 82"/>
              <p:cNvGrpSpPr>
                <a:grpSpLocks noChangeAspect="1"/>
              </p:cNvGrpSpPr>
              <p:nvPr/>
            </p:nvGrpSpPr>
            <p:grpSpPr bwMode="auto">
              <a:xfrm>
                <a:off x="5010" y="2958"/>
                <a:ext cx="33" cy="9"/>
                <a:chOff x="5435" y="2981"/>
                <a:chExt cx="30" cy="9"/>
              </a:xfrm>
            </p:grpSpPr>
            <p:grpSp>
              <p:nvGrpSpPr>
                <p:cNvPr id="653395" name="Group 83"/>
                <p:cNvGrpSpPr>
                  <a:grpSpLocks noChangeAspect="1"/>
                </p:cNvGrpSpPr>
                <p:nvPr/>
              </p:nvGrpSpPr>
              <p:grpSpPr bwMode="auto">
                <a:xfrm>
                  <a:off x="5455" y="2981"/>
                  <a:ext cx="10" cy="9"/>
                  <a:chOff x="5455" y="2981"/>
                  <a:chExt cx="10" cy="9"/>
                </a:xfrm>
              </p:grpSpPr>
              <p:sp>
                <p:nvSpPr>
                  <p:cNvPr id="653396" name="Freeform 84"/>
                  <p:cNvSpPr>
                    <a:spLocks noChangeAspect="1"/>
                  </p:cNvSpPr>
                  <p:nvPr/>
                </p:nvSpPr>
                <p:spPr bwMode="auto">
                  <a:xfrm>
                    <a:off x="5455" y="2981"/>
                    <a:ext cx="10" cy="9"/>
                  </a:xfrm>
                  <a:custGeom>
                    <a:avLst/>
                    <a:gdLst>
                      <a:gd name="T0" fmla="*/ 0 w 10"/>
                      <a:gd name="T1" fmla="*/ 0 h 9"/>
                      <a:gd name="T2" fmla="*/ 10 w 10"/>
                      <a:gd name="T3" fmla="*/ 0 h 9"/>
                      <a:gd name="T4" fmla="*/ 10 w 10"/>
                      <a:gd name="T5" fmla="*/ 5 h 9"/>
                      <a:gd name="T6" fmla="*/ 0 w 10"/>
                      <a:gd name="T7" fmla="*/ 9 h 9"/>
                      <a:gd name="T8" fmla="*/ 0 w 10"/>
                      <a:gd name="T9" fmla="*/ 0 h 9"/>
                    </a:gdLst>
                    <a:ahLst/>
                    <a:cxnLst>
                      <a:cxn ang="0">
                        <a:pos x="T0" y="T1"/>
                      </a:cxn>
                      <a:cxn ang="0">
                        <a:pos x="T2" y="T3"/>
                      </a:cxn>
                      <a:cxn ang="0">
                        <a:pos x="T4" y="T5"/>
                      </a:cxn>
                      <a:cxn ang="0">
                        <a:pos x="T6" y="T7"/>
                      </a:cxn>
                      <a:cxn ang="0">
                        <a:pos x="T8" y="T9"/>
                      </a:cxn>
                    </a:cxnLst>
                    <a:rect l="0" t="0" r="r" b="b"/>
                    <a:pathLst>
                      <a:path w="10" h="9">
                        <a:moveTo>
                          <a:pt x="0" y="0"/>
                        </a:moveTo>
                        <a:lnTo>
                          <a:pt x="10" y="0"/>
                        </a:lnTo>
                        <a:lnTo>
                          <a:pt x="10" y="5"/>
                        </a:lnTo>
                        <a:lnTo>
                          <a:pt x="0" y="9"/>
                        </a:lnTo>
                        <a:lnTo>
                          <a:pt x="0" y="0"/>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397" name="Oval 85"/>
                  <p:cNvSpPr>
                    <a:spLocks noChangeAspect="1" noChangeArrowheads="1"/>
                  </p:cNvSpPr>
                  <p:nvPr/>
                </p:nvSpPr>
                <p:spPr bwMode="auto">
                  <a:xfrm>
                    <a:off x="5462" y="2988"/>
                    <a:ext cx="1" cy="0"/>
                  </a:xfrm>
                  <a:prstGeom prst="ellips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653398" name="Group 86"/>
                <p:cNvGrpSpPr>
                  <a:grpSpLocks noChangeAspect="1"/>
                </p:cNvGrpSpPr>
                <p:nvPr/>
              </p:nvGrpSpPr>
              <p:grpSpPr bwMode="auto">
                <a:xfrm>
                  <a:off x="5435" y="2981"/>
                  <a:ext cx="5" cy="9"/>
                  <a:chOff x="5435" y="2981"/>
                  <a:chExt cx="5" cy="9"/>
                </a:xfrm>
              </p:grpSpPr>
              <p:sp>
                <p:nvSpPr>
                  <p:cNvPr id="653399" name="Freeform 87"/>
                  <p:cNvSpPr>
                    <a:spLocks noChangeAspect="1"/>
                  </p:cNvSpPr>
                  <p:nvPr/>
                </p:nvSpPr>
                <p:spPr bwMode="auto">
                  <a:xfrm>
                    <a:off x="5435" y="2981"/>
                    <a:ext cx="5" cy="9"/>
                  </a:xfrm>
                  <a:custGeom>
                    <a:avLst/>
                    <a:gdLst>
                      <a:gd name="T0" fmla="*/ 5 w 5"/>
                      <a:gd name="T1" fmla="*/ 0 h 9"/>
                      <a:gd name="T2" fmla="*/ 0 w 5"/>
                      <a:gd name="T3" fmla="*/ 0 h 9"/>
                      <a:gd name="T4" fmla="*/ 0 w 5"/>
                      <a:gd name="T5" fmla="*/ 5 h 9"/>
                      <a:gd name="T6" fmla="*/ 5 w 5"/>
                      <a:gd name="T7" fmla="*/ 9 h 9"/>
                      <a:gd name="T8" fmla="*/ 5 w 5"/>
                      <a:gd name="T9" fmla="*/ 0 h 9"/>
                    </a:gdLst>
                    <a:ahLst/>
                    <a:cxnLst>
                      <a:cxn ang="0">
                        <a:pos x="T0" y="T1"/>
                      </a:cxn>
                      <a:cxn ang="0">
                        <a:pos x="T2" y="T3"/>
                      </a:cxn>
                      <a:cxn ang="0">
                        <a:pos x="T4" y="T5"/>
                      </a:cxn>
                      <a:cxn ang="0">
                        <a:pos x="T6" y="T7"/>
                      </a:cxn>
                      <a:cxn ang="0">
                        <a:pos x="T8" y="T9"/>
                      </a:cxn>
                    </a:cxnLst>
                    <a:rect l="0" t="0" r="r" b="b"/>
                    <a:pathLst>
                      <a:path w="5" h="9">
                        <a:moveTo>
                          <a:pt x="5" y="0"/>
                        </a:moveTo>
                        <a:lnTo>
                          <a:pt x="0" y="0"/>
                        </a:lnTo>
                        <a:lnTo>
                          <a:pt x="0" y="5"/>
                        </a:lnTo>
                        <a:lnTo>
                          <a:pt x="5" y="9"/>
                        </a:lnTo>
                        <a:lnTo>
                          <a:pt x="5" y="0"/>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00" name="Oval 88"/>
                  <p:cNvSpPr>
                    <a:spLocks noChangeAspect="1" noChangeArrowheads="1"/>
                  </p:cNvSpPr>
                  <p:nvPr/>
                </p:nvSpPr>
                <p:spPr bwMode="auto">
                  <a:xfrm>
                    <a:off x="5437" y="2983"/>
                    <a:ext cx="1" cy="5"/>
                  </a:xfrm>
                  <a:prstGeom prst="ellips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sp>
              <p:nvSpPr>
                <p:cNvPr id="653401" name="Rectangle 89"/>
                <p:cNvSpPr>
                  <a:spLocks noChangeAspect="1" noChangeArrowheads="1"/>
                </p:cNvSpPr>
                <p:nvPr/>
              </p:nvSpPr>
              <p:spPr bwMode="auto">
                <a:xfrm>
                  <a:off x="5440" y="2981"/>
                  <a:ext cx="20" cy="5"/>
                </a:xfrm>
                <a:prstGeom prst="rect">
                  <a:avLst/>
                </a:prstGeom>
                <a:noFill/>
                <a:ln w="9525">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02" name="Rectangle 90"/>
                <p:cNvSpPr>
                  <a:spLocks noChangeAspect="1" noChangeArrowheads="1"/>
                </p:cNvSpPr>
                <p:nvPr/>
              </p:nvSpPr>
              <p:spPr bwMode="auto">
                <a:xfrm>
                  <a:off x="5442" y="2983"/>
                  <a:ext cx="21" cy="5"/>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sp>
            <p:nvSpPr>
              <p:cNvPr id="653403" name="Rectangle 91"/>
              <p:cNvSpPr>
                <a:spLocks noChangeAspect="1" noChangeArrowheads="1"/>
              </p:cNvSpPr>
              <p:nvPr/>
            </p:nvSpPr>
            <p:spPr bwMode="auto">
              <a:xfrm>
                <a:off x="5037" y="3271"/>
                <a:ext cx="6" cy="23"/>
              </a:xfrm>
              <a:prstGeom prst="rect">
                <a:avLst/>
              </a:prstGeom>
              <a:noFill/>
              <a:ln w="9525">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04" name="Rectangle 92"/>
              <p:cNvSpPr>
                <a:spLocks noChangeAspect="1" noChangeArrowheads="1"/>
              </p:cNvSpPr>
              <p:nvPr/>
            </p:nvSpPr>
            <p:spPr bwMode="auto">
              <a:xfrm>
                <a:off x="5040" y="3273"/>
                <a:ext cx="6" cy="25"/>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05" name="Oval 93"/>
              <p:cNvSpPr>
                <a:spLocks noChangeAspect="1" noChangeArrowheads="1"/>
              </p:cNvSpPr>
              <p:nvPr/>
            </p:nvSpPr>
            <p:spPr bwMode="auto">
              <a:xfrm>
                <a:off x="5023" y="3283"/>
                <a:ext cx="7" cy="9"/>
              </a:xfrm>
              <a:prstGeom prst="ellips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000000"/>
                    </a:solidFill>
                  </a14:hiddenFill>
                </a:ext>
              </a:extLst>
            </p:spPr>
            <p:txBody>
              <a:bodyPr/>
              <a:lstStyle/>
              <a:p>
                <a:endParaRPr lang="en-US"/>
              </a:p>
            </p:txBody>
          </p:sp>
          <p:sp>
            <p:nvSpPr>
              <p:cNvPr id="653406" name="Rectangle 94"/>
              <p:cNvSpPr>
                <a:spLocks noChangeAspect="1" noChangeArrowheads="1"/>
              </p:cNvSpPr>
              <p:nvPr/>
            </p:nvSpPr>
            <p:spPr bwMode="auto">
              <a:xfrm>
                <a:off x="5016" y="2804"/>
                <a:ext cx="0" cy="267"/>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07" name="Rectangle 95"/>
              <p:cNvSpPr>
                <a:spLocks noChangeAspect="1" noChangeArrowheads="1"/>
              </p:cNvSpPr>
              <p:nvPr/>
            </p:nvSpPr>
            <p:spPr bwMode="auto">
              <a:xfrm>
                <a:off x="5032" y="2804"/>
                <a:ext cx="0" cy="267"/>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08" name="Rectangle 96"/>
              <p:cNvSpPr>
                <a:spLocks noChangeAspect="1" noChangeArrowheads="1"/>
              </p:cNvSpPr>
              <p:nvPr/>
            </p:nvSpPr>
            <p:spPr bwMode="auto">
              <a:xfrm>
                <a:off x="5010" y="3071"/>
                <a:ext cx="11" cy="0"/>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09" name="Rectangle 97"/>
              <p:cNvSpPr>
                <a:spLocks noChangeAspect="1" noChangeArrowheads="1"/>
              </p:cNvSpPr>
              <p:nvPr/>
            </p:nvSpPr>
            <p:spPr bwMode="auto">
              <a:xfrm>
                <a:off x="5032" y="3071"/>
                <a:ext cx="5" cy="0"/>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10" name="Rectangle 98"/>
              <p:cNvSpPr>
                <a:spLocks noChangeAspect="1" noChangeArrowheads="1"/>
              </p:cNvSpPr>
              <p:nvPr/>
            </p:nvSpPr>
            <p:spPr bwMode="auto">
              <a:xfrm>
                <a:off x="5010" y="2804"/>
                <a:ext cx="11" cy="0"/>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11" name="Rectangle 99"/>
              <p:cNvSpPr>
                <a:spLocks noChangeAspect="1" noChangeArrowheads="1"/>
              </p:cNvSpPr>
              <p:nvPr/>
            </p:nvSpPr>
            <p:spPr bwMode="auto">
              <a:xfrm>
                <a:off x="5032" y="2804"/>
                <a:ext cx="5" cy="0"/>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12" name="Rectangle 100"/>
              <p:cNvSpPr>
                <a:spLocks noChangeAspect="1" noChangeArrowheads="1"/>
              </p:cNvSpPr>
              <p:nvPr/>
            </p:nvSpPr>
            <p:spPr bwMode="auto">
              <a:xfrm>
                <a:off x="5016" y="2808"/>
                <a:ext cx="16" cy="0"/>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13" name="Rectangle 101"/>
              <p:cNvSpPr>
                <a:spLocks noChangeAspect="1" noChangeArrowheads="1"/>
              </p:cNvSpPr>
              <p:nvPr/>
            </p:nvSpPr>
            <p:spPr bwMode="auto">
              <a:xfrm>
                <a:off x="5016" y="3065"/>
                <a:ext cx="16" cy="0"/>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nvGrpSpPr>
              <p:cNvPr id="653414" name="Group 102"/>
              <p:cNvGrpSpPr>
                <a:grpSpLocks noChangeAspect="1"/>
              </p:cNvGrpSpPr>
              <p:nvPr/>
            </p:nvGrpSpPr>
            <p:grpSpPr bwMode="auto">
              <a:xfrm>
                <a:off x="5016" y="3004"/>
                <a:ext cx="16" cy="61"/>
                <a:chOff x="5440" y="3025"/>
                <a:chExt cx="15" cy="57"/>
              </a:xfrm>
            </p:grpSpPr>
            <p:grpSp>
              <p:nvGrpSpPr>
                <p:cNvPr id="653415" name="Group 103"/>
                <p:cNvGrpSpPr>
                  <a:grpSpLocks noChangeAspect="1"/>
                </p:cNvGrpSpPr>
                <p:nvPr/>
              </p:nvGrpSpPr>
              <p:grpSpPr bwMode="auto">
                <a:xfrm>
                  <a:off x="5440" y="3052"/>
                  <a:ext cx="15" cy="30"/>
                  <a:chOff x="5440" y="3052"/>
                  <a:chExt cx="15" cy="30"/>
                </a:xfrm>
              </p:grpSpPr>
              <p:sp>
                <p:nvSpPr>
                  <p:cNvPr id="653416" name="Freeform 104"/>
                  <p:cNvSpPr>
                    <a:spLocks noChangeAspect="1"/>
                  </p:cNvSpPr>
                  <p:nvPr/>
                </p:nvSpPr>
                <p:spPr bwMode="auto">
                  <a:xfrm>
                    <a:off x="5440" y="3069"/>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17" name="Freeform 105"/>
                  <p:cNvSpPr>
                    <a:spLocks noChangeAspect="1"/>
                  </p:cNvSpPr>
                  <p:nvPr/>
                </p:nvSpPr>
                <p:spPr bwMode="auto">
                  <a:xfrm>
                    <a:off x="5440" y="3052"/>
                    <a:ext cx="15" cy="17"/>
                  </a:xfrm>
                  <a:custGeom>
                    <a:avLst/>
                    <a:gdLst>
                      <a:gd name="T0" fmla="*/ 0 w 15"/>
                      <a:gd name="T1" fmla="*/ 17 h 17"/>
                      <a:gd name="T2" fmla="*/ 15 w 15"/>
                      <a:gd name="T3" fmla="*/ 0 h 17"/>
                      <a:gd name="T4" fmla="*/ 0 w 15"/>
                      <a:gd name="T5" fmla="*/ 0 h 17"/>
                    </a:gdLst>
                    <a:ahLst/>
                    <a:cxnLst>
                      <a:cxn ang="0">
                        <a:pos x="T0" y="T1"/>
                      </a:cxn>
                      <a:cxn ang="0">
                        <a:pos x="T2" y="T3"/>
                      </a:cxn>
                      <a:cxn ang="0">
                        <a:pos x="T4" y="T5"/>
                      </a:cxn>
                    </a:cxnLst>
                    <a:rect l="0" t="0" r="r" b="b"/>
                    <a:pathLst>
                      <a:path w="15" h="17">
                        <a:moveTo>
                          <a:pt x="0" y="17"/>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653418" name="Group 106"/>
                <p:cNvGrpSpPr>
                  <a:grpSpLocks noChangeAspect="1"/>
                </p:cNvGrpSpPr>
                <p:nvPr/>
              </p:nvGrpSpPr>
              <p:grpSpPr bwMode="auto">
                <a:xfrm>
                  <a:off x="5440" y="3025"/>
                  <a:ext cx="15" cy="27"/>
                  <a:chOff x="5440" y="3025"/>
                  <a:chExt cx="15" cy="27"/>
                </a:xfrm>
              </p:grpSpPr>
              <p:sp>
                <p:nvSpPr>
                  <p:cNvPr id="653419" name="Freeform 107"/>
                  <p:cNvSpPr>
                    <a:spLocks noChangeAspect="1"/>
                  </p:cNvSpPr>
                  <p:nvPr/>
                </p:nvSpPr>
                <p:spPr bwMode="auto">
                  <a:xfrm>
                    <a:off x="5440" y="3038"/>
                    <a:ext cx="15" cy="14"/>
                  </a:xfrm>
                  <a:custGeom>
                    <a:avLst/>
                    <a:gdLst>
                      <a:gd name="T0" fmla="*/ 0 w 15"/>
                      <a:gd name="T1" fmla="*/ 14 h 14"/>
                      <a:gd name="T2" fmla="*/ 15 w 15"/>
                      <a:gd name="T3" fmla="*/ 0 h 14"/>
                      <a:gd name="T4" fmla="*/ 0 w 15"/>
                      <a:gd name="T5" fmla="*/ 0 h 14"/>
                    </a:gdLst>
                    <a:ahLst/>
                    <a:cxnLst>
                      <a:cxn ang="0">
                        <a:pos x="T0" y="T1"/>
                      </a:cxn>
                      <a:cxn ang="0">
                        <a:pos x="T2" y="T3"/>
                      </a:cxn>
                      <a:cxn ang="0">
                        <a:pos x="T4" y="T5"/>
                      </a:cxn>
                    </a:cxnLst>
                    <a:rect l="0" t="0" r="r" b="b"/>
                    <a:pathLst>
                      <a:path w="15" h="14">
                        <a:moveTo>
                          <a:pt x="0" y="14"/>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20" name="Freeform 108"/>
                  <p:cNvSpPr>
                    <a:spLocks noChangeAspect="1"/>
                  </p:cNvSpPr>
                  <p:nvPr/>
                </p:nvSpPr>
                <p:spPr bwMode="auto">
                  <a:xfrm>
                    <a:off x="5440" y="3025"/>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grpSp>
            <p:nvGrpSpPr>
              <p:cNvPr id="653421" name="Group 109"/>
              <p:cNvGrpSpPr>
                <a:grpSpLocks noChangeAspect="1"/>
              </p:cNvGrpSpPr>
              <p:nvPr/>
            </p:nvGrpSpPr>
            <p:grpSpPr bwMode="auto">
              <a:xfrm>
                <a:off x="5016" y="2944"/>
                <a:ext cx="16" cy="60"/>
                <a:chOff x="5440" y="2968"/>
                <a:chExt cx="15" cy="57"/>
              </a:xfrm>
            </p:grpSpPr>
            <p:grpSp>
              <p:nvGrpSpPr>
                <p:cNvPr id="653422" name="Group 110"/>
                <p:cNvGrpSpPr>
                  <a:grpSpLocks noChangeAspect="1"/>
                </p:cNvGrpSpPr>
                <p:nvPr/>
              </p:nvGrpSpPr>
              <p:grpSpPr bwMode="auto">
                <a:xfrm>
                  <a:off x="5440" y="2999"/>
                  <a:ext cx="15" cy="26"/>
                  <a:chOff x="5440" y="2999"/>
                  <a:chExt cx="15" cy="26"/>
                </a:xfrm>
              </p:grpSpPr>
              <p:sp>
                <p:nvSpPr>
                  <p:cNvPr id="653423" name="Freeform 111"/>
                  <p:cNvSpPr>
                    <a:spLocks noChangeAspect="1"/>
                  </p:cNvSpPr>
                  <p:nvPr/>
                </p:nvSpPr>
                <p:spPr bwMode="auto">
                  <a:xfrm>
                    <a:off x="5440" y="3012"/>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24" name="Freeform 112"/>
                  <p:cNvSpPr>
                    <a:spLocks noChangeAspect="1"/>
                  </p:cNvSpPr>
                  <p:nvPr/>
                </p:nvSpPr>
                <p:spPr bwMode="auto">
                  <a:xfrm>
                    <a:off x="5440" y="2999"/>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653425" name="Group 113"/>
                <p:cNvGrpSpPr>
                  <a:grpSpLocks noChangeAspect="1"/>
                </p:cNvGrpSpPr>
                <p:nvPr/>
              </p:nvGrpSpPr>
              <p:grpSpPr bwMode="auto">
                <a:xfrm>
                  <a:off x="5440" y="2968"/>
                  <a:ext cx="15" cy="27"/>
                  <a:chOff x="5440" y="2968"/>
                  <a:chExt cx="15" cy="27"/>
                </a:xfrm>
              </p:grpSpPr>
              <p:sp>
                <p:nvSpPr>
                  <p:cNvPr id="653426" name="Freeform 114"/>
                  <p:cNvSpPr>
                    <a:spLocks noChangeAspect="1"/>
                  </p:cNvSpPr>
                  <p:nvPr/>
                </p:nvSpPr>
                <p:spPr bwMode="auto">
                  <a:xfrm>
                    <a:off x="5440" y="2981"/>
                    <a:ext cx="15" cy="14"/>
                  </a:xfrm>
                  <a:custGeom>
                    <a:avLst/>
                    <a:gdLst>
                      <a:gd name="T0" fmla="*/ 0 w 15"/>
                      <a:gd name="T1" fmla="*/ 14 h 14"/>
                      <a:gd name="T2" fmla="*/ 15 w 15"/>
                      <a:gd name="T3" fmla="*/ 0 h 14"/>
                      <a:gd name="T4" fmla="*/ 0 w 15"/>
                      <a:gd name="T5" fmla="*/ 0 h 14"/>
                    </a:gdLst>
                    <a:ahLst/>
                    <a:cxnLst>
                      <a:cxn ang="0">
                        <a:pos x="T0" y="T1"/>
                      </a:cxn>
                      <a:cxn ang="0">
                        <a:pos x="T2" y="T3"/>
                      </a:cxn>
                      <a:cxn ang="0">
                        <a:pos x="T4" y="T5"/>
                      </a:cxn>
                    </a:cxnLst>
                    <a:rect l="0" t="0" r="r" b="b"/>
                    <a:pathLst>
                      <a:path w="15" h="14">
                        <a:moveTo>
                          <a:pt x="0" y="14"/>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27" name="Freeform 115"/>
                  <p:cNvSpPr>
                    <a:spLocks noChangeAspect="1"/>
                  </p:cNvSpPr>
                  <p:nvPr/>
                </p:nvSpPr>
                <p:spPr bwMode="auto">
                  <a:xfrm>
                    <a:off x="5440" y="2968"/>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grpSp>
            <p:nvGrpSpPr>
              <p:cNvPr id="653428" name="Group 116"/>
              <p:cNvGrpSpPr>
                <a:grpSpLocks noChangeAspect="1"/>
              </p:cNvGrpSpPr>
              <p:nvPr/>
            </p:nvGrpSpPr>
            <p:grpSpPr bwMode="auto">
              <a:xfrm>
                <a:off x="5016" y="2883"/>
                <a:ext cx="16" cy="61"/>
                <a:chOff x="5440" y="2911"/>
                <a:chExt cx="15" cy="57"/>
              </a:xfrm>
            </p:grpSpPr>
            <p:grpSp>
              <p:nvGrpSpPr>
                <p:cNvPr id="653429" name="Group 117"/>
                <p:cNvGrpSpPr>
                  <a:grpSpLocks noChangeAspect="1"/>
                </p:cNvGrpSpPr>
                <p:nvPr/>
              </p:nvGrpSpPr>
              <p:grpSpPr bwMode="auto">
                <a:xfrm>
                  <a:off x="5440" y="2942"/>
                  <a:ext cx="15" cy="26"/>
                  <a:chOff x="5440" y="2942"/>
                  <a:chExt cx="15" cy="26"/>
                </a:xfrm>
              </p:grpSpPr>
              <p:sp>
                <p:nvSpPr>
                  <p:cNvPr id="653430" name="Freeform 118"/>
                  <p:cNvSpPr>
                    <a:spLocks noChangeAspect="1"/>
                  </p:cNvSpPr>
                  <p:nvPr/>
                </p:nvSpPr>
                <p:spPr bwMode="auto">
                  <a:xfrm>
                    <a:off x="5440" y="2955"/>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31" name="Freeform 119"/>
                  <p:cNvSpPr>
                    <a:spLocks noChangeAspect="1"/>
                  </p:cNvSpPr>
                  <p:nvPr/>
                </p:nvSpPr>
                <p:spPr bwMode="auto">
                  <a:xfrm>
                    <a:off x="5440" y="2942"/>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653432" name="Group 120"/>
                <p:cNvGrpSpPr>
                  <a:grpSpLocks noChangeAspect="1"/>
                </p:cNvGrpSpPr>
                <p:nvPr/>
              </p:nvGrpSpPr>
              <p:grpSpPr bwMode="auto">
                <a:xfrm>
                  <a:off x="5440" y="2911"/>
                  <a:ext cx="15" cy="31"/>
                  <a:chOff x="5440" y="2911"/>
                  <a:chExt cx="15" cy="31"/>
                </a:xfrm>
              </p:grpSpPr>
              <p:sp>
                <p:nvSpPr>
                  <p:cNvPr id="653433" name="Freeform 121"/>
                  <p:cNvSpPr>
                    <a:spLocks noChangeAspect="1"/>
                  </p:cNvSpPr>
                  <p:nvPr/>
                </p:nvSpPr>
                <p:spPr bwMode="auto">
                  <a:xfrm>
                    <a:off x="5440" y="2924"/>
                    <a:ext cx="15" cy="18"/>
                  </a:xfrm>
                  <a:custGeom>
                    <a:avLst/>
                    <a:gdLst>
                      <a:gd name="T0" fmla="*/ 0 w 15"/>
                      <a:gd name="T1" fmla="*/ 18 h 18"/>
                      <a:gd name="T2" fmla="*/ 15 w 15"/>
                      <a:gd name="T3" fmla="*/ 0 h 18"/>
                      <a:gd name="T4" fmla="*/ 0 w 15"/>
                      <a:gd name="T5" fmla="*/ 0 h 18"/>
                    </a:gdLst>
                    <a:ahLst/>
                    <a:cxnLst>
                      <a:cxn ang="0">
                        <a:pos x="T0" y="T1"/>
                      </a:cxn>
                      <a:cxn ang="0">
                        <a:pos x="T2" y="T3"/>
                      </a:cxn>
                      <a:cxn ang="0">
                        <a:pos x="T4" y="T5"/>
                      </a:cxn>
                    </a:cxnLst>
                    <a:rect l="0" t="0" r="r" b="b"/>
                    <a:pathLst>
                      <a:path w="15" h="18">
                        <a:moveTo>
                          <a:pt x="0" y="18"/>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34" name="Freeform 122"/>
                  <p:cNvSpPr>
                    <a:spLocks noChangeAspect="1"/>
                  </p:cNvSpPr>
                  <p:nvPr/>
                </p:nvSpPr>
                <p:spPr bwMode="auto">
                  <a:xfrm>
                    <a:off x="5440" y="2911"/>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grpSp>
            <p:nvGrpSpPr>
              <p:cNvPr id="653435" name="Group 123"/>
              <p:cNvGrpSpPr>
                <a:grpSpLocks noChangeAspect="1"/>
              </p:cNvGrpSpPr>
              <p:nvPr/>
            </p:nvGrpSpPr>
            <p:grpSpPr bwMode="auto">
              <a:xfrm>
                <a:off x="5016" y="2822"/>
                <a:ext cx="16" cy="61"/>
                <a:chOff x="5440" y="2854"/>
                <a:chExt cx="15" cy="57"/>
              </a:xfrm>
            </p:grpSpPr>
            <p:grpSp>
              <p:nvGrpSpPr>
                <p:cNvPr id="653436" name="Group 124"/>
                <p:cNvGrpSpPr>
                  <a:grpSpLocks noChangeAspect="1"/>
                </p:cNvGrpSpPr>
                <p:nvPr/>
              </p:nvGrpSpPr>
              <p:grpSpPr bwMode="auto">
                <a:xfrm>
                  <a:off x="5440" y="2885"/>
                  <a:ext cx="15" cy="26"/>
                  <a:chOff x="5440" y="2885"/>
                  <a:chExt cx="15" cy="26"/>
                </a:xfrm>
              </p:grpSpPr>
              <p:sp>
                <p:nvSpPr>
                  <p:cNvPr id="653437" name="Freeform 125"/>
                  <p:cNvSpPr>
                    <a:spLocks noChangeAspect="1"/>
                  </p:cNvSpPr>
                  <p:nvPr/>
                </p:nvSpPr>
                <p:spPr bwMode="auto">
                  <a:xfrm>
                    <a:off x="5440" y="2898"/>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38" name="Freeform 126"/>
                  <p:cNvSpPr>
                    <a:spLocks noChangeAspect="1"/>
                  </p:cNvSpPr>
                  <p:nvPr/>
                </p:nvSpPr>
                <p:spPr bwMode="auto">
                  <a:xfrm>
                    <a:off x="5440" y="2885"/>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653439" name="Group 127"/>
                <p:cNvGrpSpPr>
                  <a:grpSpLocks noChangeAspect="1"/>
                </p:cNvGrpSpPr>
                <p:nvPr/>
              </p:nvGrpSpPr>
              <p:grpSpPr bwMode="auto">
                <a:xfrm>
                  <a:off x="5440" y="2854"/>
                  <a:ext cx="15" cy="31"/>
                  <a:chOff x="5440" y="2854"/>
                  <a:chExt cx="15" cy="31"/>
                </a:xfrm>
              </p:grpSpPr>
              <p:sp>
                <p:nvSpPr>
                  <p:cNvPr id="653440" name="Freeform 128"/>
                  <p:cNvSpPr>
                    <a:spLocks noChangeAspect="1"/>
                  </p:cNvSpPr>
                  <p:nvPr/>
                </p:nvSpPr>
                <p:spPr bwMode="auto">
                  <a:xfrm>
                    <a:off x="5440" y="2867"/>
                    <a:ext cx="15" cy="18"/>
                  </a:xfrm>
                  <a:custGeom>
                    <a:avLst/>
                    <a:gdLst>
                      <a:gd name="T0" fmla="*/ 0 w 15"/>
                      <a:gd name="T1" fmla="*/ 18 h 18"/>
                      <a:gd name="T2" fmla="*/ 15 w 15"/>
                      <a:gd name="T3" fmla="*/ 0 h 18"/>
                      <a:gd name="T4" fmla="*/ 0 w 15"/>
                      <a:gd name="T5" fmla="*/ 0 h 18"/>
                    </a:gdLst>
                    <a:ahLst/>
                    <a:cxnLst>
                      <a:cxn ang="0">
                        <a:pos x="T0" y="T1"/>
                      </a:cxn>
                      <a:cxn ang="0">
                        <a:pos x="T2" y="T3"/>
                      </a:cxn>
                      <a:cxn ang="0">
                        <a:pos x="T4" y="T5"/>
                      </a:cxn>
                    </a:cxnLst>
                    <a:rect l="0" t="0" r="r" b="b"/>
                    <a:pathLst>
                      <a:path w="15" h="18">
                        <a:moveTo>
                          <a:pt x="0" y="18"/>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41" name="Freeform 129"/>
                  <p:cNvSpPr>
                    <a:spLocks noChangeAspect="1"/>
                  </p:cNvSpPr>
                  <p:nvPr/>
                </p:nvSpPr>
                <p:spPr bwMode="auto">
                  <a:xfrm>
                    <a:off x="5440" y="2854"/>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sp>
            <p:nvSpPr>
              <p:cNvPr id="653442" name="Line 130"/>
              <p:cNvSpPr>
                <a:spLocks noChangeAspect="1" noChangeShapeType="1"/>
              </p:cNvSpPr>
              <p:nvPr/>
            </p:nvSpPr>
            <p:spPr bwMode="auto">
              <a:xfrm flipV="1">
                <a:off x="5016" y="2808"/>
                <a:ext cx="16" cy="14"/>
              </a:xfrm>
              <a:prstGeom prst="lin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grpSp>
            <p:nvGrpSpPr>
              <p:cNvPr id="653443" name="Group 131"/>
              <p:cNvGrpSpPr>
                <a:grpSpLocks noChangeAspect="1"/>
              </p:cNvGrpSpPr>
              <p:nvPr/>
            </p:nvGrpSpPr>
            <p:grpSpPr bwMode="auto">
              <a:xfrm>
                <a:off x="5010" y="2532"/>
                <a:ext cx="27" cy="272"/>
                <a:chOff x="5435" y="2582"/>
                <a:chExt cx="25" cy="255"/>
              </a:xfrm>
            </p:grpSpPr>
            <p:sp>
              <p:nvSpPr>
                <p:cNvPr id="653444" name="Rectangle 132"/>
                <p:cNvSpPr>
                  <a:spLocks noChangeAspect="1" noChangeArrowheads="1"/>
                </p:cNvSpPr>
                <p:nvPr/>
              </p:nvSpPr>
              <p:spPr bwMode="auto">
                <a:xfrm>
                  <a:off x="5440" y="2582"/>
                  <a:ext cx="0" cy="255"/>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45" name="Rectangle 133"/>
                <p:cNvSpPr>
                  <a:spLocks noChangeAspect="1" noChangeArrowheads="1"/>
                </p:cNvSpPr>
                <p:nvPr/>
              </p:nvSpPr>
              <p:spPr bwMode="auto">
                <a:xfrm>
                  <a:off x="5455" y="2582"/>
                  <a:ext cx="0" cy="255"/>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46" name="Rectangle 134"/>
                <p:cNvSpPr>
                  <a:spLocks noChangeAspect="1" noChangeArrowheads="1"/>
                </p:cNvSpPr>
                <p:nvPr/>
              </p:nvSpPr>
              <p:spPr bwMode="auto">
                <a:xfrm>
                  <a:off x="5437" y="2834"/>
                  <a:ext cx="6" cy="1"/>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47" name="Rectangle 135"/>
                <p:cNvSpPr>
                  <a:spLocks noChangeAspect="1" noChangeArrowheads="1"/>
                </p:cNvSpPr>
                <p:nvPr/>
              </p:nvSpPr>
              <p:spPr bwMode="auto">
                <a:xfrm>
                  <a:off x="5457" y="2834"/>
                  <a:ext cx="1" cy="1"/>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48" name="Rectangle 136"/>
                <p:cNvSpPr>
                  <a:spLocks noChangeAspect="1" noChangeArrowheads="1"/>
                </p:cNvSpPr>
                <p:nvPr/>
              </p:nvSpPr>
              <p:spPr bwMode="auto">
                <a:xfrm>
                  <a:off x="5435" y="2582"/>
                  <a:ext cx="10" cy="0"/>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49" name="Rectangle 137"/>
                <p:cNvSpPr>
                  <a:spLocks noChangeAspect="1" noChangeArrowheads="1"/>
                </p:cNvSpPr>
                <p:nvPr/>
              </p:nvSpPr>
              <p:spPr bwMode="auto">
                <a:xfrm>
                  <a:off x="5455" y="2582"/>
                  <a:ext cx="5" cy="0"/>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50" name="Rectangle 138"/>
                <p:cNvSpPr>
                  <a:spLocks noChangeAspect="1" noChangeArrowheads="1"/>
                </p:cNvSpPr>
                <p:nvPr/>
              </p:nvSpPr>
              <p:spPr bwMode="auto">
                <a:xfrm>
                  <a:off x="5440" y="2587"/>
                  <a:ext cx="15" cy="0"/>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51" name="Rectangle 139"/>
                <p:cNvSpPr>
                  <a:spLocks noChangeAspect="1" noChangeArrowheads="1"/>
                </p:cNvSpPr>
                <p:nvPr/>
              </p:nvSpPr>
              <p:spPr bwMode="auto">
                <a:xfrm>
                  <a:off x="5440" y="2828"/>
                  <a:ext cx="15" cy="0"/>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653452" name="Group 140"/>
              <p:cNvGrpSpPr>
                <a:grpSpLocks noChangeAspect="1"/>
              </p:cNvGrpSpPr>
              <p:nvPr/>
            </p:nvGrpSpPr>
            <p:grpSpPr bwMode="auto">
              <a:xfrm>
                <a:off x="5016" y="2538"/>
                <a:ext cx="16" cy="257"/>
                <a:chOff x="5440" y="2587"/>
                <a:chExt cx="15" cy="241"/>
              </a:xfrm>
            </p:grpSpPr>
            <p:grpSp>
              <p:nvGrpSpPr>
                <p:cNvPr id="653453" name="Group 141"/>
                <p:cNvGrpSpPr>
                  <a:grpSpLocks noChangeAspect="1"/>
                </p:cNvGrpSpPr>
                <p:nvPr/>
              </p:nvGrpSpPr>
              <p:grpSpPr bwMode="auto">
                <a:xfrm>
                  <a:off x="5440" y="2771"/>
                  <a:ext cx="15" cy="57"/>
                  <a:chOff x="5440" y="2771"/>
                  <a:chExt cx="15" cy="57"/>
                </a:xfrm>
              </p:grpSpPr>
              <p:grpSp>
                <p:nvGrpSpPr>
                  <p:cNvPr id="653454" name="Group 142"/>
                  <p:cNvGrpSpPr>
                    <a:grpSpLocks noChangeAspect="1"/>
                  </p:cNvGrpSpPr>
                  <p:nvPr/>
                </p:nvGrpSpPr>
                <p:grpSpPr bwMode="auto">
                  <a:xfrm>
                    <a:off x="5440" y="2802"/>
                    <a:ext cx="15" cy="26"/>
                    <a:chOff x="5440" y="2802"/>
                    <a:chExt cx="15" cy="26"/>
                  </a:xfrm>
                </p:grpSpPr>
                <p:sp>
                  <p:nvSpPr>
                    <p:cNvPr id="653455" name="Freeform 143"/>
                    <p:cNvSpPr>
                      <a:spLocks noChangeAspect="1"/>
                    </p:cNvSpPr>
                    <p:nvPr/>
                  </p:nvSpPr>
                  <p:spPr bwMode="auto">
                    <a:xfrm>
                      <a:off x="5440" y="2815"/>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56" name="Freeform 144"/>
                    <p:cNvSpPr>
                      <a:spLocks noChangeAspect="1"/>
                    </p:cNvSpPr>
                    <p:nvPr/>
                  </p:nvSpPr>
                  <p:spPr bwMode="auto">
                    <a:xfrm>
                      <a:off x="5440" y="2802"/>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653457" name="Group 145"/>
                  <p:cNvGrpSpPr>
                    <a:grpSpLocks noChangeAspect="1"/>
                  </p:cNvGrpSpPr>
                  <p:nvPr/>
                </p:nvGrpSpPr>
                <p:grpSpPr bwMode="auto">
                  <a:xfrm>
                    <a:off x="5440" y="2771"/>
                    <a:ext cx="15" cy="31"/>
                    <a:chOff x="5440" y="2771"/>
                    <a:chExt cx="15" cy="31"/>
                  </a:xfrm>
                </p:grpSpPr>
                <p:sp>
                  <p:nvSpPr>
                    <p:cNvPr id="653458" name="Freeform 146"/>
                    <p:cNvSpPr>
                      <a:spLocks noChangeAspect="1"/>
                    </p:cNvSpPr>
                    <p:nvPr/>
                  </p:nvSpPr>
                  <p:spPr bwMode="auto">
                    <a:xfrm>
                      <a:off x="5440" y="2784"/>
                      <a:ext cx="15" cy="18"/>
                    </a:xfrm>
                    <a:custGeom>
                      <a:avLst/>
                      <a:gdLst>
                        <a:gd name="T0" fmla="*/ 0 w 15"/>
                        <a:gd name="T1" fmla="*/ 18 h 18"/>
                        <a:gd name="T2" fmla="*/ 15 w 15"/>
                        <a:gd name="T3" fmla="*/ 0 h 18"/>
                        <a:gd name="T4" fmla="*/ 0 w 15"/>
                        <a:gd name="T5" fmla="*/ 0 h 18"/>
                      </a:gdLst>
                      <a:ahLst/>
                      <a:cxnLst>
                        <a:cxn ang="0">
                          <a:pos x="T0" y="T1"/>
                        </a:cxn>
                        <a:cxn ang="0">
                          <a:pos x="T2" y="T3"/>
                        </a:cxn>
                        <a:cxn ang="0">
                          <a:pos x="T4" y="T5"/>
                        </a:cxn>
                      </a:cxnLst>
                      <a:rect l="0" t="0" r="r" b="b"/>
                      <a:pathLst>
                        <a:path w="15" h="18">
                          <a:moveTo>
                            <a:pt x="0" y="18"/>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59" name="Freeform 147"/>
                    <p:cNvSpPr>
                      <a:spLocks noChangeAspect="1"/>
                    </p:cNvSpPr>
                    <p:nvPr/>
                  </p:nvSpPr>
                  <p:spPr bwMode="auto">
                    <a:xfrm>
                      <a:off x="5440" y="2771"/>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grpSp>
              <p:nvGrpSpPr>
                <p:cNvPr id="653460" name="Group 148"/>
                <p:cNvGrpSpPr>
                  <a:grpSpLocks noChangeAspect="1"/>
                </p:cNvGrpSpPr>
                <p:nvPr/>
              </p:nvGrpSpPr>
              <p:grpSpPr bwMode="auto">
                <a:xfrm>
                  <a:off x="5440" y="2714"/>
                  <a:ext cx="15" cy="57"/>
                  <a:chOff x="5440" y="2714"/>
                  <a:chExt cx="15" cy="57"/>
                </a:xfrm>
              </p:grpSpPr>
              <p:grpSp>
                <p:nvGrpSpPr>
                  <p:cNvPr id="653461" name="Group 149"/>
                  <p:cNvGrpSpPr>
                    <a:grpSpLocks noChangeAspect="1"/>
                  </p:cNvGrpSpPr>
                  <p:nvPr/>
                </p:nvGrpSpPr>
                <p:grpSpPr bwMode="auto">
                  <a:xfrm>
                    <a:off x="5440" y="2744"/>
                    <a:ext cx="15" cy="27"/>
                    <a:chOff x="5440" y="2744"/>
                    <a:chExt cx="15" cy="27"/>
                  </a:xfrm>
                </p:grpSpPr>
                <p:sp>
                  <p:nvSpPr>
                    <p:cNvPr id="653462" name="Freeform 150"/>
                    <p:cNvSpPr>
                      <a:spLocks noChangeAspect="1"/>
                    </p:cNvSpPr>
                    <p:nvPr/>
                  </p:nvSpPr>
                  <p:spPr bwMode="auto">
                    <a:xfrm>
                      <a:off x="5440" y="2758"/>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63" name="Freeform 151"/>
                    <p:cNvSpPr>
                      <a:spLocks noChangeAspect="1"/>
                    </p:cNvSpPr>
                    <p:nvPr/>
                  </p:nvSpPr>
                  <p:spPr bwMode="auto">
                    <a:xfrm>
                      <a:off x="5440" y="2744"/>
                      <a:ext cx="15" cy="14"/>
                    </a:xfrm>
                    <a:custGeom>
                      <a:avLst/>
                      <a:gdLst>
                        <a:gd name="T0" fmla="*/ 0 w 15"/>
                        <a:gd name="T1" fmla="*/ 14 h 14"/>
                        <a:gd name="T2" fmla="*/ 15 w 15"/>
                        <a:gd name="T3" fmla="*/ 0 h 14"/>
                        <a:gd name="T4" fmla="*/ 0 w 15"/>
                        <a:gd name="T5" fmla="*/ 0 h 14"/>
                      </a:gdLst>
                      <a:ahLst/>
                      <a:cxnLst>
                        <a:cxn ang="0">
                          <a:pos x="T0" y="T1"/>
                        </a:cxn>
                        <a:cxn ang="0">
                          <a:pos x="T2" y="T3"/>
                        </a:cxn>
                        <a:cxn ang="0">
                          <a:pos x="T4" y="T5"/>
                        </a:cxn>
                      </a:cxnLst>
                      <a:rect l="0" t="0" r="r" b="b"/>
                      <a:pathLst>
                        <a:path w="15" h="14">
                          <a:moveTo>
                            <a:pt x="0" y="14"/>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653464" name="Group 152"/>
                  <p:cNvGrpSpPr>
                    <a:grpSpLocks noChangeAspect="1"/>
                  </p:cNvGrpSpPr>
                  <p:nvPr/>
                </p:nvGrpSpPr>
                <p:grpSpPr bwMode="auto">
                  <a:xfrm>
                    <a:off x="5440" y="2714"/>
                    <a:ext cx="15" cy="30"/>
                    <a:chOff x="5440" y="2714"/>
                    <a:chExt cx="15" cy="30"/>
                  </a:xfrm>
                </p:grpSpPr>
                <p:sp>
                  <p:nvSpPr>
                    <p:cNvPr id="653465" name="Freeform 153"/>
                    <p:cNvSpPr>
                      <a:spLocks noChangeAspect="1"/>
                    </p:cNvSpPr>
                    <p:nvPr/>
                  </p:nvSpPr>
                  <p:spPr bwMode="auto">
                    <a:xfrm>
                      <a:off x="5440" y="2727"/>
                      <a:ext cx="15" cy="17"/>
                    </a:xfrm>
                    <a:custGeom>
                      <a:avLst/>
                      <a:gdLst>
                        <a:gd name="T0" fmla="*/ 0 w 15"/>
                        <a:gd name="T1" fmla="*/ 17 h 17"/>
                        <a:gd name="T2" fmla="*/ 15 w 15"/>
                        <a:gd name="T3" fmla="*/ 0 h 17"/>
                        <a:gd name="T4" fmla="*/ 0 w 15"/>
                        <a:gd name="T5" fmla="*/ 0 h 17"/>
                      </a:gdLst>
                      <a:ahLst/>
                      <a:cxnLst>
                        <a:cxn ang="0">
                          <a:pos x="T0" y="T1"/>
                        </a:cxn>
                        <a:cxn ang="0">
                          <a:pos x="T2" y="T3"/>
                        </a:cxn>
                        <a:cxn ang="0">
                          <a:pos x="T4" y="T5"/>
                        </a:cxn>
                      </a:cxnLst>
                      <a:rect l="0" t="0" r="r" b="b"/>
                      <a:pathLst>
                        <a:path w="15" h="17">
                          <a:moveTo>
                            <a:pt x="0" y="17"/>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66" name="Freeform 154"/>
                    <p:cNvSpPr>
                      <a:spLocks noChangeAspect="1"/>
                    </p:cNvSpPr>
                    <p:nvPr/>
                  </p:nvSpPr>
                  <p:spPr bwMode="auto">
                    <a:xfrm>
                      <a:off x="5440" y="2714"/>
                      <a:ext cx="15" cy="17"/>
                    </a:xfrm>
                    <a:custGeom>
                      <a:avLst/>
                      <a:gdLst>
                        <a:gd name="T0" fmla="*/ 0 w 15"/>
                        <a:gd name="T1" fmla="*/ 17 h 17"/>
                        <a:gd name="T2" fmla="*/ 15 w 15"/>
                        <a:gd name="T3" fmla="*/ 0 h 17"/>
                        <a:gd name="T4" fmla="*/ 0 w 15"/>
                        <a:gd name="T5" fmla="*/ 0 h 17"/>
                      </a:gdLst>
                      <a:ahLst/>
                      <a:cxnLst>
                        <a:cxn ang="0">
                          <a:pos x="T0" y="T1"/>
                        </a:cxn>
                        <a:cxn ang="0">
                          <a:pos x="T2" y="T3"/>
                        </a:cxn>
                        <a:cxn ang="0">
                          <a:pos x="T4" y="T5"/>
                        </a:cxn>
                      </a:cxnLst>
                      <a:rect l="0" t="0" r="r" b="b"/>
                      <a:pathLst>
                        <a:path w="15" h="17">
                          <a:moveTo>
                            <a:pt x="0" y="17"/>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grpSp>
              <p:nvGrpSpPr>
                <p:cNvPr id="653467" name="Group 155"/>
                <p:cNvGrpSpPr>
                  <a:grpSpLocks noChangeAspect="1"/>
                </p:cNvGrpSpPr>
                <p:nvPr/>
              </p:nvGrpSpPr>
              <p:grpSpPr bwMode="auto">
                <a:xfrm>
                  <a:off x="5440" y="2657"/>
                  <a:ext cx="15" cy="57"/>
                  <a:chOff x="5440" y="2657"/>
                  <a:chExt cx="15" cy="57"/>
                </a:xfrm>
              </p:grpSpPr>
              <p:grpSp>
                <p:nvGrpSpPr>
                  <p:cNvPr id="653468" name="Group 156"/>
                  <p:cNvGrpSpPr>
                    <a:grpSpLocks noChangeAspect="1"/>
                  </p:cNvGrpSpPr>
                  <p:nvPr/>
                </p:nvGrpSpPr>
                <p:grpSpPr bwMode="auto">
                  <a:xfrm>
                    <a:off x="5440" y="2687"/>
                    <a:ext cx="15" cy="27"/>
                    <a:chOff x="5440" y="2687"/>
                    <a:chExt cx="15" cy="27"/>
                  </a:xfrm>
                </p:grpSpPr>
                <p:sp>
                  <p:nvSpPr>
                    <p:cNvPr id="653469" name="Freeform 157"/>
                    <p:cNvSpPr>
                      <a:spLocks noChangeAspect="1"/>
                    </p:cNvSpPr>
                    <p:nvPr/>
                  </p:nvSpPr>
                  <p:spPr bwMode="auto">
                    <a:xfrm>
                      <a:off x="5440" y="2701"/>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70" name="Freeform 158"/>
                    <p:cNvSpPr>
                      <a:spLocks noChangeAspect="1"/>
                    </p:cNvSpPr>
                    <p:nvPr/>
                  </p:nvSpPr>
                  <p:spPr bwMode="auto">
                    <a:xfrm>
                      <a:off x="5440" y="2687"/>
                      <a:ext cx="15" cy="14"/>
                    </a:xfrm>
                    <a:custGeom>
                      <a:avLst/>
                      <a:gdLst>
                        <a:gd name="T0" fmla="*/ 0 w 15"/>
                        <a:gd name="T1" fmla="*/ 14 h 14"/>
                        <a:gd name="T2" fmla="*/ 15 w 15"/>
                        <a:gd name="T3" fmla="*/ 0 h 14"/>
                        <a:gd name="T4" fmla="*/ 0 w 15"/>
                        <a:gd name="T5" fmla="*/ 0 h 14"/>
                      </a:gdLst>
                      <a:ahLst/>
                      <a:cxnLst>
                        <a:cxn ang="0">
                          <a:pos x="T0" y="T1"/>
                        </a:cxn>
                        <a:cxn ang="0">
                          <a:pos x="T2" y="T3"/>
                        </a:cxn>
                        <a:cxn ang="0">
                          <a:pos x="T4" y="T5"/>
                        </a:cxn>
                      </a:cxnLst>
                      <a:rect l="0" t="0" r="r" b="b"/>
                      <a:pathLst>
                        <a:path w="15" h="14">
                          <a:moveTo>
                            <a:pt x="0" y="14"/>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653471" name="Group 159"/>
                  <p:cNvGrpSpPr>
                    <a:grpSpLocks noChangeAspect="1"/>
                  </p:cNvGrpSpPr>
                  <p:nvPr/>
                </p:nvGrpSpPr>
                <p:grpSpPr bwMode="auto">
                  <a:xfrm>
                    <a:off x="5440" y="2657"/>
                    <a:ext cx="15" cy="30"/>
                    <a:chOff x="5440" y="2657"/>
                    <a:chExt cx="15" cy="30"/>
                  </a:xfrm>
                </p:grpSpPr>
                <p:sp>
                  <p:nvSpPr>
                    <p:cNvPr id="653472" name="Freeform 160"/>
                    <p:cNvSpPr>
                      <a:spLocks noChangeAspect="1"/>
                    </p:cNvSpPr>
                    <p:nvPr/>
                  </p:nvSpPr>
                  <p:spPr bwMode="auto">
                    <a:xfrm>
                      <a:off x="5440" y="2674"/>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73" name="Freeform 161"/>
                    <p:cNvSpPr>
                      <a:spLocks noChangeAspect="1"/>
                    </p:cNvSpPr>
                    <p:nvPr/>
                  </p:nvSpPr>
                  <p:spPr bwMode="auto">
                    <a:xfrm>
                      <a:off x="5440" y="2657"/>
                      <a:ext cx="15" cy="17"/>
                    </a:xfrm>
                    <a:custGeom>
                      <a:avLst/>
                      <a:gdLst>
                        <a:gd name="T0" fmla="*/ 0 w 15"/>
                        <a:gd name="T1" fmla="*/ 17 h 17"/>
                        <a:gd name="T2" fmla="*/ 15 w 15"/>
                        <a:gd name="T3" fmla="*/ 0 h 17"/>
                        <a:gd name="T4" fmla="*/ 0 w 15"/>
                        <a:gd name="T5" fmla="*/ 0 h 17"/>
                      </a:gdLst>
                      <a:ahLst/>
                      <a:cxnLst>
                        <a:cxn ang="0">
                          <a:pos x="T0" y="T1"/>
                        </a:cxn>
                        <a:cxn ang="0">
                          <a:pos x="T2" y="T3"/>
                        </a:cxn>
                        <a:cxn ang="0">
                          <a:pos x="T4" y="T5"/>
                        </a:cxn>
                      </a:cxnLst>
                      <a:rect l="0" t="0" r="r" b="b"/>
                      <a:pathLst>
                        <a:path w="15" h="17">
                          <a:moveTo>
                            <a:pt x="0" y="17"/>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grpSp>
              <p:nvGrpSpPr>
                <p:cNvPr id="653474" name="Group 162"/>
                <p:cNvGrpSpPr>
                  <a:grpSpLocks noChangeAspect="1"/>
                </p:cNvGrpSpPr>
                <p:nvPr/>
              </p:nvGrpSpPr>
              <p:grpSpPr bwMode="auto">
                <a:xfrm>
                  <a:off x="5440" y="2600"/>
                  <a:ext cx="15" cy="57"/>
                  <a:chOff x="5440" y="2600"/>
                  <a:chExt cx="15" cy="57"/>
                </a:xfrm>
              </p:grpSpPr>
              <p:grpSp>
                <p:nvGrpSpPr>
                  <p:cNvPr id="653475" name="Group 163"/>
                  <p:cNvGrpSpPr>
                    <a:grpSpLocks noChangeAspect="1"/>
                  </p:cNvGrpSpPr>
                  <p:nvPr/>
                </p:nvGrpSpPr>
                <p:grpSpPr bwMode="auto">
                  <a:xfrm>
                    <a:off x="5440" y="2630"/>
                    <a:ext cx="15" cy="27"/>
                    <a:chOff x="5440" y="2630"/>
                    <a:chExt cx="15" cy="27"/>
                  </a:xfrm>
                </p:grpSpPr>
                <p:sp>
                  <p:nvSpPr>
                    <p:cNvPr id="653476" name="Freeform 164"/>
                    <p:cNvSpPr>
                      <a:spLocks noChangeAspect="1"/>
                    </p:cNvSpPr>
                    <p:nvPr/>
                  </p:nvSpPr>
                  <p:spPr bwMode="auto">
                    <a:xfrm>
                      <a:off x="5440" y="2644"/>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77" name="Freeform 165"/>
                    <p:cNvSpPr>
                      <a:spLocks noChangeAspect="1"/>
                    </p:cNvSpPr>
                    <p:nvPr/>
                  </p:nvSpPr>
                  <p:spPr bwMode="auto">
                    <a:xfrm>
                      <a:off x="5440" y="2630"/>
                      <a:ext cx="15" cy="14"/>
                    </a:xfrm>
                    <a:custGeom>
                      <a:avLst/>
                      <a:gdLst>
                        <a:gd name="T0" fmla="*/ 0 w 15"/>
                        <a:gd name="T1" fmla="*/ 14 h 14"/>
                        <a:gd name="T2" fmla="*/ 15 w 15"/>
                        <a:gd name="T3" fmla="*/ 0 h 14"/>
                        <a:gd name="T4" fmla="*/ 0 w 15"/>
                        <a:gd name="T5" fmla="*/ 0 h 14"/>
                      </a:gdLst>
                      <a:ahLst/>
                      <a:cxnLst>
                        <a:cxn ang="0">
                          <a:pos x="T0" y="T1"/>
                        </a:cxn>
                        <a:cxn ang="0">
                          <a:pos x="T2" y="T3"/>
                        </a:cxn>
                        <a:cxn ang="0">
                          <a:pos x="T4" y="T5"/>
                        </a:cxn>
                      </a:cxnLst>
                      <a:rect l="0" t="0" r="r" b="b"/>
                      <a:pathLst>
                        <a:path w="15" h="14">
                          <a:moveTo>
                            <a:pt x="0" y="14"/>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653478" name="Group 166"/>
                  <p:cNvGrpSpPr>
                    <a:grpSpLocks noChangeAspect="1"/>
                  </p:cNvGrpSpPr>
                  <p:nvPr/>
                </p:nvGrpSpPr>
                <p:grpSpPr bwMode="auto">
                  <a:xfrm>
                    <a:off x="5440" y="2600"/>
                    <a:ext cx="15" cy="30"/>
                    <a:chOff x="5440" y="2600"/>
                    <a:chExt cx="15" cy="30"/>
                  </a:xfrm>
                </p:grpSpPr>
                <p:sp>
                  <p:nvSpPr>
                    <p:cNvPr id="653479" name="Freeform 167"/>
                    <p:cNvSpPr>
                      <a:spLocks noChangeAspect="1"/>
                    </p:cNvSpPr>
                    <p:nvPr/>
                  </p:nvSpPr>
                  <p:spPr bwMode="auto">
                    <a:xfrm>
                      <a:off x="5440" y="2617"/>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80" name="Freeform 168"/>
                    <p:cNvSpPr>
                      <a:spLocks noChangeAspect="1"/>
                    </p:cNvSpPr>
                    <p:nvPr/>
                  </p:nvSpPr>
                  <p:spPr bwMode="auto">
                    <a:xfrm>
                      <a:off x="5440" y="2600"/>
                      <a:ext cx="15" cy="17"/>
                    </a:xfrm>
                    <a:custGeom>
                      <a:avLst/>
                      <a:gdLst>
                        <a:gd name="T0" fmla="*/ 0 w 15"/>
                        <a:gd name="T1" fmla="*/ 17 h 17"/>
                        <a:gd name="T2" fmla="*/ 15 w 15"/>
                        <a:gd name="T3" fmla="*/ 0 h 17"/>
                        <a:gd name="T4" fmla="*/ 0 w 15"/>
                        <a:gd name="T5" fmla="*/ 0 h 17"/>
                      </a:gdLst>
                      <a:ahLst/>
                      <a:cxnLst>
                        <a:cxn ang="0">
                          <a:pos x="T0" y="T1"/>
                        </a:cxn>
                        <a:cxn ang="0">
                          <a:pos x="T2" y="T3"/>
                        </a:cxn>
                        <a:cxn ang="0">
                          <a:pos x="T4" y="T5"/>
                        </a:cxn>
                      </a:cxnLst>
                      <a:rect l="0" t="0" r="r" b="b"/>
                      <a:pathLst>
                        <a:path w="15" h="17">
                          <a:moveTo>
                            <a:pt x="0" y="17"/>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sp>
              <p:nvSpPr>
                <p:cNvPr id="653481" name="Line 169"/>
                <p:cNvSpPr>
                  <a:spLocks noChangeAspect="1" noChangeShapeType="1"/>
                </p:cNvSpPr>
                <p:nvPr/>
              </p:nvSpPr>
              <p:spPr bwMode="auto">
                <a:xfrm flipV="1">
                  <a:off x="5440" y="2587"/>
                  <a:ext cx="15" cy="13"/>
                </a:xfrm>
                <a:prstGeom prst="lin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grpSp>
          <p:grpSp>
            <p:nvGrpSpPr>
              <p:cNvPr id="653482" name="Group 170"/>
              <p:cNvGrpSpPr>
                <a:grpSpLocks noChangeAspect="1"/>
              </p:cNvGrpSpPr>
              <p:nvPr/>
            </p:nvGrpSpPr>
            <p:grpSpPr bwMode="auto">
              <a:xfrm>
                <a:off x="5010" y="2262"/>
                <a:ext cx="27" cy="270"/>
                <a:chOff x="5435" y="2328"/>
                <a:chExt cx="25" cy="254"/>
              </a:xfrm>
            </p:grpSpPr>
            <p:grpSp>
              <p:nvGrpSpPr>
                <p:cNvPr id="653483" name="Group 171"/>
                <p:cNvGrpSpPr>
                  <a:grpSpLocks noChangeAspect="1"/>
                </p:cNvGrpSpPr>
                <p:nvPr/>
              </p:nvGrpSpPr>
              <p:grpSpPr bwMode="auto">
                <a:xfrm>
                  <a:off x="5435" y="2328"/>
                  <a:ext cx="25" cy="254"/>
                  <a:chOff x="5435" y="2328"/>
                  <a:chExt cx="25" cy="254"/>
                </a:xfrm>
              </p:grpSpPr>
              <p:sp>
                <p:nvSpPr>
                  <p:cNvPr id="653484" name="Rectangle 172"/>
                  <p:cNvSpPr>
                    <a:spLocks noChangeAspect="1" noChangeArrowheads="1"/>
                  </p:cNvSpPr>
                  <p:nvPr/>
                </p:nvSpPr>
                <p:spPr bwMode="auto">
                  <a:xfrm>
                    <a:off x="5440" y="2328"/>
                    <a:ext cx="0" cy="254"/>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85" name="Rectangle 173"/>
                  <p:cNvSpPr>
                    <a:spLocks noChangeAspect="1" noChangeArrowheads="1"/>
                  </p:cNvSpPr>
                  <p:nvPr/>
                </p:nvSpPr>
                <p:spPr bwMode="auto">
                  <a:xfrm>
                    <a:off x="5457" y="2330"/>
                    <a:ext cx="1" cy="250"/>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86" name="Rectangle 174"/>
                  <p:cNvSpPr>
                    <a:spLocks noChangeAspect="1" noChangeArrowheads="1"/>
                  </p:cNvSpPr>
                  <p:nvPr/>
                </p:nvSpPr>
                <p:spPr bwMode="auto">
                  <a:xfrm>
                    <a:off x="5435" y="2582"/>
                    <a:ext cx="10" cy="0"/>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87" name="Rectangle 175"/>
                  <p:cNvSpPr>
                    <a:spLocks noChangeAspect="1" noChangeArrowheads="1"/>
                  </p:cNvSpPr>
                  <p:nvPr/>
                </p:nvSpPr>
                <p:spPr bwMode="auto">
                  <a:xfrm>
                    <a:off x="5455" y="2582"/>
                    <a:ext cx="5" cy="0"/>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88" name="Rectangle 176"/>
                  <p:cNvSpPr>
                    <a:spLocks noChangeAspect="1" noChangeArrowheads="1"/>
                  </p:cNvSpPr>
                  <p:nvPr/>
                </p:nvSpPr>
                <p:spPr bwMode="auto">
                  <a:xfrm>
                    <a:off x="5440" y="2328"/>
                    <a:ext cx="5" cy="0"/>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89" name="Rectangle 177"/>
                  <p:cNvSpPr>
                    <a:spLocks noChangeAspect="1" noChangeArrowheads="1"/>
                  </p:cNvSpPr>
                  <p:nvPr/>
                </p:nvSpPr>
                <p:spPr bwMode="auto">
                  <a:xfrm>
                    <a:off x="5455" y="2328"/>
                    <a:ext cx="5" cy="0"/>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90" name="Rectangle 178"/>
                  <p:cNvSpPr>
                    <a:spLocks noChangeAspect="1" noChangeArrowheads="1"/>
                  </p:cNvSpPr>
                  <p:nvPr/>
                </p:nvSpPr>
                <p:spPr bwMode="auto">
                  <a:xfrm>
                    <a:off x="5442" y="2334"/>
                    <a:ext cx="11" cy="0"/>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91" name="Rectangle 179"/>
                  <p:cNvSpPr>
                    <a:spLocks noChangeAspect="1" noChangeArrowheads="1"/>
                  </p:cNvSpPr>
                  <p:nvPr/>
                </p:nvSpPr>
                <p:spPr bwMode="auto">
                  <a:xfrm>
                    <a:off x="5440" y="2573"/>
                    <a:ext cx="15" cy="0"/>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653492" name="Group 180"/>
                <p:cNvGrpSpPr>
                  <a:grpSpLocks noChangeAspect="1"/>
                </p:cNvGrpSpPr>
                <p:nvPr/>
              </p:nvGrpSpPr>
              <p:grpSpPr bwMode="auto">
                <a:xfrm>
                  <a:off x="5440" y="2336"/>
                  <a:ext cx="15" cy="237"/>
                  <a:chOff x="5440" y="2336"/>
                  <a:chExt cx="15" cy="237"/>
                </a:xfrm>
              </p:grpSpPr>
              <p:grpSp>
                <p:nvGrpSpPr>
                  <p:cNvPr id="653493" name="Group 181"/>
                  <p:cNvGrpSpPr>
                    <a:grpSpLocks noChangeAspect="1"/>
                  </p:cNvGrpSpPr>
                  <p:nvPr/>
                </p:nvGrpSpPr>
                <p:grpSpPr bwMode="auto">
                  <a:xfrm>
                    <a:off x="5440" y="2516"/>
                    <a:ext cx="15" cy="57"/>
                    <a:chOff x="5440" y="2516"/>
                    <a:chExt cx="15" cy="57"/>
                  </a:xfrm>
                </p:grpSpPr>
                <p:grpSp>
                  <p:nvGrpSpPr>
                    <p:cNvPr id="653494" name="Group 182"/>
                    <p:cNvGrpSpPr>
                      <a:grpSpLocks noChangeAspect="1"/>
                    </p:cNvGrpSpPr>
                    <p:nvPr/>
                  </p:nvGrpSpPr>
                  <p:grpSpPr bwMode="auto">
                    <a:xfrm>
                      <a:off x="5440" y="2547"/>
                      <a:ext cx="15" cy="26"/>
                      <a:chOff x="5440" y="2547"/>
                      <a:chExt cx="15" cy="26"/>
                    </a:xfrm>
                  </p:grpSpPr>
                  <p:sp>
                    <p:nvSpPr>
                      <p:cNvPr id="653495" name="Freeform 183"/>
                      <p:cNvSpPr>
                        <a:spLocks noChangeAspect="1"/>
                      </p:cNvSpPr>
                      <p:nvPr/>
                    </p:nvSpPr>
                    <p:spPr bwMode="auto">
                      <a:xfrm>
                        <a:off x="5440" y="2560"/>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96" name="Freeform 184"/>
                      <p:cNvSpPr>
                        <a:spLocks noChangeAspect="1"/>
                      </p:cNvSpPr>
                      <p:nvPr/>
                    </p:nvSpPr>
                    <p:spPr bwMode="auto">
                      <a:xfrm>
                        <a:off x="5440" y="2547"/>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653497" name="Group 185"/>
                    <p:cNvGrpSpPr>
                      <a:grpSpLocks noChangeAspect="1"/>
                    </p:cNvGrpSpPr>
                    <p:nvPr/>
                  </p:nvGrpSpPr>
                  <p:grpSpPr bwMode="auto">
                    <a:xfrm>
                      <a:off x="5440" y="2516"/>
                      <a:ext cx="15" cy="31"/>
                      <a:chOff x="5440" y="2516"/>
                      <a:chExt cx="15" cy="31"/>
                    </a:xfrm>
                  </p:grpSpPr>
                  <p:sp>
                    <p:nvSpPr>
                      <p:cNvPr id="653498" name="Freeform 186"/>
                      <p:cNvSpPr>
                        <a:spLocks noChangeAspect="1"/>
                      </p:cNvSpPr>
                      <p:nvPr/>
                    </p:nvSpPr>
                    <p:spPr bwMode="auto">
                      <a:xfrm>
                        <a:off x="5440" y="2534"/>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499" name="Freeform 187"/>
                      <p:cNvSpPr>
                        <a:spLocks noChangeAspect="1"/>
                      </p:cNvSpPr>
                      <p:nvPr/>
                    </p:nvSpPr>
                    <p:spPr bwMode="auto">
                      <a:xfrm>
                        <a:off x="5440" y="2516"/>
                        <a:ext cx="15" cy="18"/>
                      </a:xfrm>
                      <a:custGeom>
                        <a:avLst/>
                        <a:gdLst>
                          <a:gd name="T0" fmla="*/ 0 w 15"/>
                          <a:gd name="T1" fmla="*/ 18 h 18"/>
                          <a:gd name="T2" fmla="*/ 15 w 15"/>
                          <a:gd name="T3" fmla="*/ 0 h 18"/>
                          <a:gd name="T4" fmla="*/ 0 w 15"/>
                          <a:gd name="T5" fmla="*/ 0 h 18"/>
                        </a:gdLst>
                        <a:ahLst/>
                        <a:cxnLst>
                          <a:cxn ang="0">
                            <a:pos x="T0" y="T1"/>
                          </a:cxn>
                          <a:cxn ang="0">
                            <a:pos x="T2" y="T3"/>
                          </a:cxn>
                          <a:cxn ang="0">
                            <a:pos x="T4" y="T5"/>
                          </a:cxn>
                        </a:cxnLst>
                        <a:rect l="0" t="0" r="r" b="b"/>
                        <a:pathLst>
                          <a:path w="15" h="18">
                            <a:moveTo>
                              <a:pt x="0" y="18"/>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grpSp>
                <p:nvGrpSpPr>
                  <p:cNvPr id="653500" name="Group 188"/>
                  <p:cNvGrpSpPr>
                    <a:grpSpLocks noChangeAspect="1"/>
                  </p:cNvGrpSpPr>
                  <p:nvPr/>
                </p:nvGrpSpPr>
                <p:grpSpPr bwMode="auto">
                  <a:xfrm>
                    <a:off x="5440" y="2459"/>
                    <a:ext cx="15" cy="57"/>
                    <a:chOff x="5440" y="2459"/>
                    <a:chExt cx="15" cy="57"/>
                  </a:xfrm>
                </p:grpSpPr>
                <p:grpSp>
                  <p:nvGrpSpPr>
                    <p:cNvPr id="653501" name="Group 189"/>
                    <p:cNvGrpSpPr>
                      <a:grpSpLocks noChangeAspect="1"/>
                    </p:cNvGrpSpPr>
                    <p:nvPr/>
                  </p:nvGrpSpPr>
                  <p:grpSpPr bwMode="auto">
                    <a:xfrm>
                      <a:off x="5440" y="2490"/>
                      <a:ext cx="15" cy="26"/>
                      <a:chOff x="5440" y="2490"/>
                      <a:chExt cx="15" cy="26"/>
                    </a:xfrm>
                  </p:grpSpPr>
                  <p:sp>
                    <p:nvSpPr>
                      <p:cNvPr id="653502" name="Freeform 190"/>
                      <p:cNvSpPr>
                        <a:spLocks noChangeAspect="1"/>
                      </p:cNvSpPr>
                      <p:nvPr/>
                    </p:nvSpPr>
                    <p:spPr bwMode="auto">
                      <a:xfrm>
                        <a:off x="5440" y="2503"/>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503" name="Freeform 191"/>
                      <p:cNvSpPr>
                        <a:spLocks noChangeAspect="1"/>
                      </p:cNvSpPr>
                      <p:nvPr/>
                    </p:nvSpPr>
                    <p:spPr bwMode="auto">
                      <a:xfrm>
                        <a:off x="5440" y="2490"/>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653504" name="Group 192"/>
                    <p:cNvGrpSpPr>
                      <a:grpSpLocks noChangeAspect="1"/>
                    </p:cNvGrpSpPr>
                    <p:nvPr/>
                  </p:nvGrpSpPr>
                  <p:grpSpPr bwMode="auto">
                    <a:xfrm>
                      <a:off x="5440" y="2459"/>
                      <a:ext cx="15" cy="31"/>
                      <a:chOff x="5440" y="2459"/>
                      <a:chExt cx="15" cy="31"/>
                    </a:xfrm>
                  </p:grpSpPr>
                  <p:sp>
                    <p:nvSpPr>
                      <p:cNvPr id="653505" name="Freeform 193"/>
                      <p:cNvSpPr>
                        <a:spLocks noChangeAspect="1"/>
                      </p:cNvSpPr>
                      <p:nvPr/>
                    </p:nvSpPr>
                    <p:spPr bwMode="auto">
                      <a:xfrm>
                        <a:off x="5440" y="2477"/>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506" name="Freeform 194"/>
                      <p:cNvSpPr>
                        <a:spLocks noChangeAspect="1"/>
                      </p:cNvSpPr>
                      <p:nvPr/>
                    </p:nvSpPr>
                    <p:spPr bwMode="auto">
                      <a:xfrm>
                        <a:off x="5440" y="2459"/>
                        <a:ext cx="15" cy="18"/>
                      </a:xfrm>
                      <a:custGeom>
                        <a:avLst/>
                        <a:gdLst>
                          <a:gd name="T0" fmla="*/ 0 w 15"/>
                          <a:gd name="T1" fmla="*/ 18 h 18"/>
                          <a:gd name="T2" fmla="*/ 15 w 15"/>
                          <a:gd name="T3" fmla="*/ 0 h 18"/>
                          <a:gd name="T4" fmla="*/ 0 w 15"/>
                          <a:gd name="T5" fmla="*/ 0 h 18"/>
                        </a:gdLst>
                        <a:ahLst/>
                        <a:cxnLst>
                          <a:cxn ang="0">
                            <a:pos x="T0" y="T1"/>
                          </a:cxn>
                          <a:cxn ang="0">
                            <a:pos x="T2" y="T3"/>
                          </a:cxn>
                          <a:cxn ang="0">
                            <a:pos x="T4" y="T5"/>
                          </a:cxn>
                        </a:cxnLst>
                        <a:rect l="0" t="0" r="r" b="b"/>
                        <a:pathLst>
                          <a:path w="15" h="18">
                            <a:moveTo>
                              <a:pt x="0" y="18"/>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grpSp>
                <p:nvGrpSpPr>
                  <p:cNvPr id="653507" name="Group 195"/>
                  <p:cNvGrpSpPr>
                    <a:grpSpLocks noChangeAspect="1"/>
                  </p:cNvGrpSpPr>
                  <p:nvPr/>
                </p:nvGrpSpPr>
                <p:grpSpPr bwMode="auto">
                  <a:xfrm>
                    <a:off x="5440" y="2407"/>
                    <a:ext cx="15" cy="52"/>
                    <a:chOff x="5440" y="2407"/>
                    <a:chExt cx="15" cy="52"/>
                  </a:xfrm>
                </p:grpSpPr>
                <p:grpSp>
                  <p:nvGrpSpPr>
                    <p:cNvPr id="653508" name="Group 196"/>
                    <p:cNvGrpSpPr>
                      <a:grpSpLocks noChangeAspect="1"/>
                    </p:cNvGrpSpPr>
                    <p:nvPr/>
                  </p:nvGrpSpPr>
                  <p:grpSpPr bwMode="auto">
                    <a:xfrm>
                      <a:off x="5440" y="2433"/>
                      <a:ext cx="15" cy="26"/>
                      <a:chOff x="5440" y="2433"/>
                      <a:chExt cx="15" cy="26"/>
                    </a:xfrm>
                  </p:grpSpPr>
                  <p:sp>
                    <p:nvSpPr>
                      <p:cNvPr id="653509" name="Freeform 197"/>
                      <p:cNvSpPr>
                        <a:spLocks noChangeAspect="1"/>
                      </p:cNvSpPr>
                      <p:nvPr/>
                    </p:nvSpPr>
                    <p:spPr bwMode="auto">
                      <a:xfrm>
                        <a:off x="5440" y="2446"/>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510" name="Freeform 198"/>
                      <p:cNvSpPr>
                        <a:spLocks noChangeAspect="1"/>
                      </p:cNvSpPr>
                      <p:nvPr/>
                    </p:nvSpPr>
                    <p:spPr bwMode="auto">
                      <a:xfrm>
                        <a:off x="5440" y="2433"/>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653511" name="Group 199"/>
                    <p:cNvGrpSpPr>
                      <a:grpSpLocks noChangeAspect="1"/>
                    </p:cNvGrpSpPr>
                    <p:nvPr/>
                  </p:nvGrpSpPr>
                  <p:grpSpPr bwMode="auto">
                    <a:xfrm>
                      <a:off x="5440" y="2407"/>
                      <a:ext cx="15" cy="26"/>
                      <a:chOff x="5440" y="2407"/>
                      <a:chExt cx="15" cy="26"/>
                    </a:xfrm>
                  </p:grpSpPr>
                  <p:sp>
                    <p:nvSpPr>
                      <p:cNvPr id="653512" name="Freeform 200"/>
                      <p:cNvSpPr>
                        <a:spLocks noChangeAspect="1"/>
                      </p:cNvSpPr>
                      <p:nvPr/>
                    </p:nvSpPr>
                    <p:spPr bwMode="auto">
                      <a:xfrm>
                        <a:off x="5440" y="2420"/>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513" name="Freeform 201"/>
                      <p:cNvSpPr>
                        <a:spLocks noChangeAspect="1"/>
                      </p:cNvSpPr>
                      <p:nvPr/>
                    </p:nvSpPr>
                    <p:spPr bwMode="auto">
                      <a:xfrm>
                        <a:off x="5440" y="2407"/>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grpSp>
                <p:nvGrpSpPr>
                  <p:cNvPr id="653514" name="Group 202"/>
                  <p:cNvGrpSpPr>
                    <a:grpSpLocks noChangeAspect="1"/>
                  </p:cNvGrpSpPr>
                  <p:nvPr/>
                </p:nvGrpSpPr>
                <p:grpSpPr bwMode="auto">
                  <a:xfrm>
                    <a:off x="5440" y="2350"/>
                    <a:ext cx="15" cy="52"/>
                    <a:chOff x="5440" y="2350"/>
                    <a:chExt cx="15" cy="52"/>
                  </a:xfrm>
                </p:grpSpPr>
                <p:grpSp>
                  <p:nvGrpSpPr>
                    <p:cNvPr id="653515" name="Group 203"/>
                    <p:cNvGrpSpPr>
                      <a:grpSpLocks noChangeAspect="1"/>
                    </p:cNvGrpSpPr>
                    <p:nvPr/>
                  </p:nvGrpSpPr>
                  <p:grpSpPr bwMode="auto">
                    <a:xfrm>
                      <a:off x="5440" y="2376"/>
                      <a:ext cx="15" cy="26"/>
                      <a:chOff x="5440" y="2376"/>
                      <a:chExt cx="15" cy="26"/>
                    </a:xfrm>
                  </p:grpSpPr>
                  <p:sp>
                    <p:nvSpPr>
                      <p:cNvPr id="653516" name="Freeform 204"/>
                      <p:cNvSpPr>
                        <a:spLocks noChangeAspect="1"/>
                      </p:cNvSpPr>
                      <p:nvPr/>
                    </p:nvSpPr>
                    <p:spPr bwMode="auto">
                      <a:xfrm>
                        <a:off x="5440" y="2389"/>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517" name="Freeform 205"/>
                      <p:cNvSpPr>
                        <a:spLocks noChangeAspect="1"/>
                      </p:cNvSpPr>
                      <p:nvPr/>
                    </p:nvSpPr>
                    <p:spPr bwMode="auto">
                      <a:xfrm>
                        <a:off x="5440" y="2376"/>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653518" name="Group 206"/>
                    <p:cNvGrpSpPr>
                      <a:grpSpLocks noChangeAspect="1"/>
                    </p:cNvGrpSpPr>
                    <p:nvPr/>
                  </p:nvGrpSpPr>
                  <p:grpSpPr bwMode="auto">
                    <a:xfrm>
                      <a:off x="5440" y="2350"/>
                      <a:ext cx="15" cy="26"/>
                      <a:chOff x="5440" y="2350"/>
                      <a:chExt cx="15" cy="26"/>
                    </a:xfrm>
                  </p:grpSpPr>
                  <p:sp>
                    <p:nvSpPr>
                      <p:cNvPr id="653519" name="Freeform 207"/>
                      <p:cNvSpPr>
                        <a:spLocks noChangeAspect="1"/>
                      </p:cNvSpPr>
                      <p:nvPr/>
                    </p:nvSpPr>
                    <p:spPr bwMode="auto">
                      <a:xfrm>
                        <a:off x="5440" y="2363"/>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520" name="Freeform 208"/>
                      <p:cNvSpPr>
                        <a:spLocks noChangeAspect="1"/>
                      </p:cNvSpPr>
                      <p:nvPr/>
                    </p:nvSpPr>
                    <p:spPr bwMode="auto">
                      <a:xfrm>
                        <a:off x="5440" y="2350"/>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sp>
                <p:nvSpPr>
                  <p:cNvPr id="653521" name="Line 209"/>
                  <p:cNvSpPr>
                    <a:spLocks noChangeAspect="1" noChangeShapeType="1"/>
                  </p:cNvSpPr>
                  <p:nvPr/>
                </p:nvSpPr>
                <p:spPr bwMode="auto">
                  <a:xfrm flipV="1">
                    <a:off x="5440" y="2336"/>
                    <a:ext cx="15" cy="14"/>
                  </a:xfrm>
                  <a:prstGeom prst="lin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grpSp>
          </p:grpSp>
          <p:sp>
            <p:nvSpPr>
              <p:cNvPr id="653522" name="Rectangle 210"/>
              <p:cNvSpPr>
                <a:spLocks noChangeAspect="1" noChangeArrowheads="1"/>
              </p:cNvSpPr>
              <p:nvPr/>
            </p:nvSpPr>
            <p:spPr bwMode="auto">
              <a:xfrm>
                <a:off x="5016" y="2252"/>
                <a:ext cx="16" cy="10"/>
              </a:xfrm>
              <a:prstGeom prst="rect">
                <a:avLst/>
              </a:prstGeom>
              <a:noFill/>
              <a:ln w="9525">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523" name="Rectangle 211"/>
              <p:cNvSpPr>
                <a:spLocks noChangeAspect="1" noChangeArrowheads="1"/>
              </p:cNvSpPr>
              <p:nvPr/>
            </p:nvSpPr>
            <p:spPr bwMode="auto">
              <a:xfrm>
                <a:off x="5018" y="2254"/>
                <a:ext cx="17" cy="10"/>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nvGrpSpPr>
              <p:cNvPr id="653524" name="Group 212"/>
              <p:cNvGrpSpPr>
                <a:grpSpLocks noChangeAspect="1"/>
              </p:cNvGrpSpPr>
              <p:nvPr/>
            </p:nvGrpSpPr>
            <p:grpSpPr bwMode="auto">
              <a:xfrm>
                <a:off x="5010" y="2415"/>
                <a:ext cx="33" cy="10"/>
                <a:chOff x="5435" y="2472"/>
                <a:chExt cx="30" cy="9"/>
              </a:xfrm>
            </p:grpSpPr>
            <p:grpSp>
              <p:nvGrpSpPr>
                <p:cNvPr id="653525" name="Group 213"/>
                <p:cNvGrpSpPr>
                  <a:grpSpLocks noChangeAspect="1"/>
                </p:cNvGrpSpPr>
                <p:nvPr/>
              </p:nvGrpSpPr>
              <p:grpSpPr bwMode="auto">
                <a:xfrm>
                  <a:off x="5460" y="2472"/>
                  <a:ext cx="5" cy="9"/>
                  <a:chOff x="5460" y="2472"/>
                  <a:chExt cx="5" cy="9"/>
                </a:xfrm>
              </p:grpSpPr>
              <p:sp>
                <p:nvSpPr>
                  <p:cNvPr id="653526" name="Freeform 214"/>
                  <p:cNvSpPr>
                    <a:spLocks noChangeAspect="1"/>
                  </p:cNvSpPr>
                  <p:nvPr/>
                </p:nvSpPr>
                <p:spPr bwMode="auto">
                  <a:xfrm>
                    <a:off x="5460" y="2472"/>
                    <a:ext cx="5" cy="9"/>
                  </a:xfrm>
                  <a:custGeom>
                    <a:avLst/>
                    <a:gdLst>
                      <a:gd name="T0" fmla="*/ 0 w 5"/>
                      <a:gd name="T1" fmla="*/ 0 h 9"/>
                      <a:gd name="T2" fmla="*/ 5 w 5"/>
                      <a:gd name="T3" fmla="*/ 0 h 9"/>
                      <a:gd name="T4" fmla="*/ 5 w 5"/>
                      <a:gd name="T5" fmla="*/ 5 h 9"/>
                      <a:gd name="T6" fmla="*/ 0 w 5"/>
                      <a:gd name="T7" fmla="*/ 9 h 9"/>
                      <a:gd name="T8" fmla="*/ 0 w 5"/>
                      <a:gd name="T9" fmla="*/ 0 h 9"/>
                    </a:gdLst>
                    <a:ahLst/>
                    <a:cxnLst>
                      <a:cxn ang="0">
                        <a:pos x="T0" y="T1"/>
                      </a:cxn>
                      <a:cxn ang="0">
                        <a:pos x="T2" y="T3"/>
                      </a:cxn>
                      <a:cxn ang="0">
                        <a:pos x="T4" y="T5"/>
                      </a:cxn>
                      <a:cxn ang="0">
                        <a:pos x="T6" y="T7"/>
                      </a:cxn>
                      <a:cxn ang="0">
                        <a:pos x="T8" y="T9"/>
                      </a:cxn>
                    </a:cxnLst>
                    <a:rect l="0" t="0" r="r" b="b"/>
                    <a:pathLst>
                      <a:path w="5" h="9">
                        <a:moveTo>
                          <a:pt x="0" y="0"/>
                        </a:moveTo>
                        <a:lnTo>
                          <a:pt x="5" y="0"/>
                        </a:lnTo>
                        <a:lnTo>
                          <a:pt x="5" y="5"/>
                        </a:lnTo>
                        <a:lnTo>
                          <a:pt x="0" y="9"/>
                        </a:lnTo>
                        <a:lnTo>
                          <a:pt x="0" y="0"/>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527" name="Oval 215"/>
                  <p:cNvSpPr>
                    <a:spLocks noChangeAspect="1" noChangeArrowheads="1"/>
                  </p:cNvSpPr>
                  <p:nvPr/>
                </p:nvSpPr>
                <p:spPr bwMode="auto">
                  <a:xfrm>
                    <a:off x="5462" y="2479"/>
                    <a:ext cx="1" cy="0"/>
                  </a:xfrm>
                  <a:prstGeom prst="ellips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653528" name="Group 216"/>
                <p:cNvGrpSpPr>
                  <a:grpSpLocks noChangeAspect="1"/>
                </p:cNvGrpSpPr>
                <p:nvPr/>
              </p:nvGrpSpPr>
              <p:grpSpPr bwMode="auto">
                <a:xfrm>
                  <a:off x="5435" y="2472"/>
                  <a:ext cx="5" cy="9"/>
                  <a:chOff x="5435" y="2472"/>
                  <a:chExt cx="5" cy="9"/>
                </a:xfrm>
              </p:grpSpPr>
              <p:sp>
                <p:nvSpPr>
                  <p:cNvPr id="653529" name="Freeform 217"/>
                  <p:cNvSpPr>
                    <a:spLocks noChangeAspect="1"/>
                  </p:cNvSpPr>
                  <p:nvPr/>
                </p:nvSpPr>
                <p:spPr bwMode="auto">
                  <a:xfrm>
                    <a:off x="5435" y="2472"/>
                    <a:ext cx="5" cy="9"/>
                  </a:xfrm>
                  <a:custGeom>
                    <a:avLst/>
                    <a:gdLst>
                      <a:gd name="T0" fmla="*/ 5 w 5"/>
                      <a:gd name="T1" fmla="*/ 0 h 9"/>
                      <a:gd name="T2" fmla="*/ 0 w 5"/>
                      <a:gd name="T3" fmla="*/ 0 h 9"/>
                      <a:gd name="T4" fmla="*/ 0 w 5"/>
                      <a:gd name="T5" fmla="*/ 5 h 9"/>
                      <a:gd name="T6" fmla="*/ 5 w 5"/>
                      <a:gd name="T7" fmla="*/ 9 h 9"/>
                      <a:gd name="T8" fmla="*/ 5 w 5"/>
                      <a:gd name="T9" fmla="*/ 0 h 9"/>
                    </a:gdLst>
                    <a:ahLst/>
                    <a:cxnLst>
                      <a:cxn ang="0">
                        <a:pos x="T0" y="T1"/>
                      </a:cxn>
                      <a:cxn ang="0">
                        <a:pos x="T2" y="T3"/>
                      </a:cxn>
                      <a:cxn ang="0">
                        <a:pos x="T4" y="T5"/>
                      </a:cxn>
                      <a:cxn ang="0">
                        <a:pos x="T6" y="T7"/>
                      </a:cxn>
                      <a:cxn ang="0">
                        <a:pos x="T8" y="T9"/>
                      </a:cxn>
                    </a:cxnLst>
                    <a:rect l="0" t="0" r="r" b="b"/>
                    <a:pathLst>
                      <a:path w="5" h="9">
                        <a:moveTo>
                          <a:pt x="5" y="0"/>
                        </a:moveTo>
                        <a:lnTo>
                          <a:pt x="0" y="0"/>
                        </a:lnTo>
                        <a:lnTo>
                          <a:pt x="0" y="5"/>
                        </a:lnTo>
                        <a:lnTo>
                          <a:pt x="5" y="9"/>
                        </a:lnTo>
                        <a:lnTo>
                          <a:pt x="5" y="0"/>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530" name="Oval 218"/>
                  <p:cNvSpPr>
                    <a:spLocks noChangeAspect="1" noChangeArrowheads="1"/>
                  </p:cNvSpPr>
                  <p:nvPr/>
                </p:nvSpPr>
                <p:spPr bwMode="auto">
                  <a:xfrm>
                    <a:off x="5437" y="2474"/>
                    <a:ext cx="1" cy="5"/>
                  </a:xfrm>
                  <a:prstGeom prst="ellips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sp>
              <p:nvSpPr>
                <p:cNvPr id="653531" name="Rectangle 219"/>
                <p:cNvSpPr>
                  <a:spLocks noChangeAspect="1" noChangeArrowheads="1"/>
                </p:cNvSpPr>
                <p:nvPr/>
              </p:nvSpPr>
              <p:spPr bwMode="auto">
                <a:xfrm>
                  <a:off x="5440" y="2472"/>
                  <a:ext cx="20" cy="5"/>
                </a:xfrm>
                <a:prstGeom prst="rect">
                  <a:avLst/>
                </a:prstGeom>
                <a:noFill/>
                <a:ln w="9525">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532" name="Rectangle 220"/>
                <p:cNvSpPr>
                  <a:spLocks noChangeAspect="1" noChangeArrowheads="1"/>
                </p:cNvSpPr>
                <p:nvPr/>
              </p:nvSpPr>
              <p:spPr bwMode="auto">
                <a:xfrm>
                  <a:off x="5442" y="2474"/>
                  <a:ext cx="21" cy="5"/>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653533" name="Group 221"/>
              <p:cNvGrpSpPr>
                <a:grpSpLocks noChangeAspect="1"/>
              </p:cNvGrpSpPr>
              <p:nvPr/>
            </p:nvGrpSpPr>
            <p:grpSpPr bwMode="auto">
              <a:xfrm>
                <a:off x="4952" y="2079"/>
                <a:ext cx="246" cy="308"/>
                <a:chOff x="5381" y="2157"/>
                <a:chExt cx="227" cy="289"/>
              </a:xfrm>
            </p:grpSpPr>
            <p:sp>
              <p:nvSpPr>
                <p:cNvPr id="653534" name="Freeform 222"/>
                <p:cNvSpPr>
                  <a:spLocks noChangeAspect="1"/>
                </p:cNvSpPr>
                <p:nvPr/>
              </p:nvSpPr>
              <p:spPr bwMode="auto">
                <a:xfrm>
                  <a:off x="5445" y="2314"/>
                  <a:ext cx="15" cy="9"/>
                </a:xfrm>
                <a:custGeom>
                  <a:avLst/>
                  <a:gdLst>
                    <a:gd name="T0" fmla="*/ 10 w 15"/>
                    <a:gd name="T1" fmla="*/ 0 h 9"/>
                    <a:gd name="T2" fmla="*/ 10 w 15"/>
                    <a:gd name="T3" fmla="*/ 0 h 9"/>
                    <a:gd name="T4" fmla="*/ 10 w 15"/>
                    <a:gd name="T5" fmla="*/ 0 h 9"/>
                    <a:gd name="T6" fmla="*/ 10 w 15"/>
                    <a:gd name="T7" fmla="*/ 0 h 9"/>
                    <a:gd name="T8" fmla="*/ 15 w 15"/>
                    <a:gd name="T9" fmla="*/ 0 h 9"/>
                    <a:gd name="T10" fmla="*/ 15 w 15"/>
                    <a:gd name="T11" fmla="*/ 0 h 9"/>
                    <a:gd name="T12" fmla="*/ 15 w 15"/>
                    <a:gd name="T13" fmla="*/ 0 h 9"/>
                    <a:gd name="T14" fmla="*/ 15 w 15"/>
                    <a:gd name="T15" fmla="*/ 0 h 9"/>
                    <a:gd name="T16" fmla="*/ 15 w 15"/>
                    <a:gd name="T17" fmla="*/ 0 h 9"/>
                    <a:gd name="T18" fmla="*/ 15 w 15"/>
                    <a:gd name="T19" fmla="*/ 5 h 9"/>
                    <a:gd name="T20" fmla="*/ 15 w 15"/>
                    <a:gd name="T21" fmla="*/ 9 h 9"/>
                    <a:gd name="T22" fmla="*/ 15 w 15"/>
                    <a:gd name="T23" fmla="*/ 9 h 9"/>
                    <a:gd name="T24" fmla="*/ 15 w 15"/>
                    <a:gd name="T25" fmla="*/ 9 h 9"/>
                    <a:gd name="T26" fmla="*/ 15 w 15"/>
                    <a:gd name="T27" fmla="*/ 9 h 9"/>
                    <a:gd name="T28" fmla="*/ 10 w 15"/>
                    <a:gd name="T29" fmla="*/ 9 h 9"/>
                    <a:gd name="T30" fmla="*/ 10 w 15"/>
                    <a:gd name="T31" fmla="*/ 9 h 9"/>
                    <a:gd name="T32" fmla="*/ 10 w 15"/>
                    <a:gd name="T33" fmla="*/ 9 h 9"/>
                    <a:gd name="T34" fmla="*/ 10 w 15"/>
                    <a:gd name="T35" fmla="*/ 9 h 9"/>
                    <a:gd name="T36" fmla="*/ 10 w 15"/>
                    <a:gd name="T37" fmla="*/ 9 h 9"/>
                    <a:gd name="T38" fmla="*/ 10 w 15"/>
                    <a:gd name="T39" fmla="*/ 9 h 9"/>
                    <a:gd name="T40" fmla="*/ 0 w 15"/>
                    <a:gd name="T41" fmla="*/ 9 h 9"/>
                    <a:gd name="T42" fmla="*/ 0 w 15"/>
                    <a:gd name="T43" fmla="*/ 9 h 9"/>
                    <a:gd name="T44" fmla="*/ 0 w 15"/>
                    <a:gd name="T45" fmla="*/ 9 h 9"/>
                    <a:gd name="T46" fmla="*/ 0 w 15"/>
                    <a:gd name="T47" fmla="*/ 9 h 9"/>
                    <a:gd name="T48" fmla="*/ 0 w 15"/>
                    <a:gd name="T49" fmla="*/ 9 h 9"/>
                    <a:gd name="T50" fmla="*/ 0 w 15"/>
                    <a:gd name="T51" fmla="*/ 5 h 9"/>
                    <a:gd name="T52" fmla="*/ 0 w 15"/>
                    <a:gd name="T53" fmla="*/ 5 h 9"/>
                    <a:gd name="T54" fmla="*/ 0 w 15"/>
                    <a:gd name="T55" fmla="*/ 5 h 9"/>
                    <a:gd name="T56" fmla="*/ 0 w 15"/>
                    <a:gd name="T57" fmla="*/ 5 h 9"/>
                    <a:gd name="T58" fmla="*/ 0 w 15"/>
                    <a:gd name="T59" fmla="*/ 5 h 9"/>
                    <a:gd name="T60" fmla="*/ 0 w 15"/>
                    <a:gd name="T61" fmla="*/ 0 h 9"/>
                    <a:gd name="T62" fmla="*/ 0 w 15"/>
                    <a:gd name="T63" fmla="*/ 0 h 9"/>
                    <a:gd name="T64" fmla="*/ 0 w 15"/>
                    <a:gd name="T65" fmla="*/ 0 h 9"/>
                    <a:gd name="T66" fmla="*/ 0 w 15"/>
                    <a:gd name="T67" fmla="*/ 0 h 9"/>
                    <a:gd name="T68" fmla="*/ 0 w 15"/>
                    <a:gd name="T69" fmla="*/ 0 h 9"/>
                    <a:gd name="T70" fmla="*/ 0 w 15"/>
                    <a:gd name="T71" fmla="*/ 0 h 9"/>
                    <a:gd name="T72" fmla="*/ 0 w 15"/>
                    <a:gd name="T73" fmla="*/ 0 h 9"/>
                    <a:gd name="T74" fmla="*/ 0 w 15"/>
                    <a:gd name="T75" fmla="*/ 0 h 9"/>
                    <a:gd name="T76" fmla="*/ 0 w 15"/>
                    <a:gd name="T77" fmla="*/ 0 h 9"/>
                    <a:gd name="T78" fmla="*/ 0 w 15"/>
                    <a:gd name="T79" fmla="*/ 0 h 9"/>
                    <a:gd name="T80" fmla="*/ 10 w 15"/>
                    <a:gd name="T81" fmla="*/ 0 h 9"/>
                    <a:gd name="T82" fmla="*/ 10 w 15"/>
                    <a:gd name="T8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 h="9">
                      <a:moveTo>
                        <a:pt x="10" y="0"/>
                      </a:moveTo>
                      <a:lnTo>
                        <a:pt x="10" y="0"/>
                      </a:lnTo>
                      <a:lnTo>
                        <a:pt x="10" y="0"/>
                      </a:lnTo>
                      <a:lnTo>
                        <a:pt x="10" y="0"/>
                      </a:lnTo>
                      <a:lnTo>
                        <a:pt x="15" y="0"/>
                      </a:lnTo>
                      <a:lnTo>
                        <a:pt x="15" y="0"/>
                      </a:lnTo>
                      <a:lnTo>
                        <a:pt x="15" y="0"/>
                      </a:lnTo>
                      <a:lnTo>
                        <a:pt x="15" y="0"/>
                      </a:lnTo>
                      <a:lnTo>
                        <a:pt x="15" y="0"/>
                      </a:lnTo>
                      <a:lnTo>
                        <a:pt x="15" y="5"/>
                      </a:lnTo>
                      <a:lnTo>
                        <a:pt x="15" y="9"/>
                      </a:lnTo>
                      <a:lnTo>
                        <a:pt x="15" y="9"/>
                      </a:lnTo>
                      <a:lnTo>
                        <a:pt x="15" y="9"/>
                      </a:lnTo>
                      <a:lnTo>
                        <a:pt x="15" y="9"/>
                      </a:lnTo>
                      <a:lnTo>
                        <a:pt x="10" y="9"/>
                      </a:lnTo>
                      <a:lnTo>
                        <a:pt x="10" y="9"/>
                      </a:lnTo>
                      <a:lnTo>
                        <a:pt x="10" y="9"/>
                      </a:lnTo>
                      <a:lnTo>
                        <a:pt x="10" y="9"/>
                      </a:lnTo>
                      <a:lnTo>
                        <a:pt x="10" y="9"/>
                      </a:lnTo>
                      <a:lnTo>
                        <a:pt x="10" y="9"/>
                      </a:lnTo>
                      <a:lnTo>
                        <a:pt x="0" y="9"/>
                      </a:lnTo>
                      <a:lnTo>
                        <a:pt x="0" y="9"/>
                      </a:lnTo>
                      <a:lnTo>
                        <a:pt x="0" y="9"/>
                      </a:lnTo>
                      <a:lnTo>
                        <a:pt x="0" y="9"/>
                      </a:lnTo>
                      <a:lnTo>
                        <a:pt x="0" y="9"/>
                      </a:lnTo>
                      <a:lnTo>
                        <a:pt x="0" y="5"/>
                      </a:lnTo>
                      <a:lnTo>
                        <a:pt x="0" y="5"/>
                      </a:lnTo>
                      <a:lnTo>
                        <a:pt x="0" y="5"/>
                      </a:lnTo>
                      <a:lnTo>
                        <a:pt x="0" y="5"/>
                      </a:lnTo>
                      <a:lnTo>
                        <a:pt x="0" y="5"/>
                      </a:lnTo>
                      <a:lnTo>
                        <a:pt x="0" y="0"/>
                      </a:lnTo>
                      <a:lnTo>
                        <a:pt x="0" y="0"/>
                      </a:lnTo>
                      <a:lnTo>
                        <a:pt x="0" y="0"/>
                      </a:lnTo>
                      <a:lnTo>
                        <a:pt x="0" y="0"/>
                      </a:lnTo>
                      <a:lnTo>
                        <a:pt x="0" y="0"/>
                      </a:lnTo>
                      <a:lnTo>
                        <a:pt x="0" y="0"/>
                      </a:lnTo>
                      <a:lnTo>
                        <a:pt x="0" y="0"/>
                      </a:lnTo>
                      <a:lnTo>
                        <a:pt x="0" y="0"/>
                      </a:lnTo>
                      <a:lnTo>
                        <a:pt x="0" y="0"/>
                      </a:lnTo>
                      <a:lnTo>
                        <a:pt x="0" y="0"/>
                      </a:lnTo>
                      <a:lnTo>
                        <a:pt x="10" y="0"/>
                      </a:lnTo>
                      <a:lnTo>
                        <a:pt x="10" y="0"/>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nvGrpSpPr>
                <p:cNvPr id="653535" name="Group 223"/>
                <p:cNvGrpSpPr>
                  <a:grpSpLocks noChangeAspect="1"/>
                </p:cNvGrpSpPr>
                <p:nvPr/>
              </p:nvGrpSpPr>
              <p:grpSpPr bwMode="auto">
                <a:xfrm>
                  <a:off x="5381" y="2157"/>
                  <a:ext cx="84" cy="289"/>
                  <a:chOff x="5381" y="2157"/>
                  <a:chExt cx="84" cy="289"/>
                </a:xfrm>
              </p:grpSpPr>
              <p:sp>
                <p:nvSpPr>
                  <p:cNvPr id="653536" name="Freeform 224"/>
                  <p:cNvSpPr>
                    <a:spLocks noChangeAspect="1"/>
                  </p:cNvSpPr>
                  <p:nvPr/>
                </p:nvSpPr>
                <p:spPr bwMode="auto">
                  <a:xfrm>
                    <a:off x="5386" y="2157"/>
                    <a:ext cx="39" cy="289"/>
                  </a:xfrm>
                  <a:custGeom>
                    <a:avLst/>
                    <a:gdLst>
                      <a:gd name="T0" fmla="*/ 35 w 39"/>
                      <a:gd name="T1" fmla="*/ 0 h 289"/>
                      <a:gd name="T2" fmla="*/ 39 w 39"/>
                      <a:gd name="T3" fmla="*/ 0 h 289"/>
                      <a:gd name="T4" fmla="*/ 5 w 39"/>
                      <a:gd name="T5" fmla="*/ 289 h 289"/>
                      <a:gd name="T6" fmla="*/ 0 w 39"/>
                      <a:gd name="T7" fmla="*/ 289 h 289"/>
                      <a:gd name="T8" fmla="*/ 35 w 39"/>
                      <a:gd name="T9" fmla="*/ 0 h 289"/>
                    </a:gdLst>
                    <a:ahLst/>
                    <a:cxnLst>
                      <a:cxn ang="0">
                        <a:pos x="T0" y="T1"/>
                      </a:cxn>
                      <a:cxn ang="0">
                        <a:pos x="T2" y="T3"/>
                      </a:cxn>
                      <a:cxn ang="0">
                        <a:pos x="T4" y="T5"/>
                      </a:cxn>
                      <a:cxn ang="0">
                        <a:pos x="T6" y="T7"/>
                      </a:cxn>
                      <a:cxn ang="0">
                        <a:pos x="T8" y="T9"/>
                      </a:cxn>
                    </a:cxnLst>
                    <a:rect l="0" t="0" r="r" b="b"/>
                    <a:pathLst>
                      <a:path w="39" h="289">
                        <a:moveTo>
                          <a:pt x="35" y="0"/>
                        </a:moveTo>
                        <a:lnTo>
                          <a:pt x="39" y="0"/>
                        </a:lnTo>
                        <a:lnTo>
                          <a:pt x="5" y="289"/>
                        </a:lnTo>
                        <a:lnTo>
                          <a:pt x="0" y="289"/>
                        </a:lnTo>
                        <a:lnTo>
                          <a:pt x="35" y="0"/>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nvGrpSpPr>
                  <p:cNvPr id="653537" name="Group 225"/>
                  <p:cNvGrpSpPr>
                    <a:grpSpLocks noChangeAspect="1"/>
                  </p:cNvGrpSpPr>
                  <p:nvPr/>
                </p:nvGrpSpPr>
                <p:grpSpPr bwMode="auto">
                  <a:xfrm>
                    <a:off x="5381" y="2288"/>
                    <a:ext cx="84" cy="31"/>
                    <a:chOff x="5381" y="2288"/>
                    <a:chExt cx="84" cy="31"/>
                  </a:xfrm>
                </p:grpSpPr>
                <p:sp>
                  <p:nvSpPr>
                    <p:cNvPr id="653538" name="Freeform 226"/>
                    <p:cNvSpPr>
                      <a:spLocks noChangeAspect="1"/>
                    </p:cNvSpPr>
                    <p:nvPr/>
                  </p:nvSpPr>
                  <p:spPr bwMode="auto">
                    <a:xfrm>
                      <a:off x="5381" y="2288"/>
                      <a:ext cx="49" cy="26"/>
                    </a:xfrm>
                    <a:custGeom>
                      <a:avLst/>
                      <a:gdLst>
                        <a:gd name="T0" fmla="*/ 40 w 49"/>
                        <a:gd name="T1" fmla="*/ 26 h 26"/>
                        <a:gd name="T2" fmla="*/ 40 w 49"/>
                        <a:gd name="T3" fmla="*/ 26 h 26"/>
                        <a:gd name="T4" fmla="*/ 20 w 49"/>
                        <a:gd name="T5" fmla="*/ 26 h 26"/>
                        <a:gd name="T6" fmla="*/ 20 w 49"/>
                        <a:gd name="T7" fmla="*/ 26 h 26"/>
                        <a:gd name="T8" fmla="*/ 20 w 49"/>
                        <a:gd name="T9" fmla="*/ 26 h 26"/>
                        <a:gd name="T10" fmla="*/ 15 w 49"/>
                        <a:gd name="T11" fmla="*/ 26 h 26"/>
                        <a:gd name="T12" fmla="*/ 15 w 49"/>
                        <a:gd name="T13" fmla="*/ 22 h 26"/>
                        <a:gd name="T14" fmla="*/ 10 w 49"/>
                        <a:gd name="T15" fmla="*/ 22 h 26"/>
                        <a:gd name="T16" fmla="*/ 5 w 49"/>
                        <a:gd name="T17" fmla="*/ 18 h 26"/>
                        <a:gd name="T18" fmla="*/ 5 w 49"/>
                        <a:gd name="T19" fmla="*/ 18 h 26"/>
                        <a:gd name="T20" fmla="*/ 0 w 49"/>
                        <a:gd name="T21" fmla="*/ 13 h 26"/>
                        <a:gd name="T22" fmla="*/ 0 w 49"/>
                        <a:gd name="T23" fmla="*/ 13 h 26"/>
                        <a:gd name="T24" fmla="*/ 0 w 49"/>
                        <a:gd name="T25" fmla="*/ 9 h 26"/>
                        <a:gd name="T26" fmla="*/ 0 w 49"/>
                        <a:gd name="T27" fmla="*/ 9 h 26"/>
                        <a:gd name="T28" fmla="*/ 5 w 49"/>
                        <a:gd name="T29" fmla="*/ 5 h 26"/>
                        <a:gd name="T30" fmla="*/ 5 w 49"/>
                        <a:gd name="T31" fmla="*/ 5 h 26"/>
                        <a:gd name="T32" fmla="*/ 10 w 49"/>
                        <a:gd name="T33" fmla="*/ 0 h 26"/>
                        <a:gd name="T34" fmla="*/ 10 w 49"/>
                        <a:gd name="T35" fmla="*/ 0 h 26"/>
                        <a:gd name="T36" fmla="*/ 15 w 49"/>
                        <a:gd name="T37" fmla="*/ 0 h 26"/>
                        <a:gd name="T38" fmla="*/ 20 w 49"/>
                        <a:gd name="T39" fmla="*/ 0 h 26"/>
                        <a:gd name="T40" fmla="*/ 25 w 49"/>
                        <a:gd name="T41" fmla="*/ 0 h 26"/>
                        <a:gd name="T42" fmla="*/ 25 w 49"/>
                        <a:gd name="T43" fmla="*/ 0 h 26"/>
                        <a:gd name="T44" fmla="*/ 25 w 49"/>
                        <a:gd name="T45" fmla="*/ 0 h 26"/>
                        <a:gd name="T46" fmla="*/ 44 w 49"/>
                        <a:gd name="T47" fmla="*/ 0 h 26"/>
                        <a:gd name="T48" fmla="*/ 44 w 49"/>
                        <a:gd name="T49" fmla="*/ 5 h 26"/>
                        <a:gd name="T50" fmla="*/ 44 w 49"/>
                        <a:gd name="T51" fmla="*/ 5 h 26"/>
                        <a:gd name="T52" fmla="*/ 44 w 49"/>
                        <a:gd name="T53" fmla="*/ 5 h 26"/>
                        <a:gd name="T54" fmla="*/ 49 w 49"/>
                        <a:gd name="T55" fmla="*/ 9 h 26"/>
                        <a:gd name="T56" fmla="*/ 49 w 49"/>
                        <a:gd name="T57" fmla="*/ 9 h 26"/>
                        <a:gd name="T58" fmla="*/ 49 w 49"/>
                        <a:gd name="T59" fmla="*/ 13 h 26"/>
                        <a:gd name="T60" fmla="*/ 49 w 49"/>
                        <a:gd name="T61" fmla="*/ 13 h 26"/>
                        <a:gd name="T62" fmla="*/ 49 w 49"/>
                        <a:gd name="T63" fmla="*/ 18 h 26"/>
                        <a:gd name="T64" fmla="*/ 49 w 49"/>
                        <a:gd name="T65" fmla="*/ 18 h 26"/>
                        <a:gd name="T66" fmla="*/ 49 w 49"/>
                        <a:gd name="T67" fmla="*/ 22 h 26"/>
                        <a:gd name="T68" fmla="*/ 44 w 49"/>
                        <a:gd name="T69" fmla="*/ 22 h 26"/>
                        <a:gd name="T70" fmla="*/ 40 w 49"/>
                        <a:gd name="T71" fmla="*/ 26 h 26"/>
                        <a:gd name="T72" fmla="*/ 40 w 49"/>
                        <a:gd name="T7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 h="26">
                          <a:moveTo>
                            <a:pt x="40" y="26"/>
                          </a:moveTo>
                          <a:lnTo>
                            <a:pt x="40" y="26"/>
                          </a:lnTo>
                          <a:lnTo>
                            <a:pt x="20" y="26"/>
                          </a:lnTo>
                          <a:lnTo>
                            <a:pt x="20" y="26"/>
                          </a:lnTo>
                          <a:lnTo>
                            <a:pt x="20" y="26"/>
                          </a:lnTo>
                          <a:lnTo>
                            <a:pt x="15" y="26"/>
                          </a:lnTo>
                          <a:lnTo>
                            <a:pt x="15" y="22"/>
                          </a:lnTo>
                          <a:lnTo>
                            <a:pt x="10" y="22"/>
                          </a:lnTo>
                          <a:lnTo>
                            <a:pt x="5" y="18"/>
                          </a:lnTo>
                          <a:lnTo>
                            <a:pt x="5" y="18"/>
                          </a:lnTo>
                          <a:lnTo>
                            <a:pt x="0" y="13"/>
                          </a:lnTo>
                          <a:lnTo>
                            <a:pt x="0" y="13"/>
                          </a:lnTo>
                          <a:lnTo>
                            <a:pt x="0" y="9"/>
                          </a:lnTo>
                          <a:lnTo>
                            <a:pt x="0" y="9"/>
                          </a:lnTo>
                          <a:lnTo>
                            <a:pt x="5" y="5"/>
                          </a:lnTo>
                          <a:lnTo>
                            <a:pt x="5" y="5"/>
                          </a:lnTo>
                          <a:lnTo>
                            <a:pt x="10" y="0"/>
                          </a:lnTo>
                          <a:lnTo>
                            <a:pt x="10" y="0"/>
                          </a:lnTo>
                          <a:lnTo>
                            <a:pt x="15" y="0"/>
                          </a:lnTo>
                          <a:lnTo>
                            <a:pt x="20" y="0"/>
                          </a:lnTo>
                          <a:lnTo>
                            <a:pt x="25" y="0"/>
                          </a:lnTo>
                          <a:lnTo>
                            <a:pt x="25" y="0"/>
                          </a:lnTo>
                          <a:lnTo>
                            <a:pt x="25" y="0"/>
                          </a:lnTo>
                          <a:lnTo>
                            <a:pt x="44" y="0"/>
                          </a:lnTo>
                          <a:lnTo>
                            <a:pt x="44" y="5"/>
                          </a:lnTo>
                          <a:lnTo>
                            <a:pt x="44" y="5"/>
                          </a:lnTo>
                          <a:lnTo>
                            <a:pt x="44" y="5"/>
                          </a:lnTo>
                          <a:lnTo>
                            <a:pt x="49" y="9"/>
                          </a:lnTo>
                          <a:lnTo>
                            <a:pt x="49" y="9"/>
                          </a:lnTo>
                          <a:lnTo>
                            <a:pt x="49" y="13"/>
                          </a:lnTo>
                          <a:lnTo>
                            <a:pt x="49" y="13"/>
                          </a:lnTo>
                          <a:lnTo>
                            <a:pt x="49" y="18"/>
                          </a:lnTo>
                          <a:lnTo>
                            <a:pt x="49" y="18"/>
                          </a:lnTo>
                          <a:lnTo>
                            <a:pt x="49" y="22"/>
                          </a:lnTo>
                          <a:lnTo>
                            <a:pt x="44" y="22"/>
                          </a:lnTo>
                          <a:lnTo>
                            <a:pt x="40" y="26"/>
                          </a:lnTo>
                          <a:lnTo>
                            <a:pt x="40" y="26"/>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blipFill dpi="0" rotWithShape="0">
                            <a:blip r:embed="rId6"/>
                            <a:srcRect/>
                            <a:tile tx="0" ty="0" sx="100000" sy="100000" flip="none" algn="tl"/>
                          </a:blipFill>
                        </a14:hiddenFill>
                      </a:ext>
                    </a:extLst>
                  </p:spPr>
                  <p:txBody>
                    <a:bodyPr/>
                    <a:lstStyle/>
                    <a:p>
                      <a:endParaRPr lang="en-US"/>
                    </a:p>
                  </p:txBody>
                </p:sp>
                <p:sp>
                  <p:nvSpPr>
                    <p:cNvPr id="653539" name="Freeform 227"/>
                    <p:cNvSpPr>
                      <a:spLocks noChangeAspect="1"/>
                    </p:cNvSpPr>
                    <p:nvPr/>
                  </p:nvSpPr>
                  <p:spPr bwMode="auto">
                    <a:xfrm>
                      <a:off x="5421" y="2288"/>
                      <a:ext cx="44" cy="31"/>
                    </a:xfrm>
                    <a:custGeom>
                      <a:avLst/>
                      <a:gdLst>
                        <a:gd name="T0" fmla="*/ 24 w 44"/>
                        <a:gd name="T1" fmla="*/ 31 h 31"/>
                        <a:gd name="T2" fmla="*/ 24 w 44"/>
                        <a:gd name="T3" fmla="*/ 31 h 31"/>
                        <a:gd name="T4" fmla="*/ 0 w 44"/>
                        <a:gd name="T5" fmla="*/ 31 h 31"/>
                        <a:gd name="T6" fmla="*/ 4 w 44"/>
                        <a:gd name="T7" fmla="*/ 0 h 31"/>
                        <a:gd name="T8" fmla="*/ 29 w 44"/>
                        <a:gd name="T9" fmla="*/ 0 h 31"/>
                        <a:gd name="T10" fmla="*/ 29 w 44"/>
                        <a:gd name="T11" fmla="*/ 0 h 31"/>
                        <a:gd name="T12" fmla="*/ 34 w 44"/>
                        <a:gd name="T13" fmla="*/ 5 h 31"/>
                        <a:gd name="T14" fmla="*/ 34 w 44"/>
                        <a:gd name="T15" fmla="*/ 5 h 31"/>
                        <a:gd name="T16" fmla="*/ 39 w 44"/>
                        <a:gd name="T17" fmla="*/ 5 h 31"/>
                        <a:gd name="T18" fmla="*/ 39 w 44"/>
                        <a:gd name="T19" fmla="*/ 9 h 31"/>
                        <a:gd name="T20" fmla="*/ 44 w 44"/>
                        <a:gd name="T21" fmla="*/ 9 h 31"/>
                        <a:gd name="T22" fmla="*/ 44 w 44"/>
                        <a:gd name="T23" fmla="*/ 13 h 31"/>
                        <a:gd name="T24" fmla="*/ 44 w 44"/>
                        <a:gd name="T25" fmla="*/ 18 h 31"/>
                        <a:gd name="T26" fmla="*/ 44 w 44"/>
                        <a:gd name="T27" fmla="*/ 18 h 31"/>
                        <a:gd name="T28" fmla="*/ 44 w 44"/>
                        <a:gd name="T29" fmla="*/ 22 h 31"/>
                        <a:gd name="T30" fmla="*/ 44 w 44"/>
                        <a:gd name="T31" fmla="*/ 22 h 31"/>
                        <a:gd name="T32" fmla="*/ 39 w 44"/>
                        <a:gd name="T33" fmla="*/ 26 h 31"/>
                        <a:gd name="T34" fmla="*/ 39 w 44"/>
                        <a:gd name="T35" fmla="*/ 26 h 31"/>
                        <a:gd name="T36" fmla="*/ 34 w 44"/>
                        <a:gd name="T37" fmla="*/ 31 h 31"/>
                        <a:gd name="T38" fmla="*/ 34 w 44"/>
                        <a:gd name="T39" fmla="*/ 31 h 31"/>
                        <a:gd name="T40" fmla="*/ 29 w 44"/>
                        <a:gd name="T41" fmla="*/ 31 h 31"/>
                        <a:gd name="T42" fmla="*/ 24 w 44"/>
                        <a:gd name="T43"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31">
                          <a:moveTo>
                            <a:pt x="24" y="31"/>
                          </a:moveTo>
                          <a:lnTo>
                            <a:pt x="24" y="31"/>
                          </a:lnTo>
                          <a:lnTo>
                            <a:pt x="0" y="31"/>
                          </a:lnTo>
                          <a:lnTo>
                            <a:pt x="4" y="0"/>
                          </a:lnTo>
                          <a:lnTo>
                            <a:pt x="29" y="0"/>
                          </a:lnTo>
                          <a:lnTo>
                            <a:pt x="29" y="0"/>
                          </a:lnTo>
                          <a:lnTo>
                            <a:pt x="34" y="5"/>
                          </a:lnTo>
                          <a:lnTo>
                            <a:pt x="34" y="5"/>
                          </a:lnTo>
                          <a:lnTo>
                            <a:pt x="39" y="5"/>
                          </a:lnTo>
                          <a:lnTo>
                            <a:pt x="39" y="9"/>
                          </a:lnTo>
                          <a:lnTo>
                            <a:pt x="44" y="9"/>
                          </a:lnTo>
                          <a:lnTo>
                            <a:pt x="44" y="13"/>
                          </a:lnTo>
                          <a:lnTo>
                            <a:pt x="44" y="18"/>
                          </a:lnTo>
                          <a:lnTo>
                            <a:pt x="44" y="18"/>
                          </a:lnTo>
                          <a:lnTo>
                            <a:pt x="44" y="22"/>
                          </a:lnTo>
                          <a:lnTo>
                            <a:pt x="44" y="22"/>
                          </a:lnTo>
                          <a:lnTo>
                            <a:pt x="39" y="26"/>
                          </a:lnTo>
                          <a:lnTo>
                            <a:pt x="39" y="26"/>
                          </a:lnTo>
                          <a:lnTo>
                            <a:pt x="34" y="31"/>
                          </a:lnTo>
                          <a:lnTo>
                            <a:pt x="34" y="31"/>
                          </a:lnTo>
                          <a:lnTo>
                            <a:pt x="29" y="31"/>
                          </a:lnTo>
                          <a:lnTo>
                            <a:pt x="24" y="31"/>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540" name="Line 228"/>
                    <p:cNvSpPr>
                      <a:spLocks noChangeAspect="1" noChangeShapeType="1"/>
                    </p:cNvSpPr>
                    <p:nvPr/>
                  </p:nvSpPr>
                  <p:spPr bwMode="auto">
                    <a:xfrm flipH="1">
                      <a:off x="5406" y="2288"/>
                      <a:ext cx="5" cy="26"/>
                    </a:xfrm>
                    <a:prstGeom prst="lin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grpSp>
            </p:grpSp>
            <p:sp>
              <p:nvSpPr>
                <p:cNvPr id="653541" name="Freeform 229"/>
                <p:cNvSpPr>
                  <a:spLocks noChangeAspect="1"/>
                </p:cNvSpPr>
                <p:nvPr/>
              </p:nvSpPr>
              <p:spPr bwMode="auto">
                <a:xfrm>
                  <a:off x="5460" y="2293"/>
                  <a:ext cx="5" cy="21"/>
                </a:xfrm>
                <a:custGeom>
                  <a:avLst/>
                  <a:gdLst>
                    <a:gd name="T0" fmla="*/ 0 w 5"/>
                    <a:gd name="T1" fmla="*/ 0 h 21"/>
                    <a:gd name="T2" fmla="*/ 5 w 5"/>
                    <a:gd name="T3" fmla="*/ 4 h 21"/>
                    <a:gd name="T4" fmla="*/ 5 w 5"/>
                    <a:gd name="T5" fmla="*/ 21 h 21"/>
                    <a:gd name="T6" fmla="*/ 0 w 5"/>
                    <a:gd name="T7" fmla="*/ 21 h 21"/>
                    <a:gd name="T8" fmla="*/ 0 w 5"/>
                    <a:gd name="T9" fmla="*/ 0 h 21"/>
                  </a:gdLst>
                  <a:ahLst/>
                  <a:cxnLst>
                    <a:cxn ang="0">
                      <a:pos x="T0" y="T1"/>
                    </a:cxn>
                    <a:cxn ang="0">
                      <a:pos x="T2" y="T3"/>
                    </a:cxn>
                    <a:cxn ang="0">
                      <a:pos x="T4" y="T5"/>
                    </a:cxn>
                    <a:cxn ang="0">
                      <a:pos x="T6" y="T7"/>
                    </a:cxn>
                    <a:cxn ang="0">
                      <a:pos x="T8" y="T9"/>
                    </a:cxn>
                  </a:cxnLst>
                  <a:rect l="0" t="0" r="r" b="b"/>
                  <a:pathLst>
                    <a:path w="5" h="21">
                      <a:moveTo>
                        <a:pt x="0" y="0"/>
                      </a:moveTo>
                      <a:lnTo>
                        <a:pt x="5" y="4"/>
                      </a:lnTo>
                      <a:lnTo>
                        <a:pt x="5" y="21"/>
                      </a:lnTo>
                      <a:lnTo>
                        <a:pt x="0" y="21"/>
                      </a:lnTo>
                      <a:lnTo>
                        <a:pt x="0" y="0"/>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542" name="Freeform 230"/>
                <p:cNvSpPr>
                  <a:spLocks noChangeAspect="1"/>
                </p:cNvSpPr>
                <p:nvPr/>
              </p:nvSpPr>
              <p:spPr bwMode="auto">
                <a:xfrm>
                  <a:off x="5568" y="2284"/>
                  <a:ext cx="40" cy="66"/>
                </a:xfrm>
                <a:custGeom>
                  <a:avLst/>
                  <a:gdLst>
                    <a:gd name="T0" fmla="*/ 0 w 40"/>
                    <a:gd name="T1" fmla="*/ 30 h 66"/>
                    <a:gd name="T2" fmla="*/ 25 w 40"/>
                    <a:gd name="T3" fmla="*/ 0 h 66"/>
                    <a:gd name="T4" fmla="*/ 40 w 40"/>
                    <a:gd name="T5" fmla="*/ 4 h 66"/>
                    <a:gd name="T6" fmla="*/ 35 w 40"/>
                    <a:gd name="T7" fmla="*/ 66 h 66"/>
                    <a:gd name="T8" fmla="*/ 15 w 40"/>
                    <a:gd name="T9" fmla="*/ 61 h 66"/>
                    <a:gd name="T10" fmla="*/ 0 w 40"/>
                    <a:gd name="T11" fmla="*/ 35 h 66"/>
                    <a:gd name="T12" fmla="*/ 0 w 40"/>
                    <a:gd name="T13" fmla="*/ 30 h 66"/>
                  </a:gdLst>
                  <a:ahLst/>
                  <a:cxnLst>
                    <a:cxn ang="0">
                      <a:pos x="T0" y="T1"/>
                    </a:cxn>
                    <a:cxn ang="0">
                      <a:pos x="T2" y="T3"/>
                    </a:cxn>
                    <a:cxn ang="0">
                      <a:pos x="T4" y="T5"/>
                    </a:cxn>
                    <a:cxn ang="0">
                      <a:pos x="T6" y="T7"/>
                    </a:cxn>
                    <a:cxn ang="0">
                      <a:pos x="T8" y="T9"/>
                    </a:cxn>
                    <a:cxn ang="0">
                      <a:pos x="T10" y="T11"/>
                    </a:cxn>
                    <a:cxn ang="0">
                      <a:pos x="T12" y="T13"/>
                    </a:cxn>
                  </a:cxnLst>
                  <a:rect l="0" t="0" r="r" b="b"/>
                  <a:pathLst>
                    <a:path w="40" h="66">
                      <a:moveTo>
                        <a:pt x="0" y="30"/>
                      </a:moveTo>
                      <a:lnTo>
                        <a:pt x="25" y="0"/>
                      </a:lnTo>
                      <a:lnTo>
                        <a:pt x="40" y="4"/>
                      </a:lnTo>
                      <a:lnTo>
                        <a:pt x="35" y="66"/>
                      </a:lnTo>
                      <a:lnTo>
                        <a:pt x="15" y="61"/>
                      </a:lnTo>
                      <a:lnTo>
                        <a:pt x="0" y="35"/>
                      </a:lnTo>
                      <a:lnTo>
                        <a:pt x="0" y="30"/>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blipFill dpi="0" rotWithShape="0">
                        <a:blip r:embed="rId6"/>
                        <a:srcRect/>
                        <a:tile tx="0" ty="0" sx="100000" sy="100000" flip="none" algn="tl"/>
                      </a:blipFill>
                    </a14:hiddenFill>
                  </a:ext>
                </a:extLst>
              </p:spPr>
              <p:txBody>
                <a:bodyPr/>
                <a:lstStyle/>
                <a:p>
                  <a:endParaRPr lang="en-US"/>
                </a:p>
              </p:txBody>
            </p:sp>
            <p:sp>
              <p:nvSpPr>
                <p:cNvPr id="653543" name="Freeform 231"/>
                <p:cNvSpPr>
                  <a:spLocks noChangeAspect="1"/>
                </p:cNvSpPr>
                <p:nvPr/>
              </p:nvSpPr>
              <p:spPr bwMode="auto">
                <a:xfrm>
                  <a:off x="5460" y="2293"/>
                  <a:ext cx="25" cy="13"/>
                </a:xfrm>
                <a:custGeom>
                  <a:avLst/>
                  <a:gdLst>
                    <a:gd name="T0" fmla="*/ 5 w 25"/>
                    <a:gd name="T1" fmla="*/ 0 h 13"/>
                    <a:gd name="T2" fmla="*/ 25 w 25"/>
                    <a:gd name="T3" fmla="*/ 13 h 13"/>
                    <a:gd name="T4" fmla="*/ 25 w 25"/>
                    <a:gd name="T5" fmla="*/ 13 h 13"/>
                    <a:gd name="T6" fmla="*/ 0 w 25"/>
                    <a:gd name="T7" fmla="*/ 0 h 13"/>
                    <a:gd name="T8" fmla="*/ 5 w 25"/>
                    <a:gd name="T9" fmla="*/ 0 h 13"/>
                  </a:gdLst>
                  <a:ahLst/>
                  <a:cxnLst>
                    <a:cxn ang="0">
                      <a:pos x="T0" y="T1"/>
                    </a:cxn>
                    <a:cxn ang="0">
                      <a:pos x="T2" y="T3"/>
                    </a:cxn>
                    <a:cxn ang="0">
                      <a:pos x="T4" y="T5"/>
                    </a:cxn>
                    <a:cxn ang="0">
                      <a:pos x="T6" y="T7"/>
                    </a:cxn>
                    <a:cxn ang="0">
                      <a:pos x="T8" y="T9"/>
                    </a:cxn>
                  </a:cxnLst>
                  <a:rect l="0" t="0" r="r" b="b"/>
                  <a:pathLst>
                    <a:path w="25" h="13">
                      <a:moveTo>
                        <a:pt x="5" y="0"/>
                      </a:moveTo>
                      <a:lnTo>
                        <a:pt x="25" y="13"/>
                      </a:lnTo>
                      <a:lnTo>
                        <a:pt x="25" y="13"/>
                      </a:lnTo>
                      <a:lnTo>
                        <a:pt x="0" y="0"/>
                      </a:lnTo>
                      <a:lnTo>
                        <a:pt x="5" y="0"/>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544" name="Freeform 232"/>
                <p:cNvSpPr>
                  <a:spLocks noChangeAspect="1"/>
                </p:cNvSpPr>
                <p:nvPr/>
              </p:nvSpPr>
              <p:spPr bwMode="auto">
                <a:xfrm>
                  <a:off x="5460" y="2310"/>
                  <a:ext cx="25" cy="9"/>
                </a:xfrm>
                <a:custGeom>
                  <a:avLst/>
                  <a:gdLst>
                    <a:gd name="T0" fmla="*/ 0 w 25"/>
                    <a:gd name="T1" fmla="*/ 9 h 9"/>
                    <a:gd name="T2" fmla="*/ 25 w 25"/>
                    <a:gd name="T3" fmla="*/ 0 h 9"/>
                    <a:gd name="T4" fmla="*/ 25 w 25"/>
                    <a:gd name="T5" fmla="*/ 0 h 9"/>
                    <a:gd name="T6" fmla="*/ 0 w 25"/>
                    <a:gd name="T7" fmla="*/ 4 h 9"/>
                    <a:gd name="T8" fmla="*/ 0 w 25"/>
                    <a:gd name="T9" fmla="*/ 9 h 9"/>
                  </a:gdLst>
                  <a:ahLst/>
                  <a:cxnLst>
                    <a:cxn ang="0">
                      <a:pos x="T0" y="T1"/>
                    </a:cxn>
                    <a:cxn ang="0">
                      <a:pos x="T2" y="T3"/>
                    </a:cxn>
                    <a:cxn ang="0">
                      <a:pos x="T4" y="T5"/>
                    </a:cxn>
                    <a:cxn ang="0">
                      <a:pos x="T6" y="T7"/>
                    </a:cxn>
                    <a:cxn ang="0">
                      <a:pos x="T8" y="T9"/>
                    </a:cxn>
                  </a:cxnLst>
                  <a:rect l="0" t="0" r="r" b="b"/>
                  <a:pathLst>
                    <a:path w="25" h="9">
                      <a:moveTo>
                        <a:pt x="0" y="9"/>
                      </a:moveTo>
                      <a:lnTo>
                        <a:pt x="25" y="0"/>
                      </a:lnTo>
                      <a:lnTo>
                        <a:pt x="25" y="0"/>
                      </a:lnTo>
                      <a:lnTo>
                        <a:pt x="0" y="4"/>
                      </a:lnTo>
                      <a:lnTo>
                        <a:pt x="0" y="9"/>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545" name="Freeform 233"/>
                <p:cNvSpPr>
                  <a:spLocks noChangeAspect="1"/>
                </p:cNvSpPr>
                <p:nvPr/>
              </p:nvSpPr>
              <p:spPr bwMode="auto">
                <a:xfrm>
                  <a:off x="5465" y="2301"/>
                  <a:ext cx="133" cy="22"/>
                </a:xfrm>
                <a:custGeom>
                  <a:avLst/>
                  <a:gdLst>
                    <a:gd name="T0" fmla="*/ 0 w 133"/>
                    <a:gd name="T1" fmla="*/ 0 h 22"/>
                    <a:gd name="T2" fmla="*/ 133 w 133"/>
                    <a:gd name="T3" fmla="*/ 13 h 22"/>
                    <a:gd name="T4" fmla="*/ 133 w 133"/>
                    <a:gd name="T5" fmla="*/ 22 h 22"/>
                    <a:gd name="T6" fmla="*/ 0 w 133"/>
                    <a:gd name="T7" fmla="*/ 9 h 22"/>
                    <a:gd name="T8" fmla="*/ 0 w 133"/>
                    <a:gd name="T9" fmla="*/ 0 h 22"/>
                  </a:gdLst>
                  <a:ahLst/>
                  <a:cxnLst>
                    <a:cxn ang="0">
                      <a:pos x="T0" y="T1"/>
                    </a:cxn>
                    <a:cxn ang="0">
                      <a:pos x="T2" y="T3"/>
                    </a:cxn>
                    <a:cxn ang="0">
                      <a:pos x="T4" y="T5"/>
                    </a:cxn>
                    <a:cxn ang="0">
                      <a:pos x="T6" y="T7"/>
                    </a:cxn>
                    <a:cxn ang="0">
                      <a:pos x="T8" y="T9"/>
                    </a:cxn>
                  </a:cxnLst>
                  <a:rect l="0" t="0" r="r" b="b"/>
                  <a:pathLst>
                    <a:path w="133" h="22">
                      <a:moveTo>
                        <a:pt x="0" y="0"/>
                      </a:moveTo>
                      <a:lnTo>
                        <a:pt x="133" y="13"/>
                      </a:lnTo>
                      <a:lnTo>
                        <a:pt x="133" y="22"/>
                      </a:lnTo>
                      <a:lnTo>
                        <a:pt x="0" y="9"/>
                      </a:lnTo>
                      <a:lnTo>
                        <a:pt x="0" y="0"/>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546" name="Line 234"/>
                <p:cNvSpPr>
                  <a:spLocks noChangeAspect="1" noChangeShapeType="1"/>
                </p:cNvSpPr>
                <p:nvPr/>
              </p:nvSpPr>
              <p:spPr bwMode="auto">
                <a:xfrm flipH="1">
                  <a:off x="5465" y="2297"/>
                  <a:ext cx="5" cy="17"/>
                </a:xfrm>
                <a:prstGeom prst="lin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grpSp>
          <p:sp>
            <p:nvSpPr>
              <p:cNvPr id="653547" name="Rectangle 235"/>
              <p:cNvSpPr>
                <a:spLocks noChangeAspect="1" noChangeArrowheads="1"/>
              </p:cNvSpPr>
              <p:nvPr/>
            </p:nvSpPr>
            <p:spPr bwMode="auto">
              <a:xfrm>
                <a:off x="5012" y="2264"/>
                <a:ext cx="29" cy="0"/>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nvGrpSpPr>
              <p:cNvPr id="653548" name="Group 236"/>
              <p:cNvGrpSpPr>
                <a:grpSpLocks noChangeAspect="1"/>
              </p:cNvGrpSpPr>
              <p:nvPr/>
            </p:nvGrpSpPr>
            <p:grpSpPr bwMode="auto">
              <a:xfrm>
                <a:off x="4759" y="3327"/>
                <a:ext cx="16" cy="20"/>
                <a:chOff x="5204" y="3328"/>
                <a:chExt cx="14" cy="18"/>
              </a:xfrm>
            </p:grpSpPr>
            <p:sp>
              <p:nvSpPr>
                <p:cNvPr id="653549" name="Line 237"/>
                <p:cNvSpPr>
                  <a:spLocks noChangeAspect="1" noChangeShapeType="1"/>
                </p:cNvSpPr>
                <p:nvPr/>
              </p:nvSpPr>
              <p:spPr bwMode="auto">
                <a:xfrm flipV="1">
                  <a:off x="5204" y="3332"/>
                  <a:ext cx="9" cy="14"/>
                </a:xfrm>
                <a:prstGeom prst="lin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sp>
              <p:nvSpPr>
                <p:cNvPr id="653550" name="Line 238"/>
                <p:cNvSpPr>
                  <a:spLocks noChangeAspect="1" noChangeShapeType="1"/>
                </p:cNvSpPr>
                <p:nvPr/>
              </p:nvSpPr>
              <p:spPr bwMode="auto">
                <a:xfrm>
                  <a:off x="5213" y="3328"/>
                  <a:ext cx="1" cy="4"/>
                </a:xfrm>
                <a:prstGeom prst="lin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sp>
              <p:nvSpPr>
                <p:cNvPr id="653551" name="Freeform 239"/>
                <p:cNvSpPr>
                  <a:spLocks noChangeAspect="1"/>
                </p:cNvSpPr>
                <p:nvPr/>
              </p:nvSpPr>
              <p:spPr bwMode="auto">
                <a:xfrm>
                  <a:off x="5213" y="3328"/>
                  <a:ext cx="5" cy="4"/>
                </a:xfrm>
                <a:custGeom>
                  <a:avLst/>
                  <a:gdLst>
                    <a:gd name="T0" fmla="*/ 0 w 5"/>
                    <a:gd name="T1" fmla="*/ 0 h 4"/>
                    <a:gd name="T2" fmla="*/ 0 w 5"/>
                    <a:gd name="T3" fmla="*/ 4 h 4"/>
                    <a:gd name="T4" fmla="*/ 5 w 5"/>
                    <a:gd name="T5" fmla="*/ 4 h 4"/>
                    <a:gd name="T6" fmla="*/ 0 w 5"/>
                    <a:gd name="T7" fmla="*/ 0 h 4"/>
                    <a:gd name="T8" fmla="*/ 0 w 5"/>
                    <a:gd name="T9" fmla="*/ 0 h 4"/>
                  </a:gdLst>
                  <a:ahLst/>
                  <a:cxnLst>
                    <a:cxn ang="0">
                      <a:pos x="T0" y="T1"/>
                    </a:cxn>
                    <a:cxn ang="0">
                      <a:pos x="T2" y="T3"/>
                    </a:cxn>
                    <a:cxn ang="0">
                      <a:pos x="T4" y="T5"/>
                    </a:cxn>
                    <a:cxn ang="0">
                      <a:pos x="T6" y="T7"/>
                    </a:cxn>
                    <a:cxn ang="0">
                      <a:pos x="T8" y="T9"/>
                    </a:cxn>
                  </a:cxnLst>
                  <a:rect l="0" t="0" r="r" b="b"/>
                  <a:pathLst>
                    <a:path w="5" h="4">
                      <a:moveTo>
                        <a:pt x="0" y="0"/>
                      </a:moveTo>
                      <a:lnTo>
                        <a:pt x="0" y="4"/>
                      </a:lnTo>
                      <a:lnTo>
                        <a:pt x="5" y="4"/>
                      </a:lnTo>
                      <a:lnTo>
                        <a:pt x="0" y="0"/>
                      </a:lnTo>
                      <a:lnTo>
                        <a:pt x="0" y="0"/>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653552" name="Group 240"/>
              <p:cNvGrpSpPr>
                <a:grpSpLocks noChangeAspect="1"/>
              </p:cNvGrpSpPr>
              <p:nvPr/>
            </p:nvGrpSpPr>
            <p:grpSpPr bwMode="auto">
              <a:xfrm>
                <a:off x="5551" y="3308"/>
                <a:ext cx="170" cy="129"/>
                <a:chOff x="5933" y="3310"/>
                <a:chExt cx="156" cy="121"/>
              </a:xfrm>
            </p:grpSpPr>
            <p:sp>
              <p:nvSpPr>
                <p:cNvPr id="653553" name="Rectangle 241"/>
                <p:cNvSpPr>
                  <a:spLocks noChangeAspect="1" noChangeArrowheads="1"/>
                </p:cNvSpPr>
                <p:nvPr/>
              </p:nvSpPr>
              <p:spPr bwMode="auto">
                <a:xfrm>
                  <a:off x="6042" y="3407"/>
                  <a:ext cx="44" cy="22"/>
                </a:xfrm>
                <a:prstGeom prst="rect">
                  <a:avLst/>
                </a:prstGeom>
                <a:noFill/>
                <a:ln w="9525">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blipFill dpi="0" rotWithShape="0">
                        <a:blip r:embed="rId4"/>
                        <a:srcRect/>
                        <a:tile tx="0" ty="0" sx="100000" sy="100000" flip="none" algn="tl"/>
                      </a:blipFill>
                    </a14:hiddenFill>
                  </a:ext>
                </a:extLst>
              </p:spPr>
              <p:txBody>
                <a:bodyPr/>
                <a:lstStyle/>
                <a:p>
                  <a:endParaRPr lang="en-US"/>
                </a:p>
              </p:txBody>
            </p:sp>
            <p:sp>
              <p:nvSpPr>
                <p:cNvPr id="653554" name="Rectangle 242"/>
                <p:cNvSpPr>
                  <a:spLocks noChangeAspect="1" noChangeArrowheads="1"/>
                </p:cNvSpPr>
                <p:nvPr/>
              </p:nvSpPr>
              <p:spPr bwMode="auto">
                <a:xfrm>
                  <a:off x="6044" y="3409"/>
                  <a:ext cx="45" cy="22"/>
                </a:xfrm>
                <a:prstGeom prst="rect">
                  <a:avLst/>
                </a:prstGeom>
                <a:noFill/>
                <a:ln w="7938">
                  <a:solidFill>
                    <a:srgbClr val="FFFFFF"/>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nvGrpSpPr>
                <p:cNvPr id="653555" name="Group 243"/>
                <p:cNvGrpSpPr>
                  <a:grpSpLocks noChangeAspect="1"/>
                </p:cNvGrpSpPr>
                <p:nvPr/>
              </p:nvGrpSpPr>
              <p:grpSpPr bwMode="auto">
                <a:xfrm>
                  <a:off x="5953" y="3328"/>
                  <a:ext cx="103" cy="92"/>
                  <a:chOff x="5953" y="3328"/>
                  <a:chExt cx="103" cy="92"/>
                </a:xfrm>
              </p:grpSpPr>
              <p:sp>
                <p:nvSpPr>
                  <p:cNvPr id="653556" name="Line 244"/>
                  <p:cNvSpPr>
                    <a:spLocks noChangeAspect="1" noChangeShapeType="1"/>
                  </p:cNvSpPr>
                  <p:nvPr/>
                </p:nvSpPr>
                <p:spPr bwMode="auto">
                  <a:xfrm>
                    <a:off x="5958" y="3332"/>
                    <a:ext cx="98" cy="88"/>
                  </a:xfrm>
                  <a:prstGeom prst="lin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sp>
                <p:nvSpPr>
                  <p:cNvPr id="653557" name="Freeform 245"/>
                  <p:cNvSpPr>
                    <a:spLocks noChangeAspect="1"/>
                  </p:cNvSpPr>
                  <p:nvPr/>
                </p:nvSpPr>
                <p:spPr bwMode="auto">
                  <a:xfrm>
                    <a:off x="5953" y="3328"/>
                    <a:ext cx="5" cy="4"/>
                  </a:xfrm>
                  <a:custGeom>
                    <a:avLst/>
                    <a:gdLst>
                      <a:gd name="T0" fmla="*/ 0 w 5"/>
                      <a:gd name="T1" fmla="*/ 4 h 4"/>
                      <a:gd name="T2" fmla="*/ 0 w 5"/>
                      <a:gd name="T3" fmla="*/ 4 h 4"/>
                      <a:gd name="T4" fmla="*/ 0 w 5"/>
                      <a:gd name="T5" fmla="*/ 0 h 4"/>
                      <a:gd name="T6" fmla="*/ 0 w 5"/>
                      <a:gd name="T7" fmla="*/ 0 h 4"/>
                      <a:gd name="T8" fmla="*/ 0 w 5"/>
                      <a:gd name="T9" fmla="*/ 0 h 4"/>
                      <a:gd name="T10" fmla="*/ 0 w 5"/>
                      <a:gd name="T11" fmla="*/ 0 h 4"/>
                      <a:gd name="T12" fmla="*/ 0 w 5"/>
                      <a:gd name="T13" fmla="*/ 0 h 4"/>
                      <a:gd name="T14" fmla="*/ 0 w 5"/>
                      <a:gd name="T15" fmla="*/ 0 h 4"/>
                      <a:gd name="T16" fmla="*/ 0 w 5"/>
                      <a:gd name="T17" fmla="*/ 0 h 4"/>
                      <a:gd name="T18" fmla="*/ 0 w 5"/>
                      <a:gd name="T19" fmla="*/ 0 h 4"/>
                      <a:gd name="T20" fmla="*/ 0 w 5"/>
                      <a:gd name="T21" fmla="*/ 0 h 4"/>
                      <a:gd name="T22" fmla="*/ 0 w 5"/>
                      <a:gd name="T23" fmla="*/ 0 h 4"/>
                      <a:gd name="T24" fmla="*/ 0 w 5"/>
                      <a:gd name="T25" fmla="*/ 0 h 4"/>
                      <a:gd name="T26" fmla="*/ 5 w 5"/>
                      <a:gd name="T27" fmla="*/ 0 h 4"/>
                      <a:gd name="T28" fmla="*/ 5 w 5"/>
                      <a:gd name="T29" fmla="*/ 0 h 4"/>
                      <a:gd name="T30" fmla="*/ 5 w 5"/>
                      <a:gd name="T31" fmla="*/ 0 h 4"/>
                      <a:gd name="T32" fmla="*/ 5 w 5"/>
                      <a:gd name="T33" fmla="*/ 0 h 4"/>
                      <a:gd name="T34" fmla="*/ 5 w 5"/>
                      <a:gd name="T35" fmla="*/ 0 h 4"/>
                      <a:gd name="T36" fmla="*/ 5 w 5"/>
                      <a:gd name="T37" fmla="*/ 0 h 4"/>
                      <a:gd name="T38" fmla="*/ 5 w 5"/>
                      <a:gd name="T39" fmla="*/ 0 h 4"/>
                      <a:gd name="T40" fmla="*/ 5 w 5"/>
                      <a:gd name="T41" fmla="*/ 0 h 4"/>
                      <a:gd name="T42" fmla="*/ 5 w 5"/>
                      <a:gd name="T43" fmla="*/ 0 h 4"/>
                      <a:gd name="T44" fmla="*/ 5 w 5"/>
                      <a:gd name="T45" fmla="*/ 0 h 4"/>
                      <a:gd name="T46" fmla="*/ 5 w 5"/>
                      <a:gd name="T47" fmla="*/ 0 h 4"/>
                      <a:gd name="T48" fmla="*/ 5 w 5"/>
                      <a:gd name="T49" fmla="*/ 0 h 4"/>
                      <a:gd name="T50" fmla="*/ 5 w 5"/>
                      <a:gd name="T51" fmla="*/ 0 h 4"/>
                      <a:gd name="T52" fmla="*/ 5 w 5"/>
                      <a:gd name="T53" fmla="*/ 0 h 4"/>
                      <a:gd name="T54" fmla="*/ 5 w 5"/>
                      <a:gd name="T55" fmla="*/ 4 h 4"/>
                      <a:gd name="T56" fmla="*/ 5 w 5"/>
                      <a:gd name="T57" fmla="*/ 4 h 4"/>
                      <a:gd name="T58" fmla="*/ 5 w 5"/>
                      <a:gd name="T59" fmla="*/ 4 h 4"/>
                      <a:gd name="T60" fmla="*/ 5 w 5"/>
                      <a:gd name="T61" fmla="*/ 4 h 4"/>
                      <a:gd name="T62" fmla="*/ 5 w 5"/>
                      <a:gd name="T63" fmla="*/ 4 h 4"/>
                      <a:gd name="T64" fmla="*/ 0 w 5"/>
                      <a:gd name="T65" fmla="*/ 4 h 4"/>
                      <a:gd name="T66" fmla="*/ 0 w 5"/>
                      <a:gd name="T67" fmla="*/ 4 h 4"/>
                      <a:gd name="T68" fmla="*/ 0 w 5"/>
                      <a:gd name="T69" fmla="*/ 4 h 4"/>
                      <a:gd name="T70" fmla="*/ 0 w 5"/>
                      <a:gd name="T71" fmla="*/ 4 h 4"/>
                      <a:gd name="T72" fmla="*/ 0 w 5"/>
                      <a:gd name="T7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4">
                        <a:moveTo>
                          <a:pt x="0" y="4"/>
                        </a:moveTo>
                        <a:lnTo>
                          <a:pt x="0" y="4"/>
                        </a:lnTo>
                        <a:lnTo>
                          <a:pt x="0" y="0"/>
                        </a:lnTo>
                        <a:lnTo>
                          <a:pt x="0" y="0"/>
                        </a:lnTo>
                        <a:lnTo>
                          <a:pt x="0" y="0"/>
                        </a:lnTo>
                        <a:lnTo>
                          <a:pt x="0" y="0"/>
                        </a:lnTo>
                        <a:lnTo>
                          <a:pt x="0" y="0"/>
                        </a:lnTo>
                        <a:lnTo>
                          <a:pt x="0" y="0"/>
                        </a:lnTo>
                        <a:lnTo>
                          <a:pt x="0" y="0"/>
                        </a:lnTo>
                        <a:lnTo>
                          <a:pt x="0" y="0"/>
                        </a:lnTo>
                        <a:lnTo>
                          <a:pt x="0" y="0"/>
                        </a:lnTo>
                        <a:lnTo>
                          <a:pt x="0" y="0"/>
                        </a:lnTo>
                        <a:lnTo>
                          <a:pt x="0" y="0"/>
                        </a:lnTo>
                        <a:lnTo>
                          <a:pt x="5" y="0"/>
                        </a:lnTo>
                        <a:lnTo>
                          <a:pt x="5" y="0"/>
                        </a:lnTo>
                        <a:lnTo>
                          <a:pt x="5" y="0"/>
                        </a:lnTo>
                        <a:lnTo>
                          <a:pt x="5" y="0"/>
                        </a:lnTo>
                        <a:lnTo>
                          <a:pt x="5" y="0"/>
                        </a:lnTo>
                        <a:lnTo>
                          <a:pt x="5" y="0"/>
                        </a:lnTo>
                        <a:lnTo>
                          <a:pt x="5" y="0"/>
                        </a:lnTo>
                        <a:lnTo>
                          <a:pt x="5" y="0"/>
                        </a:lnTo>
                        <a:lnTo>
                          <a:pt x="5" y="0"/>
                        </a:lnTo>
                        <a:lnTo>
                          <a:pt x="5" y="0"/>
                        </a:lnTo>
                        <a:lnTo>
                          <a:pt x="5" y="0"/>
                        </a:lnTo>
                        <a:lnTo>
                          <a:pt x="5" y="0"/>
                        </a:lnTo>
                        <a:lnTo>
                          <a:pt x="5" y="0"/>
                        </a:lnTo>
                        <a:lnTo>
                          <a:pt x="5" y="0"/>
                        </a:lnTo>
                        <a:lnTo>
                          <a:pt x="5" y="4"/>
                        </a:lnTo>
                        <a:lnTo>
                          <a:pt x="5" y="4"/>
                        </a:lnTo>
                        <a:lnTo>
                          <a:pt x="5" y="4"/>
                        </a:lnTo>
                        <a:lnTo>
                          <a:pt x="5" y="4"/>
                        </a:lnTo>
                        <a:lnTo>
                          <a:pt x="5" y="4"/>
                        </a:lnTo>
                        <a:lnTo>
                          <a:pt x="0" y="4"/>
                        </a:lnTo>
                        <a:lnTo>
                          <a:pt x="0" y="4"/>
                        </a:lnTo>
                        <a:lnTo>
                          <a:pt x="0" y="4"/>
                        </a:lnTo>
                        <a:lnTo>
                          <a:pt x="0" y="4"/>
                        </a:lnTo>
                        <a:lnTo>
                          <a:pt x="0" y="4"/>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653558" name="Group 246"/>
                <p:cNvGrpSpPr>
                  <a:grpSpLocks noChangeAspect="1"/>
                </p:cNvGrpSpPr>
                <p:nvPr/>
              </p:nvGrpSpPr>
              <p:grpSpPr bwMode="auto">
                <a:xfrm>
                  <a:off x="5933" y="3315"/>
                  <a:ext cx="20" cy="17"/>
                  <a:chOff x="5933" y="3315"/>
                  <a:chExt cx="20" cy="17"/>
                </a:xfrm>
              </p:grpSpPr>
              <p:sp>
                <p:nvSpPr>
                  <p:cNvPr id="653559" name="Freeform 247"/>
                  <p:cNvSpPr>
                    <a:spLocks noChangeAspect="1"/>
                  </p:cNvSpPr>
                  <p:nvPr/>
                </p:nvSpPr>
                <p:spPr bwMode="auto">
                  <a:xfrm>
                    <a:off x="5948" y="3328"/>
                    <a:ext cx="5" cy="4"/>
                  </a:xfrm>
                  <a:custGeom>
                    <a:avLst/>
                    <a:gdLst>
                      <a:gd name="T0" fmla="*/ 0 w 5"/>
                      <a:gd name="T1" fmla="*/ 0 h 4"/>
                      <a:gd name="T2" fmla="*/ 0 w 5"/>
                      <a:gd name="T3" fmla="*/ 0 h 4"/>
                      <a:gd name="T4" fmla="*/ 0 w 5"/>
                      <a:gd name="T5" fmla="*/ 0 h 4"/>
                      <a:gd name="T6" fmla="*/ 0 w 5"/>
                      <a:gd name="T7" fmla="*/ 0 h 4"/>
                      <a:gd name="T8" fmla="*/ 0 w 5"/>
                      <a:gd name="T9" fmla="*/ 0 h 4"/>
                      <a:gd name="T10" fmla="*/ 5 w 5"/>
                      <a:gd name="T11" fmla="*/ 0 h 4"/>
                      <a:gd name="T12" fmla="*/ 5 w 5"/>
                      <a:gd name="T13" fmla="*/ 0 h 4"/>
                      <a:gd name="T14" fmla="*/ 5 w 5"/>
                      <a:gd name="T15" fmla="*/ 4 h 4"/>
                      <a:gd name="T16" fmla="*/ 0 w 5"/>
                      <a:gd name="T17" fmla="*/ 4 h 4"/>
                      <a:gd name="T18" fmla="*/ 0 w 5"/>
                      <a:gd name="T19" fmla="*/ 4 h 4"/>
                      <a:gd name="T20" fmla="*/ 0 w 5"/>
                      <a:gd name="T21" fmla="*/ 4 h 4"/>
                      <a:gd name="T22" fmla="*/ 0 w 5"/>
                      <a:gd name="T23" fmla="*/ 4 h 4"/>
                      <a:gd name="T24" fmla="*/ 0 w 5"/>
                      <a:gd name="T25" fmla="*/ 4 h 4"/>
                      <a:gd name="T26" fmla="*/ 0 w 5"/>
                      <a:gd name="T27" fmla="*/ 4 h 4"/>
                      <a:gd name="T28" fmla="*/ 0 w 5"/>
                      <a:gd name="T29" fmla="*/ 4 h 4"/>
                      <a:gd name="T30" fmla="*/ 0 w 5"/>
                      <a:gd name="T31" fmla="*/ 4 h 4"/>
                      <a:gd name="T32" fmla="*/ 0 w 5"/>
                      <a:gd name="T33" fmla="*/ 4 h 4"/>
                      <a:gd name="T34" fmla="*/ 0 w 5"/>
                      <a:gd name="T35" fmla="*/ 0 h 4"/>
                      <a:gd name="T36" fmla="*/ 0 w 5"/>
                      <a:gd name="T37" fmla="*/ 0 h 4"/>
                      <a:gd name="T38" fmla="*/ 0 w 5"/>
                      <a:gd name="T39" fmla="*/ 0 h 4"/>
                      <a:gd name="T40" fmla="*/ 0 w 5"/>
                      <a:gd name="T41" fmla="*/ 0 h 4"/>
                      <a:gd name="T42" fmla="*/ 0 w 5"/>
                      <a:gd name="T43" fmla="*/ 0 h 4"/>
                      <a:gd name="T44" fmla="*/ 0 w 5"/>
                      <a:gd name="T45" fmla="*/ 0 h 4"/>
                      <a:gd name="T46" fmla="*/ 0 w 5"/>
                      <a:gd name="T47" fmla="*/ 0 h 4"/>
                      <a:gd name="T48" fmla="*/ 0 w 5"/>
                      <a:gd name="T49" fmla="*/ 0 h 4"/>
                      <a:gd name="T50" fmla="*/ 0 w 5"/>
                      <a:gd name="T51" fmla="*/ 0 h 4"/>
                      <a:gd name="T52" fmla="*/ 0 w 5"/>
                      <a:gd name="T53" fmla="*/ 0 h 4"/>
                      <a:gd name="T54" fmla="*/ 0 w 5"/>
                      <a:gd name="T55" fmla="*/ 0 h 4"/>
                      <a:gd name="T56" fmla="*/ 0 w 5"/>
                      <a:gd name="T57" fmla="*/ 0 h 4"/>
                      <a:gd name="T58" fmla="*/ 0 w 5"/>
                      <a:gd name="T59" fmla="*/ 0 h 4"/>
                      <a:gd name="T60" fmla="*/ 0 w 5"/>
                      <a:gd name="T61" fmla="*/ 0 h 4"/>
                      <a:gd name="T62" fmla="*/ 0 w 5"/>
                      <a:gd name="T63" fmla="*/ 0 h 4"/>
                      <a:gd name="T64" fmla="*/ 0 w 5"/>
                      <a:gd name="T65" fmla="*/ 0 h 4"/>
                      <a:gd name="T66" fmla="*/ 0 w 5"/>
                      <a:gd name="T67" fmla="*/ 0 h 4"/>
                      <a:gd name="T68" fmla="*/ 0 w 5"/>
                      <a:gd name="T69" fmla="*/ 0 h 4"/>
                      <a:gd name="T70" fmla="*/ 0 w 5"/>
                      <a:gd name="T71" fmla="*/ 0 h 4"/>
                      <a:gd name="T72" fmla="*/ 0 w 5"/>
                      <a:gd name="T7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4">
                        <a:moveTo>
                          <a:pt x="0" y="0"/>
                        </a:moveTo>
                        <a:lnTo>
                          <a:pt x="0" y="0"/>
                        </a:lnTo>
                        <a:lnTo>
                          <a:pt x="0" y="0"/>
                        </a:lnTo>
                        <a:lnTo>
                          <a:pt x="0" y="0"/>
                        </a:lnTo>
                        <a:lnTo>
                          <a:pt x="0" y="0"/>
                        </a:lnTo>
                        <a:lnTo>
                          <a:pt x="5" y="0"/>
                        </a:lnTo>
                        <a:lnTo>
                          <a:pt x="5" y="0"/>
                        </a:lnTo>
                        <a:lnTo>
                          <a:pt x="5" y="4"/>
                        </a:lnTo>
                        <a:lnTo>
                          <a:pt x="0" y="4"/>
                        </a:lnTo>
                        <a:lnTo>
                          <a:pt x="0" y="4"/>
                        </a:lnTo>
                        <a:lnTo>
                          <a:pt x="0" y="4"/>
                        </a:lnTo>
                        <a:lnTo>
                          <a:pt x="0" y="4"/>
                        </a:lnTo>
                        <a:lnTo>
                          <a:pt x="0" y="4"/>
                        </a:lnTo>
                        <a:lnTo>
                          <a:pt x="0" y="4"/>
                        </a:lnTo>
                        <a:lnTo>
                          <a:pt x="0" y="4"/>
                        </a:lnTo>
                        <a:lnTo>
                          <a:pt x="0" y="4"/>
                        </a:lnTo>
                        <a:lnTo>
                          <a:pt x="0" y="4"/>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560" name="Freeform 248"/>
                  <p:cNvSpPr>
                    <a:spLocks noChangeAspect="1"/>
                  </p:cNvSpPr>
                  <p:nvPr/>
                </p:nvSpPr>
                <p:spPr bwMode="auto">
                  <a:xfrm>
                    <a:off x="5933" y="3315"/>
                    <a:ext cx="5" cy="4"/>
                  </a:xfrm>
                  <a:custGeom>
                    <a:avLst/>
                    <a:gdLst>
                      <a:gd name="T0" fmla="*/ 5 w 5"/>
                      <a:gd name="T1" fmla="*/ 0 h 4"/>
                      <a:gd name="T2" fmla="*/ 5 w 5"/>
                      <a:gd name="T3" fmla="*/ 4 h 4"/>
                      <a:gd name="T4" fmla="*/ 5 w 5"/>
                      <a:gd name="T5" fmla="*/ 4 h 4"/>
                      <a:gd name="T6" fmla="*/ 5 w 5"/>
                      <a:gd name="T7" fmla="*/ 4 h 4"/>
                      <a:gd name="T8" fmla="*/ 5 w 5"/>
                      <a:gd name="T9" fmla="*/ 4 h 4"/>
                      <a:gd name="T10" fmla="*/ 5 w 5"/>
                      <a:gd name="T11" fmla="*/ 4 h 4"/>
                      <a:gd name="T12" fmla="*/ 5 w 5"/>
                      <a:gd name="T13" fmla="*/ 4 h 4"/>
                      <a:gd name="T14" fmla="*/ 5 w 5"/>
                      <a:gd name="T15" fmla="*/ 4 h 4"/>
                      <a:gd name="T16" fmla="*/ 5 w 5"/>
                      <a:gd name="T17" fmla="*/ 4 h 4"/>
                      <a:gd name="T18" fmla="*/ 5 w 5"/>
                      <a:gd name="T19" fmla="*/ 4 h 4"/>
                      <a:gd name="T20" fmla="*/ 5 w 5"/>
                      <a:gd name="T21" fmla="*/ 4 h 4"/>
                      <a:gd name="T22" fmla="*/ 5 w 5"/>
                      <a:gd name="T23" fmla="*/ 4 h 4"/>
                      <a:gd name="T24" fmla="*/ 5 w 5"/>
                      <a:gd name="T25" fmla="*/ 4 h 4"/>
                      <a:gd name="T26" fmla="*/ 5 w 5"/>
                      <a:gd name="T27" fmla="*/ 4 h 4"/>
                      <a:gd name="T28" fmla="*/ 5 w 5"/>
                      <a:gd name="T29" fmla="*/ 4 h 4"/>
                      <a:gd name="T30" fmla="*/ 5 w 5"/>
                      <a:gd name="T31" fmla="*/ 4 h 4"/>
                      <a:gd name="T32" fmla="*/ 5 w 5"/>
                      <a:gd name="T33" fmla="*/ 4 h 4"/>
                      <a:gd name="T34" fmla="*/ 5 w 5"/>
                      <a:gd name="T35" fmla="*/ 4 h 4"/>
                      <a:gd name="T36" fmla="*/ 5 w 5"/>
                      <a:gd name="T37" fmla="*/ 4 h 4"/>
                      <a:gd name="T38" fmla="*/ 5 w 5"/>
                      <a:gd name="T39" fmla="*/ 4 h 4"/>
                      <a:gd name="T40" fmla="*/ 5 w 5"/>
                      <a:gd name="T41" fmla="*/ 4 h 4"/>
                      <a:gd name="T42" fmla="*/ 0 w 5"/>
                      <a:gd name="T43" fmla="*/ 4 h 4"/>
                      <a:gd name="T44" fmla="*/ 0 w 5"/>
                      <a:gd name="T45" fmla="*/ 0 h 4"/>
                      <a:gd name="T46" fmla="*/ 0 w 5"/>
                      <a:gd name="T47" fmla="*/ 0 h 4"/>
                      <a:gd name="T48" fmla="*/ 0 w 5"/>
                      <a:gd name="T49" fmla="*/ 0 h 4"/>
                      <a:gd name="T50" fmla="*/ 0 w 5"/>
                      <a:gd name="T51" fmla="*/ 0 h 4"/>
                      <a:gd name="T52" fmla="*/ 0 w 5"/>
                      <a:gd name="T53" fmla="*/ 0 h 4"/>
                      <a:gd name="T54" fmla="*/ 0 w 5"/>
                      <a:gd name="T55" fmla="*/ 0 h 4"/>
                      <a:gd name="T56" fmla="*/ 0 w 5"/>
                      <a:gd name="T57" fmla="*/ 0 h 4"/>
                      <a:gd name="T58" fmla="*/ 5 w 5"/>
                      <a:gd name="T59" fmla="*/ 0 h 4"/>
                      <a:gd name="T60" fmla="*/ 5 w 5"/>
                      <a:gd name="T61" fmla="*/ 0 h 4"/>
                      <a:gd name="T62" fmla="*/ 5 w 5"/>
                      <a:gd name="T63" fmla="*/ 0 h 4"/>
                      <a:gd name="T64" fmla="*/ 5 w 5"/>
                      <a:gd name="T65" fmla="*/ 0 h 4"/>
                      <a:gd name="T66" fmla="*/ 5 w 5"/>
                      <a:gd name="T67" fmla="*/ 0 h 4"/>
                      <a:gd name="T68" fmla="*/ 5 w 5"/>
                      <a:gd name="T69" fmla="*/ 0 h 4"/>
                      <a:gd name="T70" fmla="*/ 5 w 5"/>
                      <a:gd name="T71" fmla="*/ 0 h 4"/>
                      <a:gd name="T72" fmla="*/ 5 w 5"/>
                      <a:gd name="T7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4">
                        <a:moveTo>
                          <a:pt x="5" y="0"/>
                        </a:moveTo>
                        <a:lnTo>
                          <a:pt x="5" y="4"/>
                        </a:lnTo>
                        <a:lnTo>
                          <a:pt x="5" y="4"/>
                        </a:lnTo>
                        <a:lnTo>
                          <a:pt x="5" y="4"/>
                        </a:lnTo>
                        <a:lnTo>
                          <a:pt x="5" y="4"/>
                        </a:lnTo>
                        <a:lnTo>
                          <a:pt x="5" y="4"/>
                        </a:lnTo>
                        <a:lnTo>
                          <a:pt x="5" y="4"/>
                        </a:lnTo>
                        <a:lnTo>
                          <a:pt x="5" y="4"/>
                        </a:lnTo>
                        <a:lnTo>
                          <a:pt x="5" y="4"/>
                        </a:lnTo>
                        <a:lnTo>
                          <a:pt x="5" y="4"/>
                        </a:lnTo>
                        <a:lnTo>
                          <a:pt x="5" y="4"/>
                        </a:lnTo>
                        <a:lnTo>
                          <a:pt x="5" y="4"/>
                        </a:lnTo>
                        <a:lnTo>
                          <a:pt x="5" y="4"/>
                        </a:lnTo>
                        <a:lnTo>
                          <a:pt x="5" y="4"/>
                        </a:lnTo>
                        <a:lnTo>
                          <a:pt x="5" y="4"/>
                        </a:lnTo>
                        <a:lnTo>
                          <a:pt x="5" y="4"/>
                        </a:lnTo>
                        <a:lnTo>
                          <a:pt x="5" y="4"/>
                        </a:lnTo>
                        <a:lnTo>
                          <a:pt x="5" y="4"/>
                        </a:lnTo>
                        <a:lnTo>
                          <a:pt x="5" y="4"/>
                        </a:lnTo>
                        <a:lnTo>
                          <a:pt x="5" y="4"/>
                        </a:lnTo>
                        <a:lnTo>
                          <a:pt x="5" y="4"/>
                        </a:lnTo>
                        <a:lnTo>
                          <a:pt x="0" y="4"/>
                        </a:lnTo>
                        <a:lnTo>
                          <a:pt x="0" y="0"/>
                        </a:lnTo>
                        <a:lnTo>
                          <a:pt x="0" y="0"/>
                        </a:lnTo>
                        <a:lnTo>
                          <a:pt x="0" y="0"/>
                        </a:lnTo>
                        <a:lnTo>
                          <a:pt x="0" y="0"/>
                        </a:lnTo>
                        <a:lnTo>
                          <a:pt x="0" y="0"/>
                        </a:lnTo>
                        <a:lnTo>
                          <a:pt x="0" y="0"/>
                        </a:lnTo>
                        <a:lnTo>
                          <a:pt x="0" y="0"/>
                        </a:lnTo>
                        <a:lnTo>
                          <a:pt x="5" y="0"/>
                        </a:lnTo>
                        <a:lnTo>
                          <a:pt x="5" y="0"/>
                        </a:lnTo>
                        <a:lnTo>
                          <a:pt x="5" y="0"/>
                        </a:lnTo>
                        <a:lnTo>
                          <a:pt x="5" y="0"/>
                        </a:lnTo>
                        <a:lnTo>
                          <a:pt x="5" y="0"/>
                        </a:lnTo>
                        <a:lnTo>
                          <a:pt x="5" y="0"/>
                        </a:lnTo>
                        <a:lnTo>
                          <a:pt x="5" y="0"/>
                        </a:lnTo>
                        <a:lnTo>
                          <a:pt x="5" y="0"/>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561" name="Freeform 249"/>
                  <p:cNvSpPr>
                    <a:spLocks noChangeAspect="1"/>
                  </p:cNvSpPr>
                  <p:nvPr/>
                </p:nvSpPr>
                <p:spPr bwMode="auto">
                  <a:xfrm>
                    <a:off x="5938" y="3319"/>
                    <a:ext cx="10" cy="9"/>
                  </a:xfrm>
                  <a:custGeom>
                    <a:avLst/>
                    <a:gdLst>
                      <a:gd name="T0" fmla="*/ 5 w 10"/>
                      <a:gd name="T1" fmla="*/ 9 h 9"/>
                      <a:gd name="T2" fmla="*/ 0 w 10"/>
                      <a:gd name="T3" fmla="*/ 0 h 9"/>
                      <a:gd name="T4" fmla="*/ 0 w 10"/>
                      <a:gd name="T5" fmla="*/ 0 h 9"/>
                      <a:gd name="T6" fmla="*/ 10 w 10"/>
                      <a:gd name="T7" fmla="*/ 9 h 9"/>
                      <a:gd name="T8" fmla="*/ 5 w 10"/>
                      <a:gd name="T9" fmla="*/ 9 h 9"/>
                    </a:gdLst>
                    <a:ahLst/>
                    <a:cxnLst>
                      <a:cxn ang="0">
                        <a:pos x="T0" y="T1"/>
                      </a:cxn>
                      <a:cxn ang="0">
                        <a:pos x="T2" y="T3"/>
                      </a:cxn>
                      <a:cxn ang="0">
                        <a:pos x="T4" y="T5"/>
                      </a:cxn>
                      <a:cxn ang="0">
                        <a:pos x="T6" y="T7"/>
                      </a:cxn>
                      <a:cxn ang="0">
                        <a:pos x="T8" y="T9"/>
                      </a:cxn>
                    </a:cxnLst>
                    <a:rect l="0" t="0" r="r" b="b"/>
                    <a:pathLst>
                      <a:path w="10" h="9">
                        <a:moveTo>
                          <a:pt x="5" y="9"/>
                        </a:moveTo>
                        <a:lnTo>
                          <a:pt x="0" y="0"/>
                        </a:lnTo>
                        <a:lnTo>
                          <a:pt x="0" y="0"/>
                        </a:lnTo>
                        <a:lnTo>
                          <a:pt x="10" y="9"/>
                        </a:lnTo>
                        <a:lnTo>
                          <a:pt x="5" y="9"/>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653562" name="Group 250"/>
                <p:cNvGrpSpPr>
                  <a:grpSpLocks noChangeAspect="1"/>
                </p:cNvGrpSpPr>
                <p:nvPr/>
              </p:nvGrpSpPr>
              <p:grpSpPr bwMode="auto">
                <a:xfrm>
                  <a:off x="5943" y="3310"/>
                  <a:ext cx="15" cy="14"/>
                  <a:chOff x="5943" y="3310"/>
                  <a:chExt cx="15" cy="14"/>
                </a:xfrm>
              </p:grpSpPr>
              <p:sp>
                <p:nvSpPr>
                  <p:cNvPr id="653563" name="Freeform 251"/>
                  <p:cNvSpPr>
                    <a:spLocks noChangeAspect="1"/>
                  </p:cNvSpPr>
                  <p:nvPr/>
                </p:nvSpPr>
                <p:spPr bwMode="auto">
                  <a:xfrm>
                    <a:off x="5953" y="3319"/>
                    <a:ext cx="5" cy="5"/>
                  </a:xfrm>
                  <a:custGeom>
                    <a:avLst/>
                    <a:gdLst>
                      <a:gd name="T0" fmla="*/ 5 w 5"/>
                      <a:gd name="T1" fmla="*/ 5 h 5"/>
                      <a:gd name="T2" fmla="*/ 5 w 5"/>
                      <a:gd name="T3" fmla="*/ 5 h 5"/>
                      <a:gd name="T4" fmla="*/ 5 w 5"/>
                      <a:gd name="T5" fmla="*/ 5 h 5"/>
                      <a:gd name="T6" fmla="*/ 5 w 5"/>
                      <a:gd name="T7" fmla="*/ 5 h 5"/>
                      <a:gd name="T8" fmla="*/ 5 w 5"/>
                      <a:gd name="T9" fmla="*/ 5 h 5"/>
                      <a:gd name="T10" fmla="*/ 5 w 5"/>
                      <a:gd name="T11" fmla="*/ 5 h 5"/>
                      <a:gd name="T12" fmla="*/ 5 w 5"/>
                      <a:gd name="T13" fmla="*/ 5 h 5"/>
                      <a:gd name="T14" fmla="*/ 5 w 5"/>
                      <a:gd name="T15" fmla="*/ 5 h 5"/>
                      <a:gd name="T16" fmla="*/ 5 w 5"/>
                      <a:gd name="T17" fmla="*/ 5 h 5"/>
                      <a:gd name="T18" fmla="*/ 5 w 5"/>
                      <a:gd name="T19" fmla="*/ 5 h 5"/>
                      <a:gd name="T20" fmla="*/ 5 w 5"/>
                      <a:gd name="T21" fmla="*/ 5 h 5"/>
                      <a:gd name="T22" fmla="*/ 5 w 5"/>
                      <a:gd name="T23" fmla="*/ 5 h 5"/>
                      <a:gd name="T24" fmla="*/ 5 w 5"/>
                      <a:gd name="T25" fmla="*/ 5 h 5"/>
                      <a:gd name="T26" fmla="*/ 5 w 5"/>
                      <a:gd name="T27" fmla="*/ 5 h 5"/>
                      <a:gd name="T28" fmla="*/ 5 w 5"/>
                      <a:gd name="T29" fmla="*/ 5 h 5"/>
                      <a:gd name="T30" fmla="*/ 5 w 5"/>
                      <a:gd name="T31" fmla="*/ 5 h 5"/>
                      <a:gd name="T32" fmla="*/ 5 w 5"/>
                      <a:gd name="T33" fmla="*/ 5 h 5"/>
                      <a:gd name="T34" fmla="*/ 0 w 5"/>
                      <a:gd name="T35" fmla="*/ 5 h 5"/>
                      <a:gd name="T36" fmla="*/ 0 w 5"/>
                      <a:gd name="T37" fmla="*/ 5 h 5"/>
                      <a:gd name="T38" fmla="*/ 0 w 5"/>
                      <a:gd name="T39" fmla="*/ 5 h 5"/>
                      <a:gd name="T40" fmla="*/ 0 w 5"/>
                      <a:gd name="T41" fmla="*/ 5 h 5"/>
                      <a:gd name="T42" fmla="*/ 0 w 5"/>
                      <a:gd name="T43" fmla="*/ 5 h 5"/>
                      <a:gd name="T44" fmla="*/ 0 w 5"/>
                      <a:gd name="T45" fmla="*/ 5 h 5"/>
                      <a:gd name="T46" fmla="*/ 0 w 5"/>
                      <a:gd name="T47" fmla="*/ 5 h 5"/>
                      <a:gd name="T48" fmla="*/ 0 w 5"/>
                      <a:gd name="T49" fmla="*/ 5 h 5"/>
                      <a:gd name="T50" fmla="*/ 0 w 5"/>
                      <a:gd name="T51" fmla="*/ 5 h 5"/>
                      <a:gd name="T52" fmla="*/ 0 w 5"/>
                      <a:gd name="T53" fmla="*/ 0 h 5"/>
                      <a:gd name="T54" fmla="*/ 0 w 5"/>
                      <a:gd name="T55" fmla="*/ 0 h 5"/>
                      <a:gd name="T56" fmla="*/ 0 w 5"/>
                      <a:gd name="T57" fmla="*/ 0 h 5"/>
                      <a:gd name="T58" fmla="*/ 0 w 5"/>
                      <a:gd name="T59" fmla="*/ 0 h 5"/>
                      <a:gd name="T60" fmla="*/ 0 w 5"/>
                      <a:gd name="T61" fmla="*/ 0 h 5"/>
                      <a:gd name="T62" fmla="*/ 5 w 5"/>
                      <a:gd name="T63" fmla="*/ 0 h 5"/>
                      <a:gd name="T64" fmla="*/ 5 w 5"/>
                      <a:gd name="T65" fmla="*/ 0 h 5"/>
                      <a:gd name="T66" fmla="*/ 5 w 5"/>
                      <a:gd name="T67" fmla="*/ 5 h 5"/>
                      <a:gd name="T68" fmla="*/ 5 w 5"/>
                      <a:gd name="T69" fmla="*/ 5 h 5"/>
                      <a:gd name="T70" fmla="*/ 5 w 5"/>
                      <a:gd name="T71" fmla="*/ 5 h 5"/>
                      <a:gd name="T72" fmla="*/ 5 w 5"/>
                      <a:gd name="T7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5">
                        <a:moveTo>
                          <a:pt x="5" y="5"/>
                        </a:moveTo>
                        <a:lnTo>
                          <a:pt x="5" y="5"/>
                        </a:lnTo>
                        <a:lnTo>
                          <a:pt x="5" y="5"/>
                        </a:lnTo>
                        <a:lnTo>
                          <a:pt x="5" y="5"/>
                        </a:lnTo>
                        <a:lnTo>
                          <a:pt x="5" y="5"/>
                        </a:lnTo>
                        <a:lnTo>
                          <a:pt x="5" y="5"/>
                        </a:lnTo>
                        <a:lnTo>
                          <a:pt x="5" y="5"/>
                        </a:lnTo>
                        <a:lnTo>
                          <a:pt x="5" y="5"/>
                        </a:lnTo>
                        <a:lnTo>
                          <a:pt x="5" y="5"/>
                        </a:lnTo>
                        <a:lnTo>
                          <a:pt x="5" y="5"/>
                        </a:lnTo>
                        <a:lnTo>
                          <a:pt x="5" y="5"/>
                        </a:lnTo>
                        <a:lnTo>
                          <a:pt x="5" y="5"/>
                        </a:lnTo>
                        <a:lnTo>
                          <a:pt x="5" y="5"/>
                        </a:lnTo>
                        <a:lnTo>
                          <a:pt x="5" y="5"/>
                        </a:lnTo>
                        <a:lnTo>
                          <a:pt x="5" y="5"/>
                        </a:lnTo>
                        <a:lnTo>
                          <a:pt x="5" y="5"/>
                        </a:lnTo>
                        <a:lnTo>
                          <a:pt x="5" y="5"/>
                        </a:lnTo>
                        <a:lnTo>
                          <a:pt x="0" y="5"/>
                        </a:lnTo>
                        <a:lnTo>
                          <a:pt x="0" y="5"/>
                        </a:lnTo>
                        <a:lnTo>
                          <a:pt x="0" y="5"/>
                        </a:lnTo>
                        <a:lnTo>
                          <a:pt x="0" y="5"/>
                        </a:lnTo>
                        <a:lnTo>
                          <a:pt x="0" y="5"/>
                        </a:lnTo>
                        <a:lnTo>
                          <a:pt x="0" y="5"/>
                        </a:lnTo>
                        <a:lnTo>
                          <a:pt x="0" y="5"/>
                        </a:lnTo>
                        <a:lnTo>
                          <a:pt x="0" y="5"/>
                        </a:lnTo>
                        <a:lnTo>
                          <a:pt x="0" y="5"/>
                        </a:lnTo>
                        <a:lnTo>
                          <a:pt x="0" y="0"/>
                        </a:lnTo>
                        <a:lnTo>
                          <a:pt x="0" y="0"/>
                        </a:lnTo>
                        <a:lnTo>
                          <a:pt x="0" y="0"/>
                        </a:lnTo>
                        <a:lnTo>
                          <a:pt x="0" y="0"/>
                        </a:lnTo>
                        <a:lnTo>
                          <a:pt x="0" y="0"/>
                        </a:lnTo>
                        <a:lnTo>
                          <a:pt x="5" y="0"/>
                        </a:lnTo>
                        <a:lnTo>
                          <a:pt x="5" y="0"/>
                        </a:lnTo>
                        <a:lnTo>
                          <a:pt x="5" y="5"/>
                        </a:lnTo>
                        <a:lnTo>
                          <a:pt x="5" y="5"/>
                        </a:lnTo>
                        <a:lnTo>
                          <a:pt x="5" y="5"/>
                        </a:lnTo>
                        <a:lnTo>
                          <a:pt x="5" y="5"/>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564" name="Freeform 252"/>
                  <p:cNvSpPr>
                    <a:spLocks noChangeAspect="1"/>
                  </p:cNvSpPr>
                  <p:nvPr/>
                </p:nvSpPr>
                <p:spPr bwMode="auto">
                  <a:xfrm>
                    <a:off x="5943" y="3310"/>
                    <a:ext cx="5" cy="5"/>
                  </a:xfrm>
                  <a:custGeom>
                    <a:avLst/>
                    <a:gdLst>
                      <a:gd name="T0" fmla="*/ 5 w 5"/>
                      <a:gd name="T1" fmla="*/ 0 h 5"/>
                      <a:gd name="T2" fmla="*/ 5 w 5"/>
                      <a:gd name="T3" fmla="*/ 0 h 5"/>
                      <a:gd name="T4" fmla="*/ 5 w 5"/>
                      <a:gd name="T5" fmla="*/ 0 h 5"/>
                      <a:gd name="T6" fmla="*/ 5 w 5"/>
                      <a:gd name="T7" fmla="*/ 0 h 5"/>
                      <a:gd name="T8" fmla="*/ 5 w 5"/>
                      <a:gd name="T9" fmla="*/ 0 h 5"/>
                      <a:gd name="T10" fmla="*/ 5 w 5"/>
                      <a:gd name="T11" fmla="*/ 0 h 5"/>
                      <a:gd name="T12" fmla="*/ 5 w 5"/>
                      <a:gd name="T13" fmla="*/ 0 h 5"/>
                      <a:gd name="T14" fmla="*/ 5 w 5"/>
                      <a:gd name="T15" fmla="*/ 0 h 5"/>
                      <a:gd name="T16" fmla="*/ 5 w 5"/>
                      <a:gd name="T17" fmla="*/ 0 h 5"/>
                      <a:gd name="T18" fmla="*/ 5 w 5"/>
                      <a:gd name="T19" fmla="*/ 5 h 5"/>
                      <a:gd name="T20" fmla="*/ 5 w 5"/>
                      <a:gd name="T21" fmla="*/ 5 h 5"/>
                      <a:gd name="T22" fmla="*/ 5 w 5"/>
                      <a:gd name="T23" fmla="*/ 5 h 5"/>
                      <a:gd name="T24" fmla="*/ 5 w 5"/>
                      <a:gd name="T25" fmla="*/ 5 h 5"/>
                      <a:gd name="T26" fmla="*/ 5 w 5"/>
                      <a:gd name="T27" fmla="*/ 5 h 5"/>
                      <a:gd name="T28" fmla="*/ 5 w 5"/>
                      <a:gd name="T29" fmla="*/ 0 h 5"/>
                      <a:gd name="T30" fmla="*/ 5 w 5"/>
                      <a:gd name="T31" fmla="*/ 0 h 5"/>
                      <a:gd name="T32" fmla="*/ 5 w 5"/>
                      <a:gd name="T33" fmla="*/ 0 h 5"/>
                      <a:gd name="T34" fmla="*/ 5 w 5"/>
                      <a:gd name="T35" fmla="*/ 0 h 5"/>
                      <a:gd name="T36" fmla="*/ 5 w 5"/>
                      <a:gd name="T37" fmla="*/ 0 h 5"/>
                      <a:gd name="T38" fmla="*/ 0 w 5"/>
                      <a:gd name="T39" fmla="*/ 0 h 5"/>
                      <a:gd name="T40" fmla="*/ 0 w 5"/>
                      <a:gd name="T41" fmla="*/ 0 h 5"/>
                      <a:gd name="T42" fmla="*/ 0 w 5"/>
                      <a:gd name="T43" fmla="*/ 0 h 5"/>
                      <a:gd name="T44" fmla="*/ 0 w 5"/>
                      <a:gd name="T45" fmla="*/ 0 h 5"/>
                      <a:gd name="T46" fmla="*/ 0 w 5"/>
                      <a:gd name="T47" fmla="*/ 0 h 5"/>
                      <a:gd name="T48" fmla="*/ 0 w 5"/>
                      <a:gd name="T49" fmla="*/ 0 h 5"/>
                      <a:gd name="T50" fmla="*/ 0 w 5"/>
                      <a:gd name="T51" fmla="*/ 0 h 5"/>
                      <a:gd name="T52" fmla="*/ 0 w 5"/>
                      <a:gd name="T53" fmla="*/ 0 h 5"/>
                      <a:gd name="T54" fmla="*/ 0 w 5"/>
                      <a:gd name="T55" fmla="*/ 0 h 5"/>
                      <a:gd name="T56" fmla="*/ 5 w 5"/>
                      <a:gd name="T57" fmla="*/ 0 h 5"/>
                      <a:gd name="T58" fmla="*/ 5 w 5"/>
                      <a:gd name="T59" fmla="*/ 0 h 5"/>
                      <a:gd name="T60" fmla="*/ 5 w 5"/>
                      <a:gd name="T61" fmla="*/ 0 h 5"/>
                      <a:gd name="T62" fmla="*/ 5 w 5"/>
                      <a:gd name="T63" fmla="*/ 0 h 5"/>
                      <a:gd name="T64" fmla="*/ 5 w 5"/>
                      <a:gd name="T65" fmla="*/ 0 h 5"/>
                      <a:gd name="T66" fmla="*/ 5 w 5"/>
                      <a:gd name="T67" fmla="*/ 0 h 5"/>
                      <a:gd name="T68" fmla="*/ 5 w 5"/>
                      <a:gd name="T69" fmla="*/ 0 h 5"/>
                      <a:gd name="T70" fmla="*/ 5 w 5"/>
                      <a:gd name="T71" fmla="*/ 0 h 5"/>
                      <a:gd name="T72" fmla="*/ 5 w 5"/>
                      <a:gd name="T7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5">
                        <a:moveTo>
                          <a:pt x="5" y="0"/>
                        </a:moveTo>
                        <a:lnTo>
                          <a:pt x="5" y="0"/>
                        </a:lnTo>
                        <a:lnTo>
                          <a:pt x="5" y="0"/>
                        </a:lnTo>
                        <a:lnTo>
                          <a:pt x="5" y="0"/>
                        </a:lnTo>
                        <a:lnTo>
                          <a:pt x="5" y="0"/>
                        </a:lnTo>
                        <a:lnTo>
                          <a:pt x="5" y="0"/>
                        </a:lnTo>
                        <a:lnTo>
                          <a:pt x="5" y="0"/>
                        </a:lnTo>
                        <a:lnTo>
                          <a:pt x="5" y="0"/>
                        </a:lnTo>
                        <a:lnTo>
                          <a:pt x="5" y="0"/>
                        </a:lnTo>
                        <a:lnTo>
                          <a:pt x="5" y="5"/>
                        </a:lnTo>
                        <a:lnTo>
                          <a:pt x="5" y="5"/>
                        </a:lnTo>
                        <a:lnTo>
                          <a:pt x="5" y="5"/>
                        </a:lnTo>
                        <a:lnTo>
                          <a:pt x="5" y="5"/>
                        </a:lnTo>
                        <a:lnTo>
                          <a:pt x="5" y="5"/>
                        </a:lnTo>
                        <a:lnTo>
                          <a:pt x="5" y="0"/>
                        </a:lnTo>
                        <a:lnTo>
                          <a:pt x="5" y="0"/>
                        </a:lnTo>
                        <a:lnTo>
                          <a:pt x="5" y="0"/>
                        </a:lnTo>
                        <a:lnTo>
                          <a:pt x="5" y="0"/>
                        </a:lnTo>
                        <a:lnTo>
                          <a:pt x="5" y="0"/>
                        </a:lnTo>
                        <a:lnTo>
                          <a:pt x="0" y="0"/>
                        </a:lnTo>
                        <a:lnTo>
                          <a:pt x="0" y="0"/>
                        </a:lnTo>
                        <a:lnTo>
                          <a:pt x="0" y="0"/>
                        </a:lnTo>
                        <a:lnTo>
                          <a:pt x="0" y="0"/>
                        </a:lnTo>
                        <a:lnTo>
                          <a:pt x="0" y="0"/>
                        </a:lnTo>
                        <a:lnTo>
                          <a:pt x="0" y="0"/>
                        </a:lnTo>
                        <a:lnTo>
                          <a:pt x="0" y="0"/>
                        </a:lnTo>
                        <a:lnTo>
                          <a:pt x="0" y="0"/>
                        </a:lnTo>
                        <a:lnTo>
                          <a:pt x="0" y="0"/>
                        </a:lnTo>
                        <a:lnTo>
                          <a:pt x="5" y="0"/>
                        </a:lnTo>
                        <a:lnTo>
                          <a:pt x="5" y="0"/>
                        </a:lnTo>
                        <a:lnTo>
                          <a:pt x="5" y="0"/>
                        </a:lnTo>
                        <a:lnTo>
                          <a:pt x="5" y="0"/>
                        </a:lnTo>
                        <a:lnTo>
                          <a:pt x="5" y="0"/>
                        </a:lnTo>
                        <a:lnTo>
                          <a:pt x="5" y="0"/>
                        </a:lnTo>
                        <a:lnTo>
                          <a:pt x="5" y="0"/>
                        </a:lnTo>
                        <a:lnTo>
                          <a:pt x="5" y="0"/>
                        </a:lnTo>
                        <a:lnTo>
                          <a:pt x="5" y="0"/>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565" name="Freeform 253"/>
                  <p:cNvSpPr>
                    <a:spLocks noChangeAspect="1"/>
                  </p:cNvSpPr>
                  <p:nvPr/>
                </p:nvSpPr>
                <p:spPr bwMode="auto">
                  <a:xfrm>
                    <a:off x="5948" y="3315"/>
                    <a:ext cx="5" cy="4"/>
                  </a:xfrm>
                  <a:custGeom>
                    <a:avLst/>
                    <a:gdLst>
                      <a:gd name="T0" fmla="*/ 5 w 5"/>
                      <a:gd name="T1" fmla="*/ 4 h 4"/>
                      <a:gd name="T2" fmla="*/ 0 w 5"/>
                      <a:gd name="T3" fmla="*/ 0 h 4"/>
                      <a:gd name="T4" fmla="*/ 0 w 5"/>
                      <a:gd name="T5" fmla="*/ 0 h 4"/>
                      <a:gd name="T6" fmla="*/ 5 w 5"/>
                      <a:gd name="T7" fmla="*/ 4 h 4"/>
                      <a:gd name="T8" fmla="*/ 5 w 5"/>
                      <a:gd name="T9" fmla="*/ 4 h 4"/>
                    </a:gdLst>
                    <a:ahLst/>
                    <a:cxnLst>
                      <a:cxn ang="0">
                        <a:pos x="T0" y="T1"/>
                      </a:cxn>
                      <a:cxn ang="0">
                        <a:pos x="T2" y="T3"/>
                      </a:cxn>
                      <a:cxn ang="0">
                        <a:pos x="T4" y="T5"/>
                      </a:cxn>
                      <a:cxn ang="0">
                        <a:pos x="T6" y="T7"/>
                      </a:cxn>
                      <a:cxn ang="0">
                        <a:pos x="T8" y="T9"/>
                      </a:cxn>
                    </a:cxnLst>
                    <a:rect l="0" t="0" r="r" b="b"/>
                    <a:pathLst>
                      <a:path w="5" h="4">
                        <a:moveTo>
                          <a:pt x="5" y="4"/>
                        </a:moveTo>
                        <a:lnTo>
                          <a:pt x="0" y="0"/>
                        </a:lnTo>
                        <a:lnTo>
                          <a:pt x="0" y="0"/>
                        </a:lnTo>
                        <a:lnTo>
                          <a:pt x="5" y="4"/>
                        </a:lnTo>
                        <a:lnTo>
                          <a:pt x="5" y="4"/>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sp>
              <p:nvSpPr>
                <p:cNvPr id="653566" name="Freeform 254"/>
                <p:cNvSpPr>
                  <a:spLocks noChangeAspect="1"/>
                </p:cNvSpPr>
                <p:nvPr/>
              </p:nvSpPr>
              <p:spPr bwMode="auto">
                <a:xfrm>
                  <a:off x="5943" y="3319"/>
                  <a:ext cx="20" cy="18"/>
                </a:xfrm>
                <a:custGeom>
                  <a:avLst/>
                  <a:gdLst>
                    <a:gd name="T0" fmla="*/ 10 w 20"/>
                    <a:gd name="T1" fmla="*/ 18 h 18"/>
                    <a:gd name="T2" fmla="*/ 20 w 20"/>
                    <a:gd name="T3" fmla="*/ 9 h 18"/>
                    <a:gd name="T4" fmla="*/ 15 w 20"/>
                    <a:gd name="T5" fmla="*/ 0 h 18"/>
                    <a:gd name="T6" fmla="*/ 0 w 20"/>
                    <a:gd name="T7" fmla="*/ 13 h 18"/>
                    <a:gd name="T8" fmla="*/ 10 w 20"/>
                    <a:gd name="T9" fmla="*/ 18 h 18"/>
                  </a:gdLst>
                  <a:ahLst/>
                  <a:cxnLst>
                    <a:cxn ang="0">
                      <a:pos x="T0" y="T1"/>
                    </a:cxn>
                    <a:cxn ang="0">
                      <a:pos x="T2" y="T3"/>
                    </a:cxn>
                    <a:cxn ang="0">
                      <a:pos x="T4" y="T5"/>
                    </a:cxn>
                    <a:cxn ang="0">
                      <a:pos x="T6" y="T7"/>
                    </a:cxn>
                    <a:cxn ang="0">
                      <a:pos x="T8" y="T9"/>
                    </a:cxn>
                  </a:cxnLst>
                  <a:rect l="0" t="0" r="r" b="b"/>
                  <a:pathLst>
                    <a:path w="20" h="18">
                      <a:moveTo>
                        <a:pt x="10" y="18"/>
                      </a:moveTo>
                      <a:lnTo>
                        <a:pt x="20" y="9"/>
                      </a:lnTo>
                      <a:lnTo>
                        <a:pt x="15" y="0"/>
                      </a:lnTo>
                      <a:lnTo>
                        <a:pt x="0" y="13"/>
                      </a:lnTo>
                      <a:lnTo>
                        <a:pt x="10" y="18"/>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653567" name="Oval 255"/>
                <p:cNvSpPr>
                  <a:spLocks noChangeAspect="1" noChangeArrowheads="1"/>
                </p:cNvSpPr>
                <p:nvPr/>
              </p:nvSpPr>
              <p:spPr bwMode="auto">
                <a:xfrm>
                  <a:off x="5955" y="3330"/>
                  <a:ext cx="6" cy="5"/>
                </a:xfrm>
                <a:prstGeom prst="ellips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000000"/>
                      </a:solidFill>
                    </a14:hiddenFill>
                  </a:ext>
                </a:extLst>
              </p:spPr>
              <p:txBody>
                <a:bodyPr/>
                <a:lstStyle/>
                <a:p>
                  <a:endParaRPr lang="en-US"/>
                </a:p>
              </p:txBody>
            </p:sp>
            <p:grpSp>
              <p:nvGrpSpPr>
                <p:cNvPr id="653568" name="Group 256"/>
                <p:cNvGrpSpPr>
                  <a:grpSpLocks noChangeAspect="1"/>
                </p:cNvGrpSpPr>
                <p:nvPr/>
              </p:nvGrpSpPr>
              <p:grpSpPr bwMode="auto">
                <a:xfrm>
                  <a:off x="6047" y="3411"/>
                  <a:ext cx="34" cy="14"/>
                  <a:chOff x="6047" y="3411"/>
                  <a:chExt cx="34" cy="14"/>
                </a:xfrm>
              </p:grpSpPr>
              <p:sp>
                <p:nvSpPr>
                  <p:cNvPr id="653569" name="Line 257"/>
                  <p:cNvSpPr>
                    <a:spLocks noChangeAspect="1" noChangeShapeType="1"/>
                  </p:cNvSpPr>
                  <p:nvPr/>
                </p:nvSpPr>
                <p:spPr bwMode="auto">
                  <a:xfrm flipV="1">
                    <a:off x="6047" y="3411"/>
                    <a:ext cx="1" cy="14"/>
                  </a:xfrm>
                  <a:prstGeom prst="lin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sp>
                <p:nvSpPr>
                  <p:cNvPr id="653570" name="Line 258"/>
                  <p:cNvSpPr>
                    <a:spLocks noChangeAspect="1" noChangeShapeType="1"/>
                  </p:cNvSpPr>
                  <p:nvPr/>
                </p:nvSpPr>
                <p:spPr bwMode="auto">
                  <a:xfrm>
                    <a:off x="6047" y="3411"/>
                    <a:ext cx="34" cy="1"/>
                  </a:xfrm>
                  <a:prstGeom prst="lin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grpSp>
            <p:sp>
              <p:nvSpPr>
                <p:cNvPr id="653571" name="Line 259"/>
                <p:cNvSpPr>
                  <a:spLocks noChangeAspect="1" noChangeShapeType="1"/>
                </p:cNvSpPr>
                <p:nvPr/>
              </p:nvSpPr>
              <p:spPr bwMode="auto">
                <a:xfrm flipV="1">
                  <a:off x="6052" y="3416"/>
                  <a:ext cx="9" cy="9"/>
                </a:xfrm>
                <a:prstGeom prst="lin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grpSp>
          <p:sp>
            <p:nvSpPr>
              <p:cNvPr id="653572" name="Line 260"/>
              <p:cNvSpPr>
                <a:spLocks noChangeAspect="1" noChangeShapeType="1"/>
              </p:cNvSpPr>
              <p:nvPr/>
            </p:nvSpPr>
            <p:spPr bwMode="auto">
              <a:xfrm>
                <a:off x="5043" y="2421"/>
                <a:ext cx="535" cy="906"/>
              </a:xfrm>
              <a:prstGeom prst="lin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sp>
            <p:nvSpPr>
              <p:cNvPr id="653573" name="Line 261"/>
              <p:cNvSpPr>
                <a:spLocks noChangeAspect="1" noChangeShapeType="1"/>
              </p:cNvSpPr>
              <p:nvPr/>
            </p:nvSpPr>
            <p:spPr bwMode="auto">
              <a:xfrm flipH="1">
                <a:off x="4769" y="2421"/>
                <a:ext cx="241" cy="906"/>
              </a:xfrm>
              <a:prstGeom prst="lin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sp>
            <p:nvSpPr>
              <p:cNvPr id="653574" name="Line 262"/>
              <p:cNvSpPr>
                <a:spLocks noChangeAspect="1" noChangeShapeType="1"/>
              </p:cNvSpPr>
              <p:nvPr/>
            </p:nvSpPr>
            <p:spPr bwMode="auto">
              <a:xfrm>
                <a:off x="5037" y="2963"/>
                <a:ext cx="536" cy="364"/>
              </a:xfrm>
              <a:prstGeom prst="lin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sp>
            <p:nvSpPr>
              <p:cNvPr id="653575" name="Line 263"/>
              <p:cNvSpPr>
                <a:spLocks noChangeAspect="1" noChangeShapeType="1"/>
              </p:cNvSpPr>
              <p:nvPr/>
            </p:nvSpPr>
            <p:spPr bwMode="auto">
              <a:xfrm flipH="1">
                <a:off x="4775" y="2963"/>
                <a:ext cx="235" cy="364"/>
              </a:xfrm>
              <a:prstGeom prst="line">
                <a:avLst/>
              </a:prstGeom>
              <a:noFill/>
              <a:ln w="7938">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sp>
            <p:nvSpPr>
              <p:cNvPr id="653576" name="Freeform 264"/>
              <p:cNvSpPr>
                <a:spLocks noChangeAspect="1"/>
              </p:cNvSpPr>
              <p:nvPr/>
            </p:nvSpPr>
            <p:spPr bwMode="auto">
              <a:xfrm>
                <a:off x="4309" y="3267"/>
                <a:ext cx="38" cy="80"/>
              </a:xfrm>
              <a:custGeom>
                <a:avLst/>
                <a:gdLst>
                  <a:gd name="T0" fmla="*/ 5 w 35"/>
                  <a:gd name="T1" fmla="*/ 70 h 75"/>
                  <a:gd name="T2" fmla="*/ 5 w 35"/>
                  <a:gd name="T3" fmla="*/ 61 h 75"/>
                  <a:gd name="T4" fmla="*/ 10 w 35"/>
                  <a:gd name="T5" fmla="*/ 57 h 75"/>
                  <a:gd name="T6" fmla="*/ 10 w 35"/>
                  <a:gd name="T7" fmla="*/ 48 h 75"/>
                  <a:gd name="T8" fmla="*/ 10 w 35"/>
                  <a:gd name="T9" fmla="*/ 39 h 75"/>
                  <a:gd name="T10" fmla="*/ 5 w 35"/>
                  <a:gd name="T11" fmla="*/ 31 h 75"/>
                  <a:gd name="T12" fmla="*/ 5 w 35"/>
                  <a:gd name="T13" fmla="*/ 22 h 75"/>
                  <a:gd name="T14" fmla="*/ 5 w 35"/>
                  <a:gd name="T15" fmla="*/ 31 h 75"/>
                  <a:gd name="T16" fmla="*/ 5 w 35"/>
                  <a:gd name="T17" fmla="*/ 39 h 75"/>
                  <a:gd name="T18" fmla="*/ 5 w 35"/>
                  <a:gd name="T19" fmla="*/ 39 h 75"/>
                  <a:gd name="T20" fmla="*/ 0 w 35"/>
                  <a:gd name="T21" fmla="*/ 35 h 75"/>
                  <a:gd name="T22" fmla="*/ 5 w 35"/>
                  <a:gd name="T23" fmla="*/ 26 h 75"/>
                  <a:gd name="T24" fmla="*/ 5 w 35"/>
                  <a:gd name="T25" fmla="*/ 18 h 75"/>
                  <a:gd name="T26" fmla="*/ 10 w 35"/>
                  <a:gd name="T27" fmla="*/ 13 h 75"/>
                  <a:gd name="T28" fmla="*/ 15 w 35"/>
                  <a:gd name="T29" fmla="*/ 9 h 75"/>
                  <a:gd name="T30" fmla="*/ 10 w 35"/>
                  <a:gd name="T31" fmla="*/ 4 h 75"/>
                  <a:gd name="T32" fmla="*/ 15 w 35"/>
                  <a:gd name="T33" fmla="*/ 0 h 75"/>
                  <a:gd name="T34" fmla="*/ 25 w 35"/>
                  <a:gd name="T35" fmla="*/ 0 h 75"/>
                  <a:gd name="T36" fmla="*/ 25 w 35"/>
                  <a:gd name="T37" fmla="*/ 9 h 75"/>
                  <a:gd name="T38" fmla="*/ 20 w 35"/>
                  <a:gd name="T39" fmla="*/ 13 h 75"/>
                  <a:gd name="T40" fmla="*/ 30 w 35"/>
                  <a:gd name="T41" fmla="*/ 13 h 75"/>
                  <a:gd name="T42" fmla="*/ 35 w 35"/>
                  <a:gd name="T43" fmla="*/ 18 h 75"/>
                  <a:gd name="T44" fmla="*/ 35 w 35"/>
                  <a:gd name="T45" fmla="*/ 26 h 75"/>
                  <a:gd name="T46" fmla="*/ 35 w 35"/>
                  <a:gd name="T47" fmla="*/ 35 h 75"/>
                  <a:gd name="T48" fmla="*/ 35 w 35"/>
                  <a:gd name="T49" fmla="*/ 44 h 75"/>
                  <a:gd name="T50" fmla="*/ 35 w 35"/>
                  <a:gd name="T51" fmla="*/ 35 h 75"/>
                  <a:gd name="T52" fmla="*/ 30 w 35"/>
                  <a:gd name="T53" fmla="*/ 26 h 75"/>
                  <a:gd name="T54" fmla="*/ 30 w 35"/>
                  <a:gd name="T55" fmla="*/ 26 h 75"/>
                  <a:gd name="T56" fmla="*/ 30 w 35"/>
                  <a:gd name="T57" fmla="*/ 35 h 75"/>
                  <a:gd name="T58" fmla="*/ 30 w 35"/>
                  <a:gd name="T59" fmla="*/ 44 h 75"/>
                  <a:gd name="T60" fmla="*/ 30 w 35"/>
                  <a:gd name="T61" fmla="*/ 53 h 75"/>
                  <a:gd name="T62" fmla="*/ 30 w 35"/>
                  <a:gd name="T63" fmla="*/ 61 h 75"/>
                  <a:gd name="T64" fmla="*/ 30 w 35"/>
                  <a:gd name="T65" fmla="*/ 70 h 75"/>
                  <a:gd name="T66" fmla="*/ 30 w 35"/>
                  <a:gd name="T67" fmla="*/ 61 h 75"/>
                  <a:gd name="T68" fmla="*/ 25 w 35"/>
                  <a:gd name="T69" fmla="*/ 57 h 75"/>
                  <a:gd name="T70" fmla="*/ 25 w 35"/>
                  <a:gd name="T71" fmla="*/ 48 h 75"/>
                  <a:gd name="T72" fmla="*/ 20 w 35"/>
                  <a:gd name="T73" fmla="*/ 44 h 75"/>
                  <a:gd name="T74" fmla="*/ 20 w 35"/>
                  <a:gd name="T75" fmla="*/ 53 h 75"/>
                  <a:gd name="T76" fmla="*/ 15 w 35"/>
                  <a:gd name="T77" fmla="*/ 61 h 75"/>
                  <a:gd name="T78" fmla="*/ 15 w 35"/>
                  <a:gd name="T79" fmla="*/ 70 h 75"/>
                  <a:gd name="T80" fmla="*/ 5 w 35"/>
                  <a:gd name="T81" fmla="*/ 7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 h="75">
                    <a:moveTo>
                      <a:pt x="10" y="75"/>
                    </a:moveTo>
                    <a:lnTo>
                      <a:pt x="5" y="70"/>
                    </a:lnTo>
                    <a:lnTo>
                      <a:pt x="5" y="66"/>
                    </a:lnTo>
                    <a:lnTo>
                      <a:pt x="5" y="61"/>
                    </a:lnTo>
                    <a:lnTo>
                      <a:pt x="5" y="57"/>
                    </a:lnTo>
                    <a:lnTo>
                      <a:pt x="10" y="57"/>
                    </a:lnTo>
                    <a:lnTo>
                      <a:pt x="10" y="53"/>
                    </a:lnTo>
                    <a:lnTo>
                      <a:pt x="10" y="48"/>
                    </a:lnTo>
                    <a:lnTo>
                      <a:pt x="10" y="44"/>
                    </a:lnTo>
                    <a:lnTo>
                      <a:pt x="10" y="39"/>
                    </a:lnTo>
                    <a:lnTo>
                      <a:pt x="10" y="35"/>
                    </a:lnTo>
                    <a:lnTo>
                      <a:pt x="5" y="31"/>
                    </a:lnTo>
                    <a:lnTo>
                      <a:pt x="5" y="26"/>
                    </a:lnTo>
                    <a:lnTo>
                      <a:pt x="5" y="22"/>
                    </a:lnTo>
                    <a:lnTo>
                      <a:pt x="5" y="26"/>
                    </a:lnTo>
                    <a:lnTo>
                      <a:pt x="5" y="31"/>
                    </a:lnTo>
                    <a:lnTo>
                      <a:pt x="5" y="35"/>
                    </a:lnTo>
                    <a:lnTo>
                      <a:pt x="5" y="39"/>
                    </a:lnTo>
                    <a:lnTo>
                      <a:pt x="5" y="44"/>
                    </a:lnTo>
                    <a:lnTo>
                      <a:pt x="5" y="39"/>
                    </a:lnTo>
                    <a:lnTo>
                      <a:pt x="5" y="35"/>
                    </a:lnTo>
                    <a:lnTo>
                      <a:pt x="0" y="35"/>
                    </a:lnTo>
                    <a:lnTo>
                      <a:pt x="0" y="31"/>
                    </a:lnTo>
                    <a:lnTo>
                      <a:pt x="5" y="26"/>
                    </a:lnTo>
                    <a:lnTo>
                      <a:pt x="5" y="22"/>
                    </a:lnTo>
                    <a:lnTo>
                      <a:pt x="5" y="18"/>
                    </a:lnTo>
                    <a:lnTo>
                      <a:pt x="5" y="13"/>
                    </a:lnTo>
                    <a:lnTo>
                      <a:pt x="10" y="13"/>
                    </a:lnTo>
                    <a:lnTo>
                      <a:pt x="15" y="13"/>
                    </a:lnTo>
                    <a:lnTo>
                      <a:pt x="15" y="9"/>
                    </a:lnTo>
                    <a:lnTo>
                      <a:pt x="10" y="9"/>
                    </a:lnTo>
                    <a:lnTo>
                      <a:pt x="10" y="4"/>
                    </a:lnTo>
                    <a:lnTo>
                      <a:pt x="10" y="0"/>
                    </a:lnTo>
                    <a:lnTo>
                      <a:pt x="15" y="0"/>
                    </a:lnTo>
                    <a:lnTo>
                      <a:pt x="20" y="0"/>
                    </a:lnTo>
                    <a:lnTo>
                      <a:pt x="25" y="0"/>
                    </a:lnTo>
                    <a:lnTo>
                      <a:pt x="25" y="4"/>
                    </a:lnTo>
                    <a:lnTo>
                      <a:pt x="25" y="9"/>
                    </a:lnTo>
                    <a:lnTo>
                      <a:pt x="20" y="9"/>
                    </a:lnTo>
                    <a:lnTo>
                      <a:pt x="20" y="13"/>
                    </a:lnTo>
                    <a:lnTo>
                      <a:pt x="25" y="13"/>
                    </a:lnTo>
                    <a:lnTo>
                      <a:pt x="30" y="13"/>
                    </a:lnTo>
                    <a:lnTo>
                      <a:pt x="35" y="13"/>
                    </a:lnTo>
                    <a:lnTo>
                      <a:pt x="35" y="18"/>
                    </a:lnTo>
                    <a:lnTo>
                      <a:pt x="35" y="22"/>
                    </a:lnTo>
                    <a:lnTo>
                      <a:pt x="35" y="26"/>
                    </a:lnTo>
                    <a:lnTo>
                      <a:pt x="35" y="31"/>
                    </a:lnTo>
                    <a:lnTo>
                      <a:pt x="35" y="35"/>
                    </a:lnTo>
                    <a:lnTo>
                      <a:pt x="35" y="39"/>
                    </a:lnTo>
                    <a:lnTo>
                      <a:pt x="35" y="44"/>
                    </a:lnTo>
                    <a:lnTo>
                      <a:pt x="35" y="39"/>
                    </a:lnTo>
                    <a:lnTo>
                      <a:pt x="35" y="35"/>
                    </a:lnTo>
                    <a:lnTo>
                      <a:pt x="30" y="31"/>
                    </a:lnTo>
                    <a:lnTo>
                      <a:pt x="30" y="26"/>
                    </a:lnTo>
                    <a:lnTo>
                      <a:pt x="30" y="22"/>
                    </a:lnTo>
                    <a:lnTo>
                      <a:pt x="30" y="26"/>
                    </a:lnTo>
                    <a:lnTo>
                      <a:pt x="30" y="31"/>
                    </a:lnTo>
                    <a:lnTo>
                      <a:pt x="30" y="35"/>
                    </a:lnTo>
                    <a:lnTo>
                      <a:pt x="30" y="39"/>
                    </a:lnTo>
                    <a:lnTo>
                      <a:pt x="30" y="44"/>
                    </a:lnTo>
                    <a:lnTo>
                      <a:pt x="30" y="48"/>
                    </a:lnTo>
                    <a:lnTo>
                      <a:pt x="30" y="53"/>
                    </a:lnTo>
                    <a:lnTo>
                      <a:pt x="30" y="57"/>
                    </a:lnTo>
                    <a:lnTo>
                      <a:pt x="30" y="61"/>
                    </a:lnTo>
                    <a:lnTo>
                      <a:pt x="30" y="66"/>
                    </a:lnTo>
                    <a:lnTo>
                      <a:pt x="30" y="70"/>
                    </a:lnTo>
                    <a:lnTo>
                      <a:pt x="30" y="66"/>
                    </a:lnTo>
                    <a:lnTo>
                      <a:pt x="30" y="61"/>
                    </a:lnTo>
                    <a:lnTo>
                      <a:pt x="25" y="61"/>
                    </a:lnTo>
                    <a:lnTo>
                      <a:pt x="25" y="57"/>
                    </a:lnTo>
                    <a:lnTo>
                      <a:pt x="25" y="53"/>
                    </a:lnTo>
                    <a:lnTo>
                      <a:pt x="25" y="48"/>
                    </a:lnTo>
                    <a:lnTo>
                      <a:pt x="20" y="48"/>
                    </a:lnTo>
                    <a:lnTo>
                      <a:pt x="20" y="44"/>
                    </a:lnTo>
                    <a:lnTo>
                      <a:pt x="20" y="48"/>
                    </a:lnTo>
                    <a:lnTo>
                      <a:pt x="20" y="53"/>
                    </a:lnTo>
                    <a:lnTo>
                      <a:pt x="15" y="57"/>
                    </a:lnTo>
                    <a:lnTo>
                      <a:pt x="15" y="61"/>
                    </a:lnTo>
                    <a:lnTo>
                      <a:pt x="15" y="66"/>
                    </a:lnTo>
                    <a:lnTo>
                      <a:pt x="15" y="70"/>
                    </a:lnTo>
                    <a:lnTo>
                      <a:pt x="10" y="70"/>
                    </a:lnTo>
                    <a:lnTo>
                      <a:pt x="5" y="70"/>
                    </a:lnTo>
                    <a:lnTo>
                      <a:pt x="10" y="75"/>
                    </a:lnTo>
                    <a:close/>
                  </a:path>
                </a:pathLst>
              </a:custGeom>
              <a:noFill/>
              <a:ln w="7938">
                <a:solidFill>
                  <a:srgbClr val="FFFFFF"/>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sp>
        <p:nvSpPr>
          <p:cNvPr id="653577" name="Text Box 265"/>
          <p:cNvSpPr txBox="1">
            <a:spLocks noChangeArrowheads="1"/>
          </p:cNvSpPr>
          <p:nvPr/>
        </p:nvSpPr>
        <p:spPr bwMode="auto">
          <a:xfrm>
            <a:off x="6489700" y="3424238"/>
            <a:ext cx="996950" cy="366712"/>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spAutoFit/>
          </a:bodyPr>
          <a:lstStyle/>
          <a:p>
            <a:pPr>
              <a:spcBef>
                <a:spcPct val="50000"/>
              </a:spcBef>
            </a:pPr>
            <a:r>
              <a:rPr lang="en-US" altLang="en-US" sz="1800" dirty="0"/>
              <a:t>10 kW </a:t>
            </a:r>
          </a:p>
        </p:txBody>
      </p:sp>
      <p:grpSp>
        <p:nvGrpSpPr>
          <p:cNvPr id="267" name="Group 5"/>
          <p:cNvGrpSpPr>
            <a:grpSpLocks noChangeAspect="1"/>
          </p:cNvGrpSpPr>
          <p:nvPr/>
        </p:nvGrpSpPr>
        <p:grpSpPr bwMode="auto">
          <a:xfrm>
            <a:off x="6354376" y="325438"/>
            <a:ext cx="2722563" cy="5938837"/>
            <a:chOff x="1082" y="546"/>
            <a:chExt cx="1630" cy="3554"/>
          </a:xfrm>
        </p:grpSpPr>
        <p:grpSp>
          <p:nvGrpSpPr>
            <p:cNvPr id="268" name="Group 6"/>
            <p:cNvGrpSpPr>
              <a:grpSpLocks noChangeAspect="1"/>
            </p:cNvGrpSpPr>
            <p:nvPr/>
          </p:nvGrpSpPr>
          <p:grpSpPr bwMode="auto">
            <a:xfrm>
              <a:off x="1930" y="546"/>
              <a:ext cx="782" cy="3554"/>
              <a:chOff x="1282" y="202"/>
              <a:chExt cx="782" cy="3554"/>
            </a:xfrm>
          </p:grpSpPr>
          <p:sp>
            <p:nvSpPr>
              <p:cNvPr id="501" name="Line 7"/>
              <p:cNvSpPr>
                <a:spLocks noChangeAspect="1" noChangeShapeType="1"/>
              </p:cNvSpPr>
              <p:nvPr/>
            </p:nvSpPr>
            <p:spPr bwMode="auto">
              <a:xfrm>
                <a:off x="1282" y="3202"/>
                <a:ext cx="782" cy="2"/>
              </a:xfrm>
              <a:prstGeom prst="lin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grpSp>
            <p:nvGrpSpPr>
              <p:cNvPr id="502" name="Group 8"/>
              <p:cNvGrpSpPr>
                <a:grpSpLocks noChangeAspect="1"/>
              </p:cNvGrpSpPr>
              <p:nvPr/>
            </p:nvGrpSpPr>
            <p:grpSpPr bwMode="auto">
              <a:xfrm>
                <a:off x="1673" y="1268"/>
                <a:ext cx="171" cy="1937"/>
                <a:chOff x="4377" y="2005"/>
                <a:chExt cx="110" cy="1343"/>
              </a:xfrm>
            </p:grpSpPr>
            <p:sp>
              <p:nvSpPr>
                <p:cNvPr id="525" name="Rectangle 9"/>
                <p:cNvSpPr>
                  <a:spLocks noChangeAspect="1" noChangeArrowheads="1"/>
                </p:cNvSpPr>
                <p:nvPr/>
              </p:nvSpPr>
              <p:spPr bwMode="auto">
                <a:xfrm>
                  <a:off x="4402" y="2005"/>
                  <a:ext cx="55" cy="1343"/>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526" name="Rectangle 10"/>
                <p:cNvSpPr>
                  <a:spLocks noChangeAspect="1" noChangeArrowheads="1"/>
                </p:cNvSpPr>
                <p:nvPr/>
              </p:nvSpPr>
              <p:spPr bwMode="auto">
                <a:xfrm>
                  <a:off x="4377" y="3334"/>
                  <a:ext cx="110" cy="14"/>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sp>
            <p:nvSpPr>
              <p:cNvPr id="503" name="Freeform 11"/>
              <p:cNvSpPr>
                <a:spLocks noChangeAspect="1"/>
              </p:cNvSpPr>
              <p:nvPr/>
            </p:nvSpPr>
            <p:spPr bwMode="auto">
              <a:xfrm>
                <a:off x="1670" y="1264"/>
                <a:ext cx="168" cy="1938"/>
              </a:xfrm>
              <a:custGeom>
                <a:avLst/>
                <a:gdLst>
                  <a:gd name="T0" fmla="*/ 0 w 109"/>
                  <a:gd name="T1" fmla="*/ 1343 h 1343"/>
                  <a:gd name="T2" fmla="*/ 25 w 109"/>
                  <a:gd name="T3" fmla="*/ 0 h 1343"/>
                  <a:gd name="T4" fmla="*/ 79 w 109"/>
                  <a:gd name="T5" fmla="*/ 0 h 1343"/>
                  <a:gd name="T6" fmla="*/ 109 w 109"/>
                  <a:gd name="T7" fmla="*/ 1343 h 1343"/>
                  <a:gd name="T8" fmla="*/ 0 w 109"/>
                  <a:gd name="T9" fmla="*/ 1343 h 1343"/>
                </a:gdLst>
                <a:ahLst/>
                <a:cxnLst>
                  <a:cxn ang="0">
                    <a:pos x="T0" y="T1"/>
                  </a:cxn>
                  <a:cxn ang="0">
                    <a:pos x="T2" y="T3"/>
                  </a:cxn>
                  <a:cxn ang="0">
                    <a:pos x="T4" y="T5"/>
                  </a:cxn>
                  <a:cxn ang="0">
                    <a:pos x="T6" y="T7"/>
                  </a:cxn>
                  <a:cxn ang="0">
                    <a:pos x="T8" y="T9"/>
                  </a:cxn>
                </a:cxnLst>
                <a:rect l="0" t="0" r="r" b="b"/>
                <a:pathLst>
                  <a:path w="109" h="1343">
                    <a:moveTo>
                      <a:pt x="0" y="1343"/>
                    </a:moveTo>
                    <a:lnTo>
                      <a:pt x="25" y="0"/>
                    </a:lnTo>
                    <a:lnTo>
                      <a:pt x="79" y="0"/>
                    </a:lnTo>
                    <a:lnTo>
                      <a:pt x="109" y="1343"/>
                    </a:lnTo>
                    <a:lnTo>
                      <a:pt x="0" y="1343"/>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blipFill dpi="0" rotWithShape="0">
                      <a:blip r:embed="rId3"/>
                      <a:srcRect/>
                      <a:tile tx="0" ty="0" sx="100000" sy="100000" flip="none" algn="tl"/>
                    </a:blipFill>
                  </a14:hiddenFill>
                </a:ext>
              </a:extLst>
            </p:spPr>
            <p:txBody>
              <a:bodyPr/>
              <a:lstStyle/>
              <a:p>
                <a:endParaRPr lang="en-US"/>
              </a:p>
            </p:txBody>
          </p:sp>
          <p:sp>
            <p:nvSpPr>
              <p:cNvPr id="504" name="Freeform 12"/>
              <p:cNvSpPr>
                <a:spLocks noChangeAspect="1"/>
              </p:cNvSpPr>
              <p:nvPr/>
            </p:nvSpPr>
            <p:spPr bwMode="auto">
              <a:xfrm>
                <a:off x="1564" y="1139"/>
                <a:ext cx="412" cy="125"/>
              </a:xfrm>
              <a:custGeom>
                <a:avLst/>
                <a:gdLst>
                  <a:gd name="T0" fmla="*/ 0 w 267"/>
                  <a:gd name="T1" fmla="*/ 79 h 88"/>
                  <a:gd name="T2" fmla="*/ 94 w 267"/>
                  <a:gd name="T3" fmla="*/ 88 h 88"/>
                  <a:gd name="T4" fmla="*/ 148 w 267"/>
                  <a:gd name="T5" fmla="*/ 88 h 88"/>
                  <a:gd name="T6" fmla="*/ 267 w 267"/>
                  <a:gd name="T7" fmla="*/ 84 h 88"/>
                  <a:gd name="T8" fmla="*/ 267 w 267"/>
                  <a:gd name="T9" fmla="*/ 40 h 88"/>
                  <a:gd name="T10" fmla="*/ 267 w 267"/>
                  <a:gd name="T11" fmla="*/ 31 h 88"/>
                  <a:gd name="T12" fmla="*/ 262 w 267"/>
                  <a:gd name="T13" fmla="*/ 18 h 88"/>
                  <a:gd name="T14" fmla="*/ 15 w 267"/>
                  <a:gd name="T15" fmla="*/ 0 h 88"/>
                  <a:gd name="T16" fmla="*/ 10 w 267"/>
                  <a:gd name="T17" fmla="*/ 0 h 88"/>
                  <a:gd name="T18" fmla="*/ 10 w 267"/>
                  <a:gd name="T19" fmla="*/ 5 h 88"/>
                  <a:gd name="T20" fmla="*/ 5 w 267"/>
                  <a:gd name="T21" fmla="*/ 9 h 88"/>
                  <a:gd name="T22" fmla="*/ 5 w 267"/>
                  <a:gd name="T23" fmla="*/ 9 h 88"/>
                  <a:gd name="T24" fmla="*/ 0 w 267"/>
                  <a:gd name="T2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88">
                    <a:moveTo>
                      <a:pt x="0" y="79"/>
                    </a:moveTo>
                    <a:lnTo>
                      <a:pt x="94" y="88"/>
                    </a:lnTo>
                    <a:lnTo>
                      <a:pt x="148" y="88"/>
                    </a:lnTo>
                    <a:lnTo>
                      <a:pt x="267" y="84"/>
                    </a:lnTo>
                    <a:lnTo>
                      <a:pt x="267" y="40"/>
                    </a:lnTo>
                    <a:lnTo>
                      <a:pt x="267" y="31"/>
                    </a:lnTo>
                    <a:lnTo>
                      <a:pt x="262" y="18"/>
                    </a:lnTo>
                    <a:lnTo>
                      <a:pt x="15" y="0"/>
                    </a:lnTo>
                    <a:lnTo>
                      <a:pt x="10" y="0"/>
                    </a:lnTo>
                    <a:lnTo>
                      <a:pt x="10" y="5"/>
                    </a:lnTo>
                    <a:lnTo>
                      <a:pt x="5" y="9"/>
                    </a:lnTo>
                    <a:lnTo>
                      <a:pt x="5" y="9"/>
                    </a:lnTo>
                    <a:lnTo>
                      <a:pt x="0" y="79"/>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nvGrpSpPr>
              <p:cNvPr id="505" name="Group 13"/>
              <p:cNvGrpSpPr>
                <a:grpSpLocks noChangeAspect="1"/>
              </p:cNvGrpSpPr>
              <p:nvPr/>
            </p:nvGrpSpPr>
            <p:grpSpPr bwMode="auto">
              <a:xfrm>
                <a:off x="1427" y="1139"/>
                <a:ext cx="137" cy="81"/>
                <a:chOff x="4218" y="1915"/>
                <a:chExt cx="88" cy="57"/>
              </a:xfrm>
            </p:grpSpPr>
            <p:sp>
              <p:nvSpPr>
                <p:cNvPr id="523" name="Freeform 14"/>
                <p:cNvSpPr>
                  <a:spLocks noChangeAspect="1"/>
                </p:cNvSpPr>
                <p:nvPr/>
              </p:nvSpPr>
              <p:spPr bwMode="auto">
                <a:xfrm>
                  <a:off x="4218" y="1915"/>
                  <a:ext cx="88" cy="27"/>
                </a:xfrm>
                <a:custGeom>
                  <a:avLst/>
                  <a:gdLst>
                    <a:gd name="T0" fmla="*/ 88 w 88"/>
                    <a:gd name="T1" fmla="*/ 5 h 27"/>
                    <a:gd name="T2" fmla="*/ 83 w 88"/>
                    <a:gd name="T3" fmla="*/ 0 h 27"/>
                    <a:gd name="T4" fmla="*/ 78 w 88"/>
                    <a:gd name="T5" fmla="*/ 0 h 27"/>
                    <a:gd name="T6" fmla="*/ 74 w 88"/>
                    <a:gd name="T7" fmla="*/ 0 h 27"/>
                    <a:gd name="T8" fmla="*/ 69 w 88"/>
                    <a:gd name="T9" fmla="*/ 0 h 27"/>
                    <a:gd name="T10" fmla="*/ 64 w 88"/>
                    <a:gd name="T11" fmla="*/ 0 h 27"/>
                    <a:gd name="T12" fmla="*/ 59 w 88"/>
                    <a:gd name="T13" fmla="*/ 0 h 27"/>
                    <a:gd name="T14" fmla="*/ 54 w 88"/>
                    <a:gd name="T15" fmla="*/ 0 h 27"/>
                    <a:gd name="T16" fmla="*/ 49 w 88"/>
                    <a:gd name="T17" fmla="*/ 0 h 27"/>
                    <a:gd name="T18" fmla="*/ 44 w 88"/>
                    <a:gd name="T19" fmla="*/ 0 h 27"/>
                    <a:gd name="T20" fmla="*/ 39 w 88"/>
                    <a:gd name="T21" fmla="*/ 0 h 27"/>
                    <a:gd name="T22" fmla="*/ 34 w 88"/>
                    <a:gd name="T23" fmla="*/ 0 h 27"/>
                    <a:gd name="T24" fmla="*/ 34 w 88"/>
                    <a:gd name="T25" fmla="*/ 5 h 27"/>
                    <a:gd name="T26" fmla="*/ 29 w 88"/>
                    <a:gd name="T27" fmla="*/ 5 h 27"/>
                    <a:gd name="T28" fmla="*/ 24 w 88"/>
                    <a:gd name="T29" fmla="*/ 5 h 27"/>
                    <a:gd name="T30" fmla="*/ 19 w 88"/>
                    <a:gd name="T31" fmla="*/ 5 h 27"/>
                    <a:gd name="T32" fmla="*/ 14 w 88"/>
                    <a:gd name="T33" fmla="*/ 5 h 27"/>
                    <a:gd name="T34" fmla="*/ 14 w 88"/>
                    <a:gd name="T35" fmla="*/ 9 h 27"/>
                    <a:gd name="T36" fmla="*/ 9 w 88"/>
                    <a:gd name="T37" fmla="*/ 9 h 27"/>
                    <a:gd name="T38" fmla="*/ 9 w 88"/>
                    <a:gd name="T39" fmla="*/ 13 h 27"/>
                    <a:gd name="T40" fmla="*/ 5 w 88"/>
                    <a:gd name="T41" fmla="*/ 13 h 27"/>
                    <a:gd name="T42" fmla="*/ 5 w 88"/>
                    <a:gd name="T43" fmla="*/ 18 h 27"/>
                    <a:gd name="T44" fmla="*/ 0 w 88"/>
                    <a:gd name="T45" fmla="*/ 18 h 27"/>
                    <a:gd name="T46" fmla="*/ 0 w 88"/>
                    <a:gd name="T47" fmla="*/ 22 h 27"/>
                    <a:gd name="T48" fmla="*/ 5 w 88"/>
                    <a:gd name="T4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27">
                      <a:moveTo>
                        <a:pt x="88" y="5"/>
                      </a:moveTo>
                      <a:lnTo>
                        <a:pt x="83" y="0"/>
                      </a:lnTo>
                      <a:lnTo>
                        <a:pt x="78" y="0"/>
                      </a:lnTo>
                      <a:lnTo>
                        <a:pt x="74" y="0"/>
                      </a:lnTo>
                      <a:lnTo>
                        <a:pt x="69" y="0"/>
                      </a:lnTo>
                      <a:lnTo>
                        <a:pt x="64" y="0"/>
                      </a:lnTo>
                      <a:lnTo>
                        <a:pt x="59" y="0"/>
                      </a:lnTo>
                      <a:lnTo>
                        <a:pt x="54" y="0"/>
                      </a:lnTo>
                      <a:lnTo>
                        <a:pt x="49" y="0"/>
                      </a:lnTo>
                      <a:lnTo>
                        <a:pt x="44" y="0"/>
                      </a:lnTo>
                      <a:lnTo>
                        <a:pt x="39" y="0"/>
                      </a:lnTo>
                      <a:lnTo>
                        <a:pt x="34" y="0"/>
                      </a:lnTo>
                      <a:lnTo>
                        <a:pt x="34" y="5"/>
                      </a:lnTo>
                      <a:lnTo>
                        <a:pt x="29" y="5"/>
                      </a:lnTo>
                      <a:lnTo>
                        <a:pt x="24" y="5"/>
                      </a:lnTo>
                      <a:lnTo>
                        <a:pt x="19" y="5"/>
                      </a:lnTo>
                      <a:lnTo>
                        <a:pt x="14" y="5"/>
                      </a:lnTo>
                      <a:lnTo>
                        <a:pt x="14" y="9"/>
                      </a:lnTo>
                      <a:lnTo>
                        <a:pt x="9" y="9"/>
                      </a:lnTo>
                      <a:lnTo>
                        <a:pt x="9" y="13"/>
                      </a:lnTo>
                      <a:lnTo>
                        <a:pt x="5" y="13"/>
                      </a:lnTo>
                      <a:lnTo>
                        <a:pt x="5" y="18"/>
                      </a:lnTo>
                      <a:lnTo>
                        <a:pt x="0" y="18"/>
                      </a:lnTo>
                      <a:lnTo>
                        <a:pt x="0" y="22"/>
                      </a:lnTo>
                      <a:lnTo>
                        <a:pt x="5" y="27"/>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524" name="Freeform 15"/>
                <p:cNvSpPr>
                  <a:spLocks noChangeAspect="1"/>
                </p:cNvSpPr>
                <p:nvPr/>
              </p:nvSpPr>
              <p:spPr bwMode="auto">
                <a:xfrm>
                  <a:off x="4218" y="1942"/>
                  <a:ext cx="88" cy="30"/>
                </a:xfrm>
                <a:custGeom>
                  <a:avLst/>
                  <a:gdLst>
                    <a:gd name="T0" fmla="*/ 88 w 88"/>
                    <a:gd name="T1" fmla="*/ 30 h 30"/>
                    <a:gd name="T2" fmla="*/ 83 w 88"/>
                    <a:gd name="T3" fmla="*/ 26 h 30"/>
                    <a:gd name="T4" fmla="*/ 78 w 88"/>
                    <a:gd name="T5" fmla="*/ 26 h 30"/>
                    <a:gd name="T6" fmla="*/ 74 w 88"/>
                    <a:gd name="T7" fmla="*/ 26 h 30"/>
                    <a:gd name="T8" fmla="*/ 69 w 88"/>
                    <a:gd name="T9" fmla="*/ 26 h 30"/>
                    <a:gd name="T10" fmla="*/ 64 w 88"/>
                    <a:gd name="T11" fmla="*/ 26 h 30"/>
                    <a:gd name="T12" fmla="*/ 59 w 88"/>
                    <a:gd name="T13" fmla="*/ 26 h 30"/>
                    <a:gd name="T14" fmla="*/ 54 w 88"/>
                    <a:gd name="T15" fmla="*/ 26 h 30"/>
                    <a:gd name="T16" fmla="*/ 49 w 88"/>
                    <a:gd name="T17" fmla="*/ 26 h 30"/>
                    <a:gd name="T18" fmla="*/ 44 w 88"/>
                    <a:gd name="T19" fmla="*/ 26 h 30"/>
                    <a:gd name="T20" fmla="*/ 39 w 88"/>
                    <a:gd name="T21" fmla="*/ 26 h 30"/>
                    <a:gd name="T22" fmla="*/ 39 w 88"/>
                    <a:gd name="T23" fmla="*/ 21 h 30"/>
                    <a:gd name="T24" fmla="*/ 34 w 88"/>
                    <a:gd name="T25" fmla="*/ 21 h 30"/>
                    <a:gd name="T26" fmla="*/ 29 w 88"/>
                    <a:gd name="T27" fmla="*/ 21 h 30"/>
                    <a:gd name="T28" fmla="*/ 24 w 88"/>
                    <a:gd name="T29" fmla="*/ 21 h 30"/>
                    <a:gd name="T30" fmla="*/ 19 w 88"/>
                    <a:gd name="T31" fmla="*/ 21 h 30"/>
                    <a:gd name="T32" fmla="*/ 19 w 88"/>
                    <a:gd name="T33" fmla="*/ 17 h 30"/>
                    <a:gd name="T34" fmla="*/ 14 w 88"/>
                    <a:gd name="T35" fmla="*/ 17 h 30"/>
                    <a:gd name="T36" fmla="*/ 9 w 88"/>
                    <a:gd name="T37" fmla="*/ 13 h 30"/>
                    <a:gd name="T38" fmla="*/ 5 w 88"/>
                    <a:gd name="T39" fmla="*/ 13 h 30"/>
                    <a:gd name="T40" fmla="*/ 5 w 88"/>
                    <a:gd name="T41" fmla="*/ 8 h 30"/>
                    <a:gd name="T42" fmla="*/ 0 w 88"/>
                    <a:gd name="T43" fmla="*/ 4 h 30"/>
                    <a:gd name="T44" fmla="*/ 0 w 88"/>
                    <a:gd name="T45" fmla="*/ 0 h 30"/>
                    <a:gd name="T46" fmla="*/ 5 w 88"/>
                    <a:gd name="T4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 h="30">
                      <a:moveTo>
                        <a:pt x="88" y="30"/>
                      </a:moveTo>
                      <a:lnTo>
                        <a:pt x="83" y="26"/>
                      </a:lnTo>
                      <a:lnTo>
                        <a:pt x="78" y="26"/>
                      </a:lnTo>
                      <a:lnTo>
                        <a:pt x="74" y="26"/>
                      </a:lnTo>
                      <a:lnTo>
                        <a:pt x="69" y="26"/>
                      </a:lnTo>
                      <a:lnTo>
                        <a:pt x="64" y="26"/>
                      </a:lnTo>
                      <a:lnTo>
                        <a:pt x="59" y="26"/>
                      </a:lnTo>
                      <a:lnTo>
                        <a:pt x="54" y="26"/>
                      </a:lnTo>
                      <a:lnTo>
                        <a:pt x="49" y="26"/>
                      </a:lnTo>
                      <a:lnTo>
                        <a:pt x="44" y="26"/>
                      </a:lnTo>
                      <a:lnTo>
                        <a:pt x="39" y="26"/>
                      </a:lnTo>
                      <a:lnTo>
                        <a:pt x="39" y="21"/>
                      </a:lnTo>
                      <a:lnTo>
                        <a:pt x="34" y="21"/>
                      </a:lnTo>
                      <a:lnTo>
                        <a:pt x="29" y="21"/>
                      </a:lnTo>
                      <a:lnTo>
                        <a:pt x="24" y="21"/>
                      </a:lnTo>
                      <a:lnTo>
                        <a:pt x="19" y="21"/>
                      </a:lnTo>
                      <a:lnTo>
                        <a:pt x="19" y="17"/>
                      </a:lnTo>
                      <a:lnTo>
                        <a:pt x="14" y="17"/>
                      </a:lnTo>
                      <a:lnTo>
                        <a:pt x="9" y="13"/>
                      </a:lnTo>
                      <a:lnTo>
                        <a:pt x="5" y="13"/>
                      </a:lnTo>
                      <a:lnTo>
                        <a:pt x="5" y="8"/>
                      </a:lnTo>
                      <a:lnTo>
                        <a:pt x="0" y="4"/>
                      </a:lnTo>
                      <a:lnTo>
                        <a:pt x="0" y="0"/>
                      </a:lnTo>
                      <a:lnTo>
                        <a:pt x="5"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sp>
            <p:nvSpPr>
              <p:cNvPr id="506" name="Line 16"/>
              <p:cNvSpPr>
                <a:spLocks noChangeAspect="1" noChangeShapeType="1"/>
              </p:cNvSpPr>
              <p:nvPr/>
            </p:nvSpPr>
            <p:spPr bwMode="auto">
              <a:xfrm>
                <a:off x="1564" y="1145"/>
                <a:ext cx="1" cy="75"/>
              </a:xfrm>
              <a:prstGeom prst="lin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sp>
            <p:nvSpPr>
              <p:cNvPr id="507" name="Rectangle 17"/>
              <p:cNvSpPr>
                <a:spLocks noChangeAspect="1" noChangeArrowheads="1"/>
              </p:cNvSpPr>
              <p:nvPr/>
            </p:nvSpPr>
            <p:spPr bwMode="auto">
              <a:xfrm>
                <a:off x="1566" y="1181"/>
                <a:ext cx="2" cy="17"/>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508" name="Freeform 18"/>
              <p:cNvSpPr>
                <a:spLocks noChangeAspect="1"/>
              </p:cNvSpPr>
              <p:nvPr/>
            </p:nvSpPr>
            <p:spPr bwMode="auto">
              <a:xfrm>
                <a:off x="1564" y="1233"/>
                <a:ext cx="412" cy="26"/>
              </a:xfrm>
              <a:custGeom>
                <a:avLst/>
                <a:gdLst>
                  <a:gd name="T0" fmla="*/ 0 w 267"/>
                  <a:gd name="T1" fmla="*/ 0 h 18"/>
                  <a:gd name="T2" fmla="*/ 267 w 267"/>
                  <a:gd name="T3" fmla="*/ 9 h 18"/>
                  <a:gd name="T4" fmla="*/ 267 w 267"/>
                  <a:gd name="T5" fmla="*/ 18 h 18"/>
                  <a:gd name="T6" fmla="*/ 0 w 267"/>
                  <a:gd name="T7" fmla="*/ 4 h 18"/>
                  <a:gd name="T8" fmla="*/ 0 w 267"/>
                  <a:gd name="T9" fmla="*/ 0 h 18"/>
                </a:gdLst>
                <a:ahLst/>
                <a:cxnLst>
                  <a:cxn ang="0">
                    <a:pos x="T0" y="T1"/>
                  </a:cxn>
                  <a:cxn ang="0">
                    <a:pos x="T2" y="T3"/>
                  </a:cxn>
                  <a:cxn ang="0">
                    <a:pos x="T4" y="T5"/>
                  </a:cxn>
                  <a:cxn ang="0">
                    <a:pos x="T6" y="T7"/>
                  </a:cxn>
                  <a:cxn ang="0">
                    <a:pos x="T8" y="T9"/>
                  </a:cxn>
                </a:cxnLst>
                <a:rect l="0" t="0" r="r" b="b"/>
                <a:pathLst>
                  <a:path w="267" h="18">
                    <a:moveTo>
                      <a:pt x="0" y="0"/>
                    </a:moveTo>
                    <a:lnTo>
                      <a:pt x="267" y="9"/>
                    </a:lnTo>
                    <a:lnTo>
                      <a:pt x="267" y="18"/>
                    </a:lnTo>
                    <a:lnTo>
                      <a:pt x="0" y="4"/>
                    </a:lnTo>
                    <a:lnTo>
                      <a:pt x="0" y="0"/>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509" name="Freeform 19"/>
              <p:cNvSpPr>
                <a:spLocks noChangeAspect="1"/>
              </p:cNvSpPr>
              <p:nvPr/>
            </p:nvSpPr>
            <p:spPr bwMode="auto">
              <a:xfrm>
                <a:off x="1504" y="202"/>
                <a:ext cx="91" cy="949"/>
              </a:xfrm>
              <a:custGeom>
                <a:avLst/>
                <a:gdLst>
                  <a:gd name="T0" fmla="*/ 34 w 59"/>
                  <a:gd name="T1" fmla="*/ 654 h 658"/>
                  <a:gd name="T2" fmla="*/ 25 w 59"/>
                  <a:gd name="T3" fmla="*/ 658 h 658"/>
                  <a:gd name="T4" fmla="*/ 15 w 59"/>
                  <a:gd name="T5" fmla="*/ 658 h 658"/>
                  <a:gd name="T6" fmla="*/ 5 w 59"/>
                  <a:gd name="T7" fmla="*/ 654 h 658"/>
                  <a:gd name="T8" fmla="*/ 5 w 59"/>
                  <a:gd name="T9" fmla="*/ 654 h 658"/>
                  <a:gd name="T10" fmla="*/ 0 w 59"/>
                  <a:gd name="T11" fmla="*/ 654 h 658"/>
                  <a:gd name="T12" fmla="*/ 0 w 59"/>
                  <a:gd name="T13" fmla="*/ 618 h 658"/>
                  <a:gd name="T14" fmla="*/ 0 w 59"/>
                  <a:gd name="T15" fmla="*/ 570 h 658"/>
                  <a:gd name="T16" fmla="*/ 15 w 59"/>
                  <a:gd name="T17" fmla="*/ 382 h 658"/>
                  <a:gd name="T18" fmla="*/ 39 w 59"/>
                  <a:gd name="T19" fmla="*/ 9 h 658"/>
                  <a:gd name="T20" fmla="*/ 44 w 59"/>
                  <a:gd name="T21" fmla="*/ 4 h 658"/>
                  <a:gd name="T22" fmla="*/ 54 w 59"/>
                  <a:gd name="T23" fmla="*/ 0 h 658"/>
                  <a:gd name="T24" fmla="*/ 59 w 59"/>
                  <a:gd name="T25" fmla="*/ 0 h 658"/>
                  <a:gd name="T26" fmla="*/ 49 w 59"/>
                  <a:gd name="T27" fmla="*/ 583 h 658"/>
                  <a:gd name="T28" fmla="*/ 34 w 59"/>
                  <a:gd name="T29" fmla="*/ 654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658">
                    <a:moveTo>
                      <a:pt x="34" y="654"/>
                    </a:moveTo>
                    <a:lnTo>
                      <a:pt x="25" y="658"/>
                    </a:lnTo>
                    <a:lnTo>
                      <a:pt x="15" y="658"/>
                    </a:lnTo>
                    <a:lnTo>
                      <a:pt x="5" y="654"/>
                    </a:lnTo>
                    <a:lnTo>
                      <a:pt x="5" y="654"/>
                    </a:lnTo>
                    <a:lnTo>
                      <a:pt x="0" y="654"/>
                    </a:lnTo>
                    <a:lnTo>
                      <a:pt x="0" y="618"/>
                    </a:lnTo>
                    <a:lnTo>
                      <a:pt x="0" y="570"/>
                    </a:lnTo>
                    <a:lnTo>
                      <a:pt x="15" y="382"/>
                    </a:lnTo>
                    <a:lnTo>
                      <a:pt x="39" y="9"/>
                    </a:lnTo>
                    <a:lnTo>
                      <a:pt x="44" y="4"/>
                    </a:lnTo>
                    <a:lnTo>
                      <a:pt x="54" y="0"/>
                    </a:lnTo>
                    <a:lnTo>
                      <a:pt x="59" y="0"/>
                    </a:lnTo>
                    <a:lnTo>
                      <a:pt x="49" y="583"/>
                    </a:lnTo>
                    <a:lnTo>
                      <a:pt x="34" y="654"/>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510" name="Freeform 20"/>
              <p:cNvSpPr>
                <a:spLocks noChangeAspect="1"/>
              </p:cNvSpPr>
              <p:nvPr/>
            </p:nvSpPr>
            <p:spPr bwMode="auto">
              <a:xfrm>
                <a:off x="1441" y="1214"/>
                <a:ext cx="123" cy="944"/>
              </a:xfrm>
              <a:custGeom>
                <a:avLst/>
                <a:gdLst>
                  <a:gd name="T0" fmla="*/ 69 w 79"/>
                  <a:gd name="T1" fmla="*/ 4 h 654"/>
                  <a:gd name="T2" fmla="*/ 60 w 79"/>
                  <a:gd name="T3" fmla="*/ 0 h 654"/>
                  <a:gd name="T4" fmla="*/ 50 w 79"/>
                  <a:gd name="T5" fmla="*/ 0 h 654"/>
                  <a:gd name="T6" fmla="*/ 45 w 79"/>
                  <a:gd name="T7" fmla="*/ 0 h 654"/>
                  <a:gd name="T8" fmla="*/ 40 w 79"/>
                  <a:gd name="T9" fmla="*/ 0 h 654"/>
                  <a:gd name="T10" fmla="*/ 40 w 79"/>
                  <a:gd name="T11" fmla="*/ 0 h 654"/>
                  <a:gd name="T12" fmla="*/ 30 w 79"/>
                  <a:gd name="T13" fmla="*/ 35 h 654"/>
                  <a:gd name="T14" fmla="*/ 25 w 79"/>
                  <a:gd name="T15" fmla="*/ 83 h 654"/>
                  <a:gd name="T16" fmla="*/ 20 w 79"/>
                  <a:gd name="T17" fmla="*/ 272 h 654"/>
                  <a:gd name="T18" fmla="*/ 0 w 79"/>
                  <a:gd name="T19" fmla="*/ 645 h 654"/>
                  <a:gd name="T20" fmla="*/ 5 w 79"/>
                  <a:gd name="T21" fmla="*/ 649 h 654"/>
                  <a:gd name="T22" fmla="*/ 15 w 79"/>
                  <a:gd name="T23" fmla="*/ 654 h 654"/>
                  <a:gd name="T24" fmla="*/ 20 w 79"/>
                  <a:gd name="T25" fmla="*/ 654 h 654"/>
                  <a:gd name="T26" fmla="*/ 79 w 79"/>
                  <a:gd name="T27" fmla="*/ 74 h 654"/>
                  <a:gd name="T28" fmla="*/ 69 w 79"/>
                  <a:gd name="T29" fmla="*/ 4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654">
                    <a:moveTo>
                      <a:pt x="69" y="4"/>
                    </a:moveTo>
                    <a:lnTo>
                      <a:pt x="60" y="0"/>
                    </a:lnTo>
                    <a:lnTo>
                      <a:pt x="50" y="0"/>
                    </a:lnTo>
                    <a:lnTo>
                      <a:pt x="45" y="0"/>
                    </a:lnTo>
                    <a:lnTo>
                      <a:pt x="40" y="0"/>
                    </a:lnTo>
                    <a:lnTo>
                      <a:pt x="40" y="0"/>
                    </a:lnTo>
                    <a:lnTo>
                      <a:pt x="30" y="35"/>
                    </a:lnTo>
                    <a:lnTo>
                      <a:pt x="25" y="83"/>
                    </a:lnTo>
                    <a:lnTo>
                      <a:pt x="20" y="272"/>
                    </a:lnTo>
                    <a:lnTo>
                      <a:pt x="0" y="645"/>
                    </a:lnTo>
                    <a:lnTo>
                      <a:pt x="5" y="649"/>
                    </a:lnTo>
                    <a:lnTo>
                      <a:pt x="15" y="654"/>
                    </a:lnTo>
                    <a:lnTo>
                      <a:pt x="20" y="654"/>
                    </a:lnTo>
                    <a:lnTo>
                      <a:pt x="79" y="74"/>
                    </a:lnTo>
                    <a:lnTo>
                      <a:pt x="69" y="4"/>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511" name="Freeform 21"/>
              <p:cNvSpPr>
                <a:spLocks noChangeAspect="1"/>
              </p:cNvSpPr>
              <p:nvPr/>
            </p:nvSpPr>
            <p:spPr bwMode="auto">
              <a:xfrm>
                <a:off x="1945" y="1094"/>
                <a:ext cx="36" cy="70"/>
              </a:xfrm>
              <a:custGeom>
                <a:avLst/>
                <a:gdLst>
                  <a:gd name="T0" fmla="*/ 24 w 24"/>
                  <a:gd name="T1" fmla="*/ 0 h 49"/>
                  <a:gd name="T2" fmla="*/ 24 w 24"/>
                  <a:gd name="T3" fmla="*/ 18 h 49"/>
                  <a:gd name="T4" fmla="*/ 0 w 24"/>
                  <a:gd name="T5" fmla="*/ 18 h 49"/>
                  <a:gd name="T6" fmla="*/ 0 w 24"/>
                  <a:gd name="T7" fmla="*/ 49 h 49"/>
                  <a:gd name="T8" fmla="*/ 0 w 24"/>
                  <a:gd name="T9" fmla="*/ 49 h 49"/>
                  <a:gd name="T10" fmla="*/ 0 w 24"/>
                  <a:gd name="T11" fmla="*/ 49 h 49"/>
                  <a:gd name="T12" fmla="*/ 24 w 2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4" h="49">
                    <a:moveTo>
                      <a:pt x="24" y="0"/>
                    </a:moveTo>
                    <a:lnTo>
                      <a:pt x="24" y="18"/>
                    </a:lnTo>
                    <a:lnTo>
                      <a:pt x="0" y="18"/>
                    </a:lnTo>
                    <a:lnTo>
                      <a:pt x="0" y="49"/>
                    </a:lnTo>
                    <a:lnTo>
                      <a:pt x="0" y="49"/>
                    </a:lnTo>
                    <a:lnTo>
                      <a:pt x="0" y="49"/>
                    </a:lnTo>
                    <a:lnTo>
                      <a:pt x="24" y="0"/>
                    </a:lnTo>
                    <a:close/>
                  </a:path>
                </a:pathLst>
              </a:cu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512" name="Freeform 22"/>
              <p:cNvSpPr>
                <a:spLocks noChangeAspect="1"/>
              </p:cNvSpPr>
              <p:nvPr/>
            </p:nvSpPr>
            <p:spPr bwMode="auto">
              <a:xfrm>
                <a:off x="1945" y="1094"/>
                <a:ext cx="36" cy="70"/>
              </a:xfrm>
              <a:custGeom>
                <a:avLst/>
                <a:gdLst>
                  <a:gd name="T0" fmla="*/ 24 w 24"/>
                  <a:gd name="T1" fmla="*/ 0 h 49"/>
                  <a:gd name="T2" fmla="*/ 24 w 24"/>
                  <a:gd name="T3" fmla="*/ 18 h 49"/>
                  <a:gd name="T4" fmla="*/ 0 w 24"/>
                  <a:gd name="T5" fmla="*/ 18 h 49"/>
                  <a:gd name="T6" fmla="*/ 0 w 24"/>
                  <a:gd name="T7" fmla="*/ 49 h 49"/>
                  <a:gd name="T8" fmla="*/ 0 w 24"/>
                  <a:gd name="T9" fmla="*/ 49 h 49"/>
                  <a:gd name="T10" fmla="*/ 0 w 24"/>
                  <a:gd name="T11" fmla="*/ 49 h 49"/>
                </a:gdLst>
                <a:ahLst/>
                <a:cxnLst>
                  <a:cxn ang="0">
                    <a:pos x="T0" y="T1"/>
                  </a:cxn>
                  <a:cxn ang="0">
                    <a:pos x="T2" y="T3"/>
                  </a:cxn>
                  <a:cxn ang="0">
                    <a:pos x="T4" y="T5"/>
                  </a:cxn>
                  <a:cxn ang="0">
                    <a:pos x="T6" y="T7"/>
                  </a:cxn>
                  <a:cxn ang="0">
                    <a:pos x="T8" y="T9"/>
                  </a:cxn>
                  <a:cxn ang="0">
                    <a:pos x="T10" y="T11"/>
                  </a:cxn>
                </a:cxnLst>
                <a:rect l="0" t="0" r="r" b="b"/>
                <a:pathLst>
                  <a:path w="24" h="49">
                    <a:moveTo>
                      <a:pt x="24" y="0"/>
                    </a:moveTo>
                    <a:lnTo>
                      <a:pt x="24" y="18"/>
                    </a:lnTo>
                    <a:lnTo>
                      <a:pt x="0" y="18"/>
                    </a:lnTo>
                    <a:lnTo>
                      <a:pt x="0" y="49"/>
                    </a:lnTo>
                    <a:lnTo>
                      <a:pt x="0" y="49"/>
                    </a:lnTo>
                    <a:lnTo>
                      <a:pt x="0" y="49"/>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513" name="Oval 23"/>
              <p:cNvSpPr>
                <a:spLocks noChangeAspect="1" noChangeArrowheads="1"/>
              </p:cNvSpPr>
              <p:nvPr/>
            </p:nvSpPr>
            <p:spPr bwMode="auto">
              <a:xfrm>
                <a:off x="1986" y="1097"/>
                <a:ext cx="8" cy="6"/>
              </a:xfrm>
              <a:prstGeom prst="ellips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514" name="Oval 24"/>
              <p:cNvSpPr>
                <a:spLocks noChangeAspect="1" noChangeArrowheads="1"/>
              </p:cNvSpPr>
              <p:nvPr/>
            </p:nvSpPr>
            <p:spPr bwMode="auto">
              <a:xfrm>
                <a:off x="1972" y="1097"/>
                <a:ext cx="7" cy="6"/>
              </a:xfrm>
              <a:prstGeom prst="ellips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515" name="Line 25"/>
              <p:cNvSpPr>
                <a:spLocks noChangeAspect="1" noChangeShapeType="1"/>
              </p:cNvSpPr>
              <p:nvPr/>
            </p:nvSpPr>
            <p:spPr bwMode="auto">
              <a:xfrm>
                <a:off x="1976" y="1094"/>
                <a:ext cx="5" cy="1"/>
              </a:xfrm>
              <a:prstGeom prst="lin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sp>
            <p:nvSpPr>
              <p:cNvPr id="516" name="Line 26"/>
              <p:cNvSpPr>
                <a:spLocks noChangeAspect="1" noChangeShapeType="1"/>
              </p:cNvSpPr>
              <p:nvPr/>
            </p:nvSpPr>
            <p:spPr bwMode="auto">
              <a:xfrm flipV="1">
                <a:off x="1945" y="1106"/>
                <a:ext cx="1" cy="14"/>
              </a:xfrm>
              <a:prstGeom prst="lin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sp>
            <p:nvSpPr>
              <p:cNvPr id="517" name="Line 27"/>
              <p:cNvSpPr>
                <a:spLocks noChangeAspect="1" noChangeShapeType="1"/>
              </p:cNvSpPr>
              <p:nvPr/>
            </p:nvSpPr>
            <p:spPr bwMode="auto">
              <a:xfrm>
                <a:off x="1937" y="1106"/>
                <a:ext cx="16" cy="1"/>
              </a:xfrm>
              <a:prstGeom prst="lin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sp>
            <p:nvSpPr>
              <p:cNvPr id="518" name="Freeform 28"/>
              <p:cNvSpPr>
                <a:spLocks noChangeAspect="1"/>
              </p:cNvSpPr>
              <p:nvPr/>
            </p:nvSpPr>
            <p:spPr bwMode="auto">
              <a:xfrm>
                <a:off x="1945" y="1101"/>
                <a:ext cx="15" cy="12"/>
              </a:xfrm>
              <a:custGeom>
                <a:avLst/>
                <a:gdLst>
                  <a:gd name="T0" fmla="*/ 0 w 10"/>
                  <a:gd name="T1" fmla="*/ 4 h 9"/>
                  <a:gd name="T2" fmla="*/ 0 w 10"/>
                  <a:gd name="T3" fmla="*/ 9 h 9"/>
                  <a:gd name="T4" fmla="*/ 10 w 10"/>
                  <a:gd name="T5" fmla="*/ 9 h 9"/>
                  <a:gd name="T6" fmla="*/ 10 w 10"/>
                  <a:gd name="T7" fmla="*/ 0 h 9"/>
                  <a:gd name="T8" fmla="*/ 0 w 10"/>
                  <a:gd name="T9" fmla="*/ 4 h 9"/>
                </a:gdLst>
                <a:ahLst/>
                <a:cxnLst>
                  <a:cxn ang="0">
                    <a:pos x="T0" y="T1"/>
                  </a:cxn>
                  <a:cxn ang="0">
                    <a:pos x="T2" y="T3"/>
                  </a:cxn>
                  <a:cxn ang="0">
                    <a:pos x="T4" y="T5"/>
                  </a:cxn>
                  <a:cxn ang="0">
                    <a:pos x="T6" y="T7"/>
                  </a:cxn>
                  <a:cxn ang="0">
                    <a:pos x="T8" y="T9"/>
                  </a:cxn>
                </a:cxnLst>
                <a:rect l="0" t="0" r="r" b="b"/>
                <a:pathLst>
                  <a:path w="10" h="9">
                    <a:moveTo>
                      <a:pt x="0" y="4"/>
                    </a:moveTo>
                    <a:lnTo>
                      <a:pt x="0" y="9"/>
                    </a:lnTo>
                    <a:lnTo>
                      <a:pt x="10" y="9"/>
                    </a:lnTo>
                    <a:lnTo>
                      <a:pt x="10" y="0"/>
                    </a:lnTo>
                    <a:lnTo>
                      <a:pt x="0" y="4"/>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519" name="Rectangle 29"/>
              <p:cNvSpPr>
                <a:spLocks noChangeAspect="1" noChangeArrowheads="1"/>
              </p:cNvSpPr>
              <p:nvPr/>
            </p:nvSpPr>
            <p:spPr bwMode="auto">
              <a:xfrm>
                <a:off x="1633" y="3202"/>
                <a:ext cx="236" cy="550"/>
              </a:xfrm>
              <a:prstGeom prst="rect">
                <a:avLst/>
              </a:prstGeom>
              <a:noFill/>
              <a:ln w="9525">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blipFill dpi="0" rotWithShape="0">
                      <a:blip r:embed="rId4"/>
                      <a:srcRect/>
                      <a:tile tx="0" ty="0" sx="100000" sy="100000" flip="none" algn="tl"/>
                    </a:blipFill>
                  </a14:hiddenFill>
                </a:ext>
              </a:extLst>
            </p:spPr>
            <p:txBody>
              <a:bodyPr/>
              <a:lstStyle/>
              <a:p>
                <a:endParaRPr lang="en-US"/>
              </a:p>
            </p:txBody>
          </p:sp>
          <p:sp>
            <p:nvSpPr>
              <p:cNvPr id="520" name="Rectangle 30"/>
              <p:cNvSpPr>
                <a:spLocks noChangeAspect="1" noChangeArrowheads="1"/>
              </p:cNvSpPr>
              <p:nvPr/>
            </p:nvSpPr>
            <p:spPr bwMode="auto">
              <a:xfrm>
                <a:off x="1636" y="3205"/>
                <a:ext cx="236" cy="551"/>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521" name="Rectangle 31"/>
              <p:cNvSpPr>
                <a:spLocks noChangeAspect="1" noChangeArrowheads="1"/>
              </p:cNvSpPr>
              <p:nvPr/>
            </p:nvSpPr>
            <p:spPr bwMode="auto">
              <a:xfrm>
                <a:off x="1656" y="3194"/>
                <a:ext cx="198" cy="8"/>
              </a:xfrm>
              <a:prstGeom prst="rect">
                <a:avLst/>
              </a:prstGeom>
              <a:noFill/>
              <a:ln w="9525">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blipFill dpi="0" rotWithShape="0">
                      <a:blip r:embed="rId5"/>
                      <a:srcRect/>
                      <a:tile tx="0" ty="0" sx="100000" sy="100000" flip="none" algn="tl"/>
                    </a:blipFill>
                  </a14:hiddenFill>
                </a:ext>
              </a:extLst>
            </p:spPr>
            <p:txBody>
              <a:bodyPr/>
              <a:lstStyle/>
              <a:p>
                <a:endParaRPr lang="en-US"/>
              </a:p>
            </p:txBody>
          </p:sp>
          <p:sp>
            <p:nvSpPr>
              <p:cNvPr id="522" name="Rectangle 32"/>
              <p:cNvSpPr>
                <a:spLocks noChangeAspect="1" noChangeArrowheads="1"/>
              </p:cNvSpPr>
              <p:nvPr/>
            </p:nvSpPr>
            <p:spPr bwMode="auto">
              <a:xfrm>
                <a:off x="1659" y="3197"/>
                <a:ext cx="199" cy="8"/>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269" name="Group 33"/>
            <p:cNvGrpSpPr>
              <a:grpSpLocks noChangeAspect="1"/>
            </p:cNvGrpSpPr>
            <p:nvPr/>
          </p:nvGrpSpPr>
          <p:grpSpPr bwMode="auto">
            <a:xfrm>
              <a:off x="1082" y="2711"/>
              <a:ext cx="838" cy="894"/>
              <a:chOff x="4202" y="2079"/>
              <a:chExt cx="1590" cy="1358"/>
            </a:xfrm>
          </p:grpSpPr>
          <p:sp>
            <p:nvSpPr>
              <p:cNvPr id="270" name="Line 34"/>
              <p:cNvSpPr>
                <a:spLocks noChangeAspect="1" noChangeShapeType="1"/>
              </p:cNvSpPr>
              <p:nvPr/>
            </p:nvSpPr>
            <p:spPr bwMode="auto">
              <a:xfrm>
                <a:off x="4202" y="3347"/>
                <a:ext cx="1590" cy="1"/>
              </a:xfrm>
              <a:prstGeom prst="lin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grpSp>
            <p:nvGrpSpPr>
              <p:cNvPr id="271" name="Group 35"/>
              <p:cNvGrpSpPr>
                <a:grpSpLocks noChangeAspect="1"/>
              </p:cNvGrpSpPr>
              <p:nvPr/>
            </p:nvGrpSpPr>
            <p:grpSpPr bwMode="auto">
              <a:xfrm>
                <a:off x="5027" y="3337"/>
                <a:ext cx="1" cy="56"/>
                <a:chOff x="5450" y="3337"/>
                <a:chExt cx="1" cy="53"/>
              </a:xfrm>
            </p:grpSpPr>
            <p:sp>
              <p:nvSpPr>
                <p:cNvPr id="499" name="Line 36"/>
                <p:cNvSpPr>
                  <a:spLocks noChangeAspect="1" noChangeShapeType="1"/>
                </p:cNvSpPr>
                <p:nvPr/>
              </p:nvSpPr>
              <p:spPr bwMode="auto">
                <a:xfrm>
                  <a:off x="5450" y="3337"/>
                  <a:ext cx="1" cy="35"/>
                </a:xfrm>
                <a:prstGeom prst="lin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sp>
              <p:nvSpPr>
                <p:cNvPr id="500" name="Line 37"/>
                <p:cNvSpPr>
                  <a:spLocks noChangeAspect="1" noChangeShapeType="1"/>
                </p:cNvSpPr>
                <p:nvPr/>
              </p:nvSpPr>
              <p:spPr bwMode="auto">
                <a:xfrm>
                  <a:off x="5450" y="3389"/>
                  <a:ext cx="1" cy="1"/>
                </a:xfrm>
                <a:prstGeom prst="lin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grpSp>
          <p:sp>
            <p:nvSpPr>
              <p:cNvPr id="272" name="Rectangle 38"/>
              <p:cNvSpPr>
                <a:spLocks noChangeAspect="1" noChangeArrowheads="1"/>
              </p:cNvSpPr>
              <p:nvPr/>
            </p:nvSpPr>
            <p:spPr bwMode="auto">
              <a:xfrm>
                <a:off x="4999" y="3341"/>
                <a:ext cx="49" cy="43"/>
              </a:xfrm>
              <a:prstGeom prst="rect">
                <a:avLst/>
              </a:prstGeom>
              <a:noFill/>
              <a:ln w="9525">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blipFill dpi="0" rotWithShape="0">
                      <a:blip r:embed="rId4"/>
                      <a:srcRect/>
                      <a:tile tx="0" ty="0" sx="100000" sy="100000" flip="none" algn="tl"/>
                    </a:blipFill>
                  </a14:hiddenFill>
                </a:ext>
              </a:extLst>
            </p:spPr>
            <p:txBody>
              <a:bodyPr/>
              <a:lstStyle/>
              <a:p>
                <a:endParaRPr lang="en-US"/>
              </a:p>
            </p:txBody>
          </p:sp>
          <p:sp>
            <p:nvSpPr>
              <p:cNvPr id="273" name="Rectangle 39"/>
              <p:cNvSpPr>
                <a:spLocks noChangeAspect="1" noChangeArrowheads="1"/>
              </p:cNvSpPr>
              <p:nvPr/>
            </p:nvSpPr>
            <p:spPr bwMode="auto">
              <a:xfrm>
                <a:off x="5002" y="3343"/>
                <a:ext cx="50" cy="43"/>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274" name="Rectangle 40"/>
              <p:cNvSpPr>
                <a:spLocks noChangeAspect="1" noChangeArrowheads="1"/>
              </p:cNvSpPr>
              <p:nvPr/>
            </p:nvSpPr>
            <p:spPr bwMode="auto">
              <a:xfrm>
                <a:off x="4999" y="3341"/>
                <a:ext cx="49" cy="6"/>
              </a:xfrm>
              <a:prstGeom prst="rect">
                <a:avLst/>
              </a:prstGeom>
              <a:noFill/>
              <a:ln w="9525">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275" name="Rectangle 41"/>
              <p:cNvSpPr>
                <a:spLocks noChangeAspect="1" noChangeArrowheads="1"/>
              </p:cNvSpPr>
              <p:nvPr/>
            </p:nvSpPr>
            <p:spPr bwMode="auto">
              <a:xfrm>
                <a:off x="5002" y="3343"/>
                <a:ext cx="50" cy="6"/>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nvGrpSpPr>
              <p:cNvPr id="276" name="Group 42"/>
              <p:cNvGrpSpPr>
                <a:grpSpLocks noChangeAspect="1"/>
              </p:cNvGrpSpPr>
              <p:nvPr/>
            </p:nvGrpSpPr>
            <p:grpSpPr bwMode="auto">
              <a:xfrm>
                <a:off x="5010" y="3073"/>
                <a:ext cx="27" cy="268"/>
                <a:chOff x="5435" y="3089"/>
                <a:chExt cx="25" cy="252"/>
              </a:xfrm>
            </p:grpSpPr>
            <p:grpSp>
              <p:nvGrpSpPr>
                <p:cNvPr id="460" name="Group 43"/>
                <p:cNvGrpSpPr>
                  <a:grpSpLocks noChangeAspect="1"/>
                </p:cNvGrpSpPr>
                <p:nvPr/>
              </p:nvGrpSpPr>
              <p:grpSpPr bwMode="auto">
                <a:xfrm>
                  <a:off x="5435" y="3089"/>
                  <a:ext cx="25" cy="252"/>
                  <a:chOff x="5435" y="3089"/>
                  <a:chExt cx="25" cy="252"/>
                </a:xfrm>
              </p:grpSpPr>
              <p:sp>
                <p:nvSpPr>
                  <p:cNvPr id="491" name="Rectangle 44"/>
                  <p:cNvSpPr>
                    <a:spLocks noChangeAspect="1" noChangeArrowheads="1"/>
                  </p:cNvSpPr>
                  <p:nvPr/>
                </p:nvSpPr>
                <p:spPr bwMode="auto">
                  <a:xfrm>
                    <a:off x="5440" y="3091"/>
                    <a:ext cx="0" cy="250"/>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92" name="Rectangle 45"/>
                  <p:cNvSpPr>
                    <a:spLocks noChangeAspect="1" noChangeArrowheads="1"/>
                  </p:cNvSpPr>
                  <p:nvPr/>
                </p:nvSpPr>
                <p:spPr bwMode="auto">
                  <a:xfrm>
                    <a:off x="5455" y="3091"/>
                    <a:ext cx="0" cy="250"/>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93" name="Rectangle 46"/>
                  <p:cNvSpPr>
                    <a:spLocks noChangeAspect="1" noChangeArrowheads="1"/>
                  </p:cNvSpPr>
                  <p:nvPr/>
                </p:nvSpPr>
                <p:spPr bwMode="auto">
                  <a:xfrm>
                    <a:off x="5435" y="3341"/>
                    <a:ext cx="10" cy="0"/>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94" name="Rectangle 47"/>
                  <p:cNvSpPr>
                    <a:spLocks noChangeAspect="1" noChangeArrowheads="1"/>
                  </p:cNvSpPr>
                  <p:nvPr/>
                </p:nvSpPr>
                <p:spPr bwMode="auto">
                  <a:xfrm>
                    <a:off x="5455" y="3341"/>
                    <a:ext cx="5" cy="0"/>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95" name="Rectangle 48"/>
                  <p:cNvSpPr>
                    <a:spLocks noChangeAspect="1" noChangeArrowheads="1"/>
                  </p:cNvSpPr>
                  <p:nvPr/>
                </p:nvSpPr>
                <p:spPr bwMode="auto">
                  <a:xfrm>
                    <a:off x="5437" y="3089"/>
                    <a:ext cx="6" cy="0"/>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96" name="Rectangle 49"/>
                  <p:cNvSpPr>
                    <a:spLocks noChangeAspect="1" noChangeArrowheads="1"/>
                  </p:cNvSpPr>
                  <p:nvPr/>
                </p:nvSpPr>
                <p:spPr bwMode="auto">
                  <a:xfrm>
                    <a:off x="5457" y="3089"/>
                    <a:ext cx="1" cy="0"/>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97" name="Rectangle 50"/>
                  <p:cNvSpPr>
                    <a:spLocks noChangeAspect="1" noChangeArrowheads="1"/>
                  </p:cNvSpPr>
                  <p:nvPr/>
                </p:nvSpPr>
                <p:spPr bwMode="auto">
                  <a:xfrm>
                    <a:off x="5440" y="3095"/>
                    <a:ext cx="15" cy="0"/>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98" name="Rectangle 51"/>
                  <p:cNvSpPr>
                    <a:spLocks noChangeAspect="1" noChangeArrowheads="1"/>
                  </p:cNvSpPr>
                  <p:nvPr/>
                </p:nvSpPr>
                <p:spPr bwMode="auto">
                  <a:xfrm>
                    <a:off x="5440" y="3337"/>
                    <a:ext cx="15" cy="0"/>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461" name="Group 52"/>
                <p:cNvGrpSpPr>
                  <a:grpSpLocks noChangeAspect="1"/>
                </p:cNvGrpSpPr>
                <p:nvPr/>
              </p:nvGrpSpPr>
              <p:grpSpPr bwMode="auto">
                <a:xfrm>
                  <a:off x="5440" y="3095"/>
                  <a:ext cx="15" cy="242"/>
                  <a:chOff x="5440" y="3095"/>
                  <a:chExt cx="15" cy="242"/>
                </a:xfrm>
              </p:grpSpPr>
              <p:grpSp>
                <p:nvGrpSpPr>
                  <p:cNvPr id="462" name="Group 53"/>
                  <p:cNvGrpSpPr>
                    <a:grpSpLocks noChangeAspect="1"/>
                  </p:cNvGrpSpPr>
                  <p:nvPr/>
                </p:nvGrpSpPr>
                <p:grpSpPr bwMode="auto">
                  <a:xfrm>
                    <a:off x="5440" y="3280"/>
                    <a:ext cx="15" cy="57"/>
                    <a:chOff x="5440" y="3280"/>
                    <a:chExt cx="15" cy="57"/>
                  </a:xfrm>
                </p:grpSpPr>
                <p:grpSp>
                  <p:nvGrpSpPr>
                    <p:cNvPr id="485" name="Group 54"/>
                    <p:cNvGrpSpPr>
                      <a:grpSpLocks noChangeAspect="1"/>
                    </p:cNvGrpSpPr>
                    <p:nvPr/>
                  </p:nvGrpSpPr>
                  <p:grpSpPr bwMode="auto">
                    <a:xfrm>
                      <a:off x="5440" y="3306"/>
                      <a:ext cx="15" cy="31"/>
                      <a:chOff x="5440" y="3306"/>
                      <a:chExt cx="15" cy="31"/>
                    </a:xfrm>
                  </p:grpSpPr>
                  <p:sp>
                    <p:nvSpPr>
                      <p:cNvPr id="489" name="Freeform 55"/>
                      <p:cNvSpPr>
                        <a:spLocks noChangeAspect="1"/>
                      </p:cNvSpPr>
                      <p:nvPr/>
                    </p:nvSpPr>
                    <p:spPr bwMode="auto">
                      <a:xfrm>
                        <a:off x="5440" y="3319"/>
                        <a:ext cx="15" cy="18"/>
                      </a:xfrm>
                      <a:custGeom>
                        <a:avLst/>
                        <a:gdLst>
                          <a:gd name="T0" fmla="*/ 0 w 15"/>
                          <a:gd name="T1" fmla="*/ 18 h 18"/>
                          <a:gd name="T2" fmla="*/ 15 w 15"/>
                          <a:gd name="T3" fmla="*/ 0 h 18"/>
                          <a:gd name="T4" fmla="*/ 0 w 15"/>
                          <a:gd name="T5" fmla="*/ 0 h 18"/>
                        </a:gdLst>
                        <a:ahLst/>
                        <a:cxnLst>
                          <a:cxn ang="0">
                            <a:pos x="T0" y="T1"/>
                          </a:cxn>
                          <a:cxn ang="0">
                            <a:pos x="T2" y="T3"/>
                          </a:cxn>
                          <a:cxn ang="0">
                            <a:pos x="T4" y="T5"/>
                          </a:cxn>
                        </a:cxnLst>
                        <a:rect l="0" t="0" r="r" b="b"/>
                        <a:pathLst>
                          <a:path w="15" h="18">
                            <a:moveTo>
                              <a:pt x="0" y="18"/>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90" name="Freeform 56"/>
                      <p:cNvSpPr>
                        <a:spLocks noChangeAspect="1"/>
                      </p:cNvSpPr>
                      <p:nvPr/>
                    </p:nvSpPr>
                    <p:spPr bwMode="auto">
                      <a:xfrm>
                        <a:off x="5440" y="3306"/>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486" name="Group 57"/>
                    <p:cNvGrpSpPr>
                      <a:grpSpLocks noChangeAspect="1"/>
                    </p:cNvGrpSpPr>
                    <p:nvPr/>
                  </p:nvGrpSpPr>
                  <p:grpSpPr bwMode="auto">
                    <a:xfrm>
                      <a:off x="5440" y="3280"/>
                      <a:ext cx="15" cy="26"/>
                      <a:chOff x="5440" y="3280"/>
                      <a:chExt cx="15" cy="26"/>
                    </a:xfrm>
                  </p:grpSpPr>
                  <p:sp>
                    <p:nvSpPr>
                      <p:cNvPr id="487" name="Freeform 58"/>
                      <p:cNvSpPr>
                        <a:spLocks noChangeAspect="1"/>
                      </p:cNvSpPr>
                      <p:nvPr/>
                    </p:nvSpPr>
                    <p:spPr bwMode="auto">
                      <a:xfrm>
                        <a:off x="5440" y="3293"/>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88" name="Freeform 59"/>
                      <p:cNvSpPr>
                        <a:spLocks noChangeAspect="1"/>
                      </p:cNvSpPr>
                      <p:nvPr/>
                    </p:nvSpPr>
                    <p:spPr bwMode="auto">
                      <a:xfrm>
                        <a:off x="5440" y="3280"/>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grpSp>
                <p:nvGrpSpPr>
                  <p:cNvPr id="463" name="Group 60"/>
                  <p:cNvGrpSpPr>
                    <a:grpSpLocks noChangeAspect="1"/>
                  </p:cNvGrpSpPr>
                  <p:nvPr/>
                </p:nvGrpSpPr>
                <p:grpSpPr bwMode="auto">
                  <a:xfrm>
                    <a:off x="5440" y="3223"/>
                    <a:ext cx="15" cy="57"/>
                    <a:chOff x="5440" y="3223"/>
                    <a:chExt cx="15" cy="57"/>
                  </a:xfrm>
                </p:grpSpPr>
                <p:grpSp>
                  <p:nvGrpSpPr>
                    <p:cNvPr id="479" name="Group 61"/>
                    <p:cNvGrpSpPr>
                      <a:grpSpLocks noChangeAspect="1"/>
                    </p:cNvGrpSpPr>
                    <p:nvPr/>
                  </p:nvGrpSpPr>
                  <p:grpSpPr bwMode="auto">
                    <a:xfrm>
                      <a:off x="5440" y="3249"/>
                      <a:ext cx="15" cy="31"/>
                      <a:chOff x="5440" y="3249"/>
                      <a:chExt cx="15" cy="31"/>
                    </a:xfrm>
                  </p:grpSpPr>
                  <p:sp>
                    <p:nvSpPr>
                      <p:cNvPr id="483" name="Freeform 62"/>
                      <p:cNvSpPr>
                        <a:spLocks noChangeAspect="1"/>
                      </p:cNvSpPr>
                      <p:nvPr/>
                    </p:nvSpPr>
                    <p:spPr bwMode="auto">
                      <a:xfrm>
                        <a:off x="5440" y="3267"/>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84" name="Freeform 63"/>
                      <p:cNvSpPr>
                        <a:spLocks noChangeAspect="1"/>
                      </p:cNvSpPr>
                      <p:nvPr/>
                    </p:nvSpPr>
                    <p:spPr bwMode="auto">
                      <a:xfrm>
                        <a:off x="5440" y="3249"/>
                        <a:ext cx="15" cy="18"/>
                      </a:xfrm>
                      <a:custGeom>
                        <a:avLst/>
                        <a:gdLst>
                          <a:gd name="T0" fmla="*/ 0 w 15"/>
                          <a:gd name="T1" fmla="*/ 18 h 18"/>
                          <a:gd name="T2" fmla="*/ 15 w 15"/>
                          <a:gd name="T3" fmla="*/ 0 h 18"/>
                          <a:gd name="T4" fmla="*/ 0 w 15"/>
                          <a:gd name="T5" fmla="*/ 0 h 18"/>
                        </a:gdLst>
                        <a:ahLst/>
                        <a:cxnLst>
                          <a:cxn ang="0">
                            <a:pos x="T0" y="T1"/>
                          </a:cxn>
                          <a:cxn ang="0">
                            <a:pos x="T2" y="T3"/>
                          </a:cxn>
                          <a:cxn ang="0">
                            <a:pos x="T4" y="T5"/>
                          </a:cxn>
                        </a:cxnLst>
                        <a:rect l="0" t="0" r="r" b="b"/>
                        <a:pathLst>
                          <a:path w="15" h="18">
                            <a:moveTo>
                              <a:pt x="0" y="18"/>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480" name="Group 64"/>
                    <p:cNvGrpSpPr>
                      <a:grpSpLocks noChangeAspect="1"/>
                    </p:cNvGrpSpPr>
                    <p:nvPr/>
                  </p:nvGrpSpPr>
                  <p:grpSpPr bwMode="auto">
                    <a:xfrm>
                      <a:off x="5440" y="3223"/>
                      <a:ext cx="15" cy="26"/>
                      <a:chOff x="5440" y="3223"/>
                      <a:chExt cx="15" cy="26"/>
                    </a:xfrm>
                  </p:grpSpPr>
                  <p:sp>
                    <p:nvSpPr>
                      <p:cNvPr id="481" name="Freeform 65"/>
                      <p:cNvSpPr>
                        <a:spLocks noChangeAspect="1"/>
                      </p:cNvSpPr>
                      <p:nvPr/>
                    </p:nvSpPr>
                    <p:spPr bwMode="auto">
                      <a:xfrm>
                        <a:off x="5440" y="3236"/>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82" name="Freeform 66"/>
                      <p:cNvSpPr>
                        <a:spLocks noChangeAspect="1"/>
                      </p:cNvSpPr>
                      <p:nvPr/>
                    </p:nvSpPr>
                    <p:spPr bwMode="auto">
                      <a:xfrm>
                        <a:off x="5440" y="3223"/>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grpSp>
                <p:nvGrpSpPr>
                  <p:cNvPr id="464" name="Group 67"/>
                  <p:cNvGrpSpPr>
                    <a:grpSpLocks noChangeAspect="1"/>
                  </p:cNvGrpSpPr>
                  <p:nvPr/>
                </p:nvGrpSpPr>
                <p:grpSpPr bwMode="auto">
                  <a:xfrm>
                    <a:off x="5440" y="3166"/>
                    <a:ext cx="15" cy="57"/>
                    <a:chOff x="5440" y="3166"/>
                    <a:chExt cx="15" cy="57"/>
                  </a:xfrm>
                </p:grpSpPr>
                <p:grpSp>
                  <p:nvGrpSpPr>
                    <p:cNvPr id="473" name="Group 68"/>
                    <p:cNvGrpSpPr>
                      <a:grpSpLocks noChangeAspect="1"/>
                    </p:cNvGrpSpPr>
                    <p:nvPr/>
                  </p:nvGrpSpPr>
                  <p:grpSpPr bwMode="auto">
                    <a:xfrm>
                      <a:off x="5440" y="3192"/>
                      <a:ext cx="15" cy="31"/>
                      <a:chOff x="5440" y="3192"/>
                      <a:chExt cx="15" cy="31"/>
                    </a:xfrm>
                  </p:grpSpPr>
                  <p:sp>
                    <p:nvSpPr>
                      <p:cNvPr id="477" name="Freeform 69"/>
                      <p:cNvSpPr>
                        <a:spLocks noChangeAspect="1"/>
                      </p:cNvSpPr>
                      <p:nvPr/>
                    </p:nvSpPr>
                    <p:spPr bwMode="auto">
                      <a:xfrm>
                        <a:off x="5440" y="3210"/>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78" name="Freeform 70"/>
                      <p:cNvSpPr>
                        <a:spLocks noChangeAspect="1"/>
                      </p:cNvSpPr>
                      <p:nvPr/>
                    </p:nvSpPr>
                    <p:spPr bwMode="auto">
                      <a:xfrm>
                        <a:off x="5440" y="3192"/>
                        <a:ext cx="15" cy="18"/>
                      </a:xfrm>
                      <a:custGeom>
                        <a:avLst/>
                        <a:gdLst>
                          <a:gd name="T0" fmla="*/ 0 w 15"/>
                          <a:gd name="T1" fmla="*/ 18 h 18"/>
                          <a:gd name="T2" fmla="*/ 15 w 15"/>
                          <a:gd name="T3" fmla="*/ 0 h 18"/>
                          <a:gd name="T4" fmla="*/ 0 w 15"/>
                          <a:gd name="T5" fmla="*/ 0 h 18"/>
                        </a:gdLst>
                        <a:ahLst/>
                        <a:cxnLst>
                          <a:cxn ang="0">
                            <a:pos x="T0" y="T1"/>
                          </a:cxn>
                          <a:cxn ang="0">
                            <a:pos x="T2" y="T3"/>
                          </a:cxn>
                          <a:cxn ang="0">
                            <a:pos x="T4" y="T5"/>
                          </a:cxn>
                        </a:cxnLst>
                        <a:rect l="0" t="0" r="r" b="b"/>
                        <a:pathLst>
                          <a:path w="15" h="18">
                            <a:moveTo>
                              <a:pt x="0" y="18"/>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474" name="Group 71"/>
                    <p:cNvGrpSpPr>
                      <a:grpSpLocks noChangeAspect="1"/>
                    </p:cNvGrpSpPr>
                    <p:nvPr/>
                  </p:nvGrpSpPr>
                  <p:grpSpPr bwMode="auto">
                    <a:xfrm>
                      <a:off x="5440" y="3166"/>
                      <a:ext cx="15" cy="26"/>
                      <a:chOff x="5440" y="3166"/>
                      <a:chExt cx="15" cy="26"/>
                    </a:xfrm>
                  </p:grpSpPr>
                  <p:sp>
                    <p:nvSpPr>
                      <p:cNvPr id="475" name="Freeform 72"/>
                      <p:cNvSpPr>
                        <a:spLocks noChangeAspect="1"/>
                      </p:cNvSpPr>
                      <p:nvPr/>
                    </p:nvSpPr>
                    <p:spPr bwMode="auto">
                      <a:xfrm>
                        <a:off x="5440" y="3179"/>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76" name="Freeform 73"/>
                      <p:cNvSpPr>
                        <a:spLocks noChangeAspect="1"/>
                      </p:cNvSpPr>
                      <p:nvPr/>
                    </p:nvSpPr>
                    <p:spPr bwMode="auto">
                      <a:xfrm>
                        <a:off x="5440" y="3166"/>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grpSp>
                <p:nvGrpSpPr>
                  <p:cNvPr id="465" name="Group 74"/>
                  <p:cNvGrpSpPr>
                    <a:grpSpLocks noChangeAspect="1"/>
                  </p:cNvGrpSpPr>
                  <p:nvPr/>
                </p:nvGrpSpPr>
                <p:grpSpPr bwMode="auto">
                  <a:xfrm>
                    <a:off x="5440" y="3109"/>
                    <a:ext cx="15" cy="57"/>
                    <a:chOff x="5440" y="3109"/>
                    <a:chExt cx="15" cy="57"/>
                  </a:xfrm>
                </p:grpSpPr>
                <p:grpSp>
                  <p:nvGrpSpPr>
                    <p:cNvPr id="467" name="Group 75"/>
                    <p:cNvGrpSpPr>
                      <a:grpSpLocks noChangeAspect="1"/>
                    </p:cNvGrpSpPr>
                    <p:nvPr/>
                  </p:nvGrpSpPr>
                  <p:grpSpPr bwMode="auto">
                    <a:xfrm>
                      <a:off x="5440" y="3135"/>
                      <a:ext cx="15" cy="31"/>
                      <a:chOff x="5440" y="3135"/>
                      <a:chExt cx="15" cy="31"/>
                    </a:xfrm>
                  </p:grpSpPr>
                  <p:sp>
                    <p:nvSpPr>
                      <p:cNvPr id="471" name="Freeform 76"/>
                      <p:cNvSpPr>
                        <a:spLocks noChangeAspect="1"/>
                      </p:cNvSpPr>
                      <p:nvPr/>
                    </p:nvSpPr>
                    <p:spPr bwMode="auto">
                      <a:xfrm>
                        <a:off x="5440" y="3153"/>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72" name="Freeform 77"/>
                      <p:cNvSpPr>
                        <a:spLocks noChangeAspect="1"/>
                      </p:cNvSpPr>
                      <p:nvPr/>
                    </p:nvSpPr>
                    <p:spPr bwMode="auto">
                      <a:xfrm>
                        <a:off x="5440" y="3135"/>
                        <a:ext cx="15" cy="18"/>
                      </a:xfrm>
                      <a:custGeom>
                        <a:avLst/>
                        <a:gdLst>
                          <a:gd name="T0" fmla="*/ 0 w 15"/>
                          <a:gd name="T1" fmla="*/ 18 h 18"/>
                          <a:gd name="T2" fmla="*/ 15 w 15"/>
                          <a:gd name="T3" fmla="*/ 0 h 18"/>
                          <a:gd name="T4" fmla="*/ 0 w 15"/>
                          <a:gd name="T5" fmla="*/ 0 h 18"/>
                        </a:gdLst>
                        <a:ahLst/>
                        <a:cxnLst>
                          <a:cxn ang="0">
                            <a:pos x="T0" y="T1"/>
                          </a:cxn>
                          <a:cxn ang="0">
                            <a:pos x="T2" y="T3"/>
                          </a:cxn>
                          <a:cxn ang="0">
                            <a:pos x="T4" y="T5"/>
                          </a:cxn>
                        </a:cxnLst>
                        <a:rect l="0" t="0" r="r" b="b"/>
                        <a:pathLst>
                          <a:path w="15" h="18">
                            <a:moveTo>
                              <a:pt x="0" y="18"/>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468" name="Group 78"/>
                    <p:cNvGrpSpPr>
                      <a:grpSpLocks noChangeAspect="1"/>
                    </p:cNvGrpSpPr>
                    <p:nvPr/>
                  </p:nvGrpSpPr>
                  <p:grpSpPr bwMode="auto">
                    <a:xfrm>
                      <a:off x="5440" y="3109"/>
                      <a:ext cx="15" cy="26"/>
                      <a:chOff x="5440" y="3109"/>
                      <a:chExt cx="15" cy="26"/>
                    </a:xfrm>
                  </p:grpSpPr>
                  <p:sp>
                    <p:nvSpPr>
                      <p:cNvPr id="469" name="Freeform 79"/>
                      <p:cNvSpPr>
                        <a:spLocks noChangeAspect="1"/>
                      </p:cNvSpPr>
                      <p:nvPr/>
                    </p:nvSpPr>
                    <p:spPr bwMode="auto">
                      <a:xfrm>
                        <a:off x="5440" y="3122"/>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70" name="Freeform 80"/>
                      <p:cNvSpPr>
                        <a:spLocks noChangeAspect="1"/>
                      </p:cNvSpPr>
                      <p:nvPr/>
                    </p:nvSpPr>
                    <p:spPr bwMode="auto">
                      <a:xfrm>
                        <a:off x="5440" y="3109"/>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sp>
                <p:nvSpPr>
                  <p:cNvPr id="466" name="Line 81"/>
                  <p:cNvSpPr>
                    <a:spLocks noChangeAspect="1" noChangeShapeType="1"/>
                  </p:cNvSpPr>
                  <p:nvPr/>
                </p:nvSpPr>
                <p:spPr bwMode="auto">
                  <a:xfrm flipV="1">
                    <a:off x="5440" y="3095"/>
                    <a:ext cx="15" cy="14"/>
                  </a:xfrm>
                  <a:prstGeom prst="lin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grpSp>
          </p:grpSp>
          <p:grpSp>
            <p:nvGrpSpPr>
              <p:cNvPr id="277" name="Group 82"/>
              <p:cNvGrpSpPr>
                <a:grpSpLocks noChangeAspect="1"/>
              </p:cNvGrpSpPr>
              <p:nvPr/>
            </p:nvGrpSpPr>
            <p:grpSpPr bwMode="auto">
              <a:xfrm>
                <a:off x="5010" y="2958"/>
                <a:ext cx="33" cy="9"/>
                <a:chOff x="5435" y="2981"/>
                <a:chExt cx="30" cy="9"/>
              </a:xfrm>
            </p:grpSpPr>
            <p:grpSp>
              <p:nvGrpSpPr>
                <p:cNvPr id="452" name="Group 83"/>
                <p:cNvGrpSpPr>
                  <a:grpSpLocks noChangeAspect="1"/>
                </p:cNvGrpSpPr>
                <p:nvPr/>
              </p:nvGrpSpPr>
              <p:grpSpPr bwMode="auto">
                <a:xfrm>
                  <a:off x="5455" y="2981"/>
                  <a:ext cx="10" cy="9"/>
                  <a:chOff x="5455" y="2981"/>
                  <a:chExt cx="10" cy="9"/>
                </a:xfrm>
              </p:grpSpPr>
              <p:sp>
                <p:nvSpPr>
                  <p:cNvPr id="458" name="Freeform 84"/>
                  <p:cNvSpPr>
                    <a:spLocks noChangeAspect="1"/>
                  </p:cNvSpPr>
                  <p:nvPr/>
                </p:nvSpPr>
                <p:spPr bwMode="auto">
                  <a:xfrm>
                    <a:off x="5455" y="2981"/>
                    <a:ext cx="10" cy="9"/>
                  </a:xfrm>
                  <a:custGeom>
                    <a:avLst/>
                    <a:gdLst>
                      <a:gd name="T0" fmla="*/ 0 w 10"/>
                      <a:gd name="T1" fmla="*/ 0 h 9"/>
                      <a:gd name="T2" fmla="*/ 10 w 10"/>
                      <a:gd name="T3" fmla="*/ 0 h 9"/>
                      <a:gd name="T4" fmla="*/ 10 w 10"/>
                      <a:gd name="T5" fmla="*/ 5 h 9"/>
                      <a:gd name="T6" fmla="*/ 0 w 10"/>
                      <a:gd name="T7" fmla="*/ 9 h 9"/>
                      <a:gd name="T8" fmla="*/ 0 w 10"/>
                      <a:gd name="T9" fmla="*/ 0 h 9"/>
                    </a:gdLst>
                    <a:ahLst/>
                    <a:cxnLst>
                      <a:cxn ang="0">
                        <a:pos x="T0" y="T1"/>
                      </a:cxn>
                      <a:cxn ang="0">
                        <a:pos x="T2" y="T3"/>
                      </a:cxn>
                      <a:cxn ang="0">
                        <a:pos x="T4" y="T5"/>
                      </a:cxn>
                      <a:cxn ang="0">
                        <a:pos x="T6" y="T7"/>
                      </a:cxn>
                      <a:cxn ang="0">
                        <a:pos x="T8" y="T9"/>
                      </a:cxn>
                    </a:cxnLst>
                    <a:rect l="0" t="0" r="r" b="b"/>
                    <a:pathLst>
                      <a:path w="10" h="9">
                        <a:moveTo>
                          <a:pt x="0" y="0"/>
                        </a:moveTo>
                        <a:lnTo>
                          <a:pt x="10" y="0"/>
                        </a:lnTo>
                        <a:lnTo>
                          <a:pt x="10" y="5"/>
                        </a:lnTo>
                        <a:lnTo>
                          <a:pt x="0" y="9"/>
                        </a:lnTo>
                        <a:lnTo>
                          <a:pt x="0" y="0"/>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59" name="Oval 85"/>
                  <p:cNvSpPr>
                    <a:spLocks noChangeAspect="1" noChangeArrowheads="1"/>
                  </p:cNvSpPr>
                  <p:nvPr/>
                </p:nvSpPr>
                <p:spPr bwMode="auto">
                  <a:xfrm>
                    <a:off x="5462" y="2988"/>
                    <a:ext cx="1" cy="0"/>
                  </a:xfrm>
                  <a:prstGeom prst="ellips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453" name="Group 86"/>
                <p:cNvGrpSpPr>
                  <a:grpSpLocks noChangeAspect="1"/>
                </p:cNvGrpSpPr>
                <p:nvPr/>
              </p:nvGrpSpPr>
              <p:grpSpPr bwMode="auto">
                <a:xfrm>
                  <a:off x="5435" y="2981"/>
                  <a:ext cx="5" cy="9"/>
                  <a:chOff x="5435" y="2981"/>
                  <a:chExt cx="5" cy="9"/>
                </a:xfrm>
              </p:grpSpPr>
              <p:sp>
                <p:nvSpPr>
                  <p:cNvPr id="456" name="Freeform 87"/>
                  <p:cNvSpPr>
                    <a:spLocks noChangeAspect="1"/>
                  </p:cNvSpPr>
                  <p:nvPr/>
                </p:nvSpPr>
                <p:spPr bwMode="auto">
                  <a:xfrm>
                    <a:off x="5435" y="2981"/>
                    <a:ext cx="5" cy="9"/>
                  </a:xfrm>
                  <a:custGeom>
                    <a:avLst/>
                    <a:gdLst>
                      <a:gd name="T0" fmla="*/ 5 w 5"/>
                      <a:gd name="T1" fmla="*/ 0 h 9"/>
                      <a:gd name="T2" fmla="*/ 0 w 5"/>
                      <a:gd name="T3" fmla="*/ 0 h 9"/>
                      <a:gd name="T4" fmla="*/ 0 w 5"/>
                      <a:gd name="T5" fmla="*/ 5 h 9"/>
                      <a:gd name="T6" fmla="*/ 5 w 5"/>
                      <a:gd name="T7" fmla="*/ 9 h 9"/>
                      <a:gd name="T8" fmla="*/ 5 w 5"/>
                      <a:gd name="T9" fmla="*/ 0 h 9"/>
                    </a:gdLst>
                    <a:ahLst/>
                    <a:cxnLst>
                      <a:cxn ang="0">
                        <a:pos x="T0" y="T1"/>
                      </a:cxn>
                      <a:cxn ang="0">
                        <a:pos x="T2" y="T3"/>
                      </a:cxn>
                      <a:cxn ang="0">
                        <a:pos x="T4" y="T5"/>
                      </a:cxn>
                      <a:cxn ang="0">
                        <a:pos x="T6" y="T7"/>
                      </a:cxn>
                      <a:cxn ang="0">
                        <a:pos x="T8" y="T9"/>
                      </a:cxn>
                    </a:cxnLst>
                    <a:rect l="0" t="0" r="r" b="b"/>
                    <a:pathLst>
                      <a:path w="5" h="9">
                        <a:moveTo>
                          <a:pt x="5" y="0"/>
                        </a:moveTo>
                        <a:lnTo>
                          <a:pt x="0" y="0"/>
                        </a:lnTo>
                        <a:lnTo>
                          <a:pt x="0" y="5"/>
                        </a:lnTo>
                        <a:lnTo>
                          <a:pt x="5" y="9"/>
                        </a:lnTo>
                        <a:lnTo>
                          <a:pt x="5" y="0"/>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57" name="Oval 88"/>
                  <p:cNvSpPr>
                    <a:spLocks noChangeAspect="1" noChangeArrowheads="1"/>
                  </p:cNvSpPr>
                  <p:nvPr/>
                </p:nvSpPr>
                <p:spPr bwMode="auto">
                  <a:xfrm>
                    <a:off x="5437" y="2983"/>
                    <a:ext cx="1" cy="5"/>
                  </a:xfrm>
                  <a:prstGeom prst="ellips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sp>
              <p:nvSpPr>
                <p:cNvPr id="454" name="Rectangle 89"/>
                <p:cNvSpPr>
                  <a:spLocks noChangeAspect="1" noChangeArrowheads="1"/>
                </p:cNvSpPr>
                <p:nvPr/>
              </p:nvSpPr>
              <p:spPr bwMode="auto">
                <a:xfrm>
                  <a:off x="5440" y="2981"/>
                  <a:ext cx="20" cy="5"/>
                </a:xfrm>
                <a:prstGeom prst="rect">
                  <a:avLst/>
                </a:prstGeom>
                <a:noFill/>
                <a:ln w="9525">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55" name="Rectangle 90"/>
                <p:cNvSpPr>
                  <a:spLocks noChangeAspect="1" noChangeArrowheads="1"/>
                </p:cNvSpPr>
                <p:nvPr/>
              </p:nvSpPr>
              <p:spPr bwMode="auto">
                <a:xfrm>
                  <a:off x="5442" y="2983"/>
                  <a:ext cx="21" cy="5"/>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sp>
            <p:nvSpPr>
              <p:cNvPr id="278" name="Rectangle 91"/>
              <p:cNvSpPr>
                <a:spLocks noChangeAspect="1" noChangeArrowheads="1"/>
              </p:cNvSpPr>
              <p:nvPr/>
            </p:nvSpPr>
            <p:spPr bwMode="auto">
              <a:xfrm>
                <a:off x="5037" y="3271"/>
                <a:ext cx="6" cy="23"/>
              </a:xfrm>
              <a:prstGeom prst="rect">
                <a:avLst/>
              </a:prstGeom>
              <a:noFill/>
              <a:ln w="9525">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279" name="Rectangle 92"/>
              <p:cNvSpPr>
                <a:spLocks noChangeAspect="1" noChangeArrowheads="1"/>
              </p:cNvSpPr>
              <p:nvPr/>
            </p:nvSpPr>
            <p:spPr bwMode="auto">
              <a:xfrm>
                <a:off x="5040" y="3273"/>
                <a:ext cx="6" cy="25"/>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280" name="Oval 93"/>
              <p:cNvSpPr>
                <a:spLocks noChangeAspect="1" noChangeArrowheads="1"/>
              </p:cNvSpPr>
              <p:nvPr/>
            </p:nvSpPr>
            <p:spPr bwMode="auto">
              <a:xfrm>
                <a:off x="5023" y="3283"/>
                <a:ext cx="7" cy="9"/>
              </a:xfrm>
              <a:prstGeom prst="ellips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000000"/>
                    </a:solidFill>
                  </a14:hiddenFill>
                </a:ext>
              </a:extLst>
            </p:spPr>
            <p:txBody>
              <a:bodyPr/>
              <a:lstStyle/>
              <a:p>
                <a:endParaRPr lang="en-US"/>
              </a:p>
            </p:txBody>
          </p:sp>
          <p:sp>
            <p:nvSpPr>
              <p:cNvPr id="281" name="Rectangle 94"/>
              <p:cNvSpPr>
                <a:spLocks noChangeAspect="1" noChangeArrowheads="1"/>
              </p:cNvSpPr>
              <p:nvPr/>
            </p:nvSpPr>
            <p:spPr bwMode="auto">
              <a:xfrm>
                <a:off x="5016" y="2804"/>
                <a:ext cx="0" cy="267"/>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282" name="Rectangle 95"/>
              <p:cNvSpPr>
                <a:spLocks noChangeAspect="1" noChangeArrowheads="1"/>
              </p:cNvSpPr>
              <p:nvPr/>
            </p:nvSpPr>
            <p:spPr bwMode="auto">
              <a:xfrm>
                <a:off x="5032" y="2804"/>
                <a:ext cx="0" cy="267"/>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283" name="Rectangle 96"/>
              <p:cNvSpPr>
                <a:spLocks noChangeAspect="1" noChangeArrowheads="1"/>
              </p:cNvSpPr>
              <p:nvPr/>
            </p:nvSpPr>
            <p:spPr bwMode="auto">
              <a:xfrm>
                <a:off x="5010" y="3071"/>
                <a:ext cx="11" cy="0"/>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284" name="Rectangle 97"/>
              <p:cNvSpPr>
                <a:spLocks noChangeAspect="1" noChangeArrowheads="1"/>
              </p:cNvSpPr>
              <p:nvPr/>
            </p:nvSpPr>
            <p:spPr bwMode="auto">
              <a:xfrm>
                <a:off x="5032" y="3071"/>
                <a:ext cx="5" cy="0"/>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285" name="Rectangle 98"/>
              <p:cNvSpPr>
                <a:spLocks noChangeAspect="1" noChangeArrowheads="1"/>
              </p:cNvSpPr>
              <p:nvPr/>
            </p:nvSpPr>
            <p:spPr bwMode="auto">
              <a:xfrm>
                <a:off x="5010" y="2804"/>
                <a:ext cx="11" cy="0"/>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286" name="Rectangle 99"/>
              <p:cNvSpPr>
                <a:spLocks noChangeAspect="1" noChangeArrowheads="1"/>
              </p:cNvSpPr>
              <p:nvPr/>
            </p:nvSpPr>
            <p:spPr bwMode="auto">
              <a:xfrm>
                <a:off x="5032" y="2804"/>
                <a:ext cx="5" cy="0"/>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287" name="Rectangle 100"/>
              <p:cNvSpPr>
                <a:spLocks noChangeAspect="1" noChangeArrowheads="1"/>
              </p:cNvSpPr>
              <p:nvPr/>
            </p:nvSpPr>
            <p:spPr bwMode="auto">
              <a:xfrm>
                <a:off x="5016" y="2808"/>
                <a:ext cx="16" cy="0"/>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288" name="Rectangle 101"/>
              <p:cNvSpPr>
                <a:spLocks noChangeAspect="1" noChangeArrowheads="1"/>
              </p:cNvSpPr>
              <p:nvPr/>
            </p:nvSpPr>
            <p:spPr bwMode="auto">
              <a:xfrm>
                <a:off x="5016" y="3065"/>
                <a:ext cx="16" cy="0"/>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nvGrpSpPr>
              <p:cNvPr id="289" name="Group 102"/>
              <p:cNvGrpSpPr>
                <a:grpSpLocks noChangeAspect="1"/>
              </p:cNvGrpSpPr>
              <p:nvPr/>
            </p:nvGrpSpPr>
            <p:grpSpPr bwMode="auto">
              <a:xfrm>
                <a:off x="5016" y="3004"/>
                <a:ext cx="16" cy="61"/>
                <a:chOff x="5440" y="3025"/>
                <a:chExt cx="15" cy="57"/>
              </a:xfrm>
            </p:grpSpPr>
            <p:grpSp>
              <p:nvGrpSpPr>
                <p:cNvPr id="446" name="Group 103"/>
                <p:cNvGrpSpPr>
                  <a:grpSpLocks noChangeAspect="1"/>
                </p:cNvGrpSpPr>
                <p:nvPr/>
              </p:nvGrpSpPr>
              <p:grpSpPr bwMode="auto">
                <a:xfrm>
                  <a:off x="5440" y="3052"/>
                  <a:ext cx="15" cy="30"/>
                  <a:chOff x="5440" y="3052"/>
                  <a:chExt cx="15" cy="30"/>
                </a:xfrm>
              </p:grpSpPr>
              <p:sp>
                <p:nvSpPr>
                  <p:cNvPr id="450" name="Freeform 104"/>
                  <p:cNvSpPr>
                    <a:spLocks noChangeAspect="1"/>
                  </p:cNvSpPr>
                  <p:nvPr/>
                </p:nvSpPr>
                <p:spPr bwMode="auto">
                  <a:xfrm>
                    <a:off x="5440" y="3069"/>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51" name="Freeform 105"/>
                  <p:cNvSpPr>
                    <a:spLocks noChangeAspect="1"/>
                  </p:cNvSpPr>
                  <p:nvPr/>
                </p:nvSpPr>
                <p:spPr bwMode="auto">
                  <a:xfrm>
                    <a:off x="5440" y="3052"/>
                    <a:ext cx="15" cy="17"/>
                  </a:xfrm>
                  <a:custGeom>
                    <a:avLst/>
                    <a:gdLst>
                      <a:gd name="T0" fmla="*/ 0 w 15"/>
                      <a:gd name="T1" fmla="*/ 17 h 17"/>
                      <a:gd name="T2" fmla="*/ 15 w 15"/>
                      <a:gd name="T3" fmla="*/ 0 h 17"/>
                      <a:gd name="T4" fmla="*/ 0 w 15"/>
                      <a:gd name="T5" fmla="*/ 0 h 17"/>
                    </a:gdLst>
                    <a:ahLst/>
                    <a:cxnLst>
                      <a:cxn ang="0">
                        <a:pos x="T0" y="T1"/>
                      </a:cxn>
                      <a:cxn ang="0">
                        <a:pos x="T2" y="T3"/>
                      </a:cxn>
                      <a:cxn ang="0">
                        <a:pos x="T4" y="T5"/>
                      </a:cxn>
                    </a:cxnLst>
                    <a:rect l="0" t="0" r="r" b="b"/>
                    <a:pathLst>
                      <a:path w="15" h="17">
                        <a:moveTo>
                          <a:pt x="0" y="17"/>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447" name="Group 106"/>
                <p:cNvGrpSpPr>
                  <a:grpSpLocks noChangeAspect="1"/>
                </p:cNvGrpSpPr>
                <p:nvPr/>
              </p:nvGrpSpPr>
              <p:grpSpPr bwMode="auto">
                <a:xfrm>
                  <a:off x="5440" y="3025"/>
                  <a:ext cx="15" cy="27"/>
                  <a:chOff x="5440" y="3025"/>
                  <a:chExt cx="15" cy="27"/>
                </a:xfrm>
              </p:grpSpPr>
              <p:sp>
                <p:nvSpPr>
                  <p:cNvPr id="448" name="Freeform 107"/>
                  <p:cNvSpPr>
                    <a:spLocks noChangeAspect="1"/>
                  </p:cNvSpPr>
                  <p:nvPr/>
                </p:nvSpPr>
                <p:spPr bwMode="auto">
                  <a:xfrm>
                    <a:off x="5440" y="3038"/>
                    <a:ext cx="15" cy="14"/>
                  </a:xfrm>
                  <a:custGeom>
                    <a:avLst/>
                    <a:gdLst>
                      <a:gd name="T0" fmla="*/ 0 w 15"/>
                      <a:gd name="T1" fmla="*/ 14 h 14"/>
                      <a:gd name="T2" fmla="*/ 15 w 15"/>
                      <a:gd name="T3" fmla="*/ 0 h 14"/>
                      <a:gd name="T4" fmla="*/ 0 w 15"/>
                      <a:gd name="T5" fmla="*/ 0 h 14"/>
                    </a:gdLst>
                    <a:ahLst/>
                    <a:cxnLst>
                      <a:cxn ang="0">
                        <a:pos x="T0" y="T1"/>
                      </a:cxn>
                      <a:cxn ang="0">
                        <a:pos x="T2" y="T3"/>
                      </a:cxn>
                      <a:cxn ang="0">
                        <a:pos x="T4" y="T5"/>
                      </a:cxn>
                    </a:cxnLst>
                    <a:rect l="0" t="0" r="r" b="b"/>
                    <a:pathLst>
                      <a:path w="15" h="14">
                        <a:moveTo>
                          <a:pt x="0" y="14"/>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49" name="Freeform 108"/>
                  <p:cNvSpPr>
                    <a:spLocks noChangeAspect="1"/>
                  </p:cNvSpPr>
                  <p:nvPr/>
                </p:nvSpPr>
                <p:spPr bwMode="auto">
                  <a:xfrm>
                    <a:off x="5440" y="3025"/>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grpSp>
            <p:nvGrpSpPr>
              <p:cNvPr id="290" name="Group 109"/>
              <p:cNvGrpSpPr>
                <a:grpSpLocks noChangeAspect="1"/>
              </p:cNvGrpSpPr>
              <p:nvPr/>
            </p:nvGrpSpPr>
            <p:grpSpPr bwMode="auto">
              <a:xfrm>
                <a:off x="5016" y="2944"/>
                <a:ext cx="16" cy="60"/>
                <a:chOff x="5440" y="2968"/>
                <a:chExt cx="15" cy="57"/>
              </a:xfrm>
            </p:grpSpPr>
            <p:grpSp>
              <p:nvGrpSpPr>
                <p:cNvPr id="440" name="Group 110"/>
                <p:cNvGrpSpPr>
                  <a:grpSpLocks noChangeAspect="1"/>
                </p:cNvGrpSpPr>
                <p:nvPr/>
              </p:nvGrpSpPr>
              <p:grpSpPr bwMode="auto">
                <a:xfrm>
                  <a:off x="5440" y="2999"/>
                  <a:ext cx="15" cy="26"/>
                  <a:chOff x="5440" y="2999"/>
                  <a:chExt cx="15" cy="26"/>
                </a:xfrm>
              </p:grpSpPr>
              <p:sp>
                <p:nvSpPr>
                  <p:cNvPr id="444" name="Freeform 111"/>
                  <p:cNvSpPr>
                    <a:spLocks noChangeAspect="1"/>
                  </p:cNvSpPr>
                  <p:nvPr/>
                </p:nvSpPr>
                <p:spPr bwMode="auto">
                  <a:xfrm>
                    <a:off x="5440" y="3012"/>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45" name="Freeform 112"/>
                  <p:cNvSpPr>
                    <a:spLocks noChangeAspect="1"/>
                  </p:cNvSpPr>
                  <p:nvPr/>
                </p:nvSpPr>
                <p:spPr bwMode="auto">
                  <a:xfrm>
                    <a:off x="5440" y="2999"/>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441" name="Group 113"/>
                <p:cNvGrpSpPr>
                  <a:grpSpLocks noChangeAspect="1"/>
                </p:cNvGrpSpPr>
                <p:nvPr/>
              </p:nvGrpSpPr>
              <p:grpSpPr bwMode="auto">
                <a:xfrm>
                  <a:off x="5440" y="2968"/>
                  <a:ext cx="15" cy="27"/>
                  <a:chOff x="5440" y="2968"/>
                  <a:chExt cx="15" cy="27"/>
                </a:xfrm>
              </p:grpSpPr>
              <p:sp>
                <p:nvSpPr>
                  <p:cNvPr id="442" name="Freeform 114"/>
                  <p:cNvSpPr>
                    <a:spLocks noChangeAspect="1"/>
                  </p:cNvSpPr>
                  <p:nvPr/>
                </p:nvSpPr>
                <p:spPr bwMode="auto">
                  <a:xfrm>
                    <a:off x="5440" y="2981"/>
                    <a:ext cx="15" cy="14"/>
                  </a:xfrm>
                  <a:custGeom>
                    <a:avLst/>
                    <a:gdLst>
                      <a:gd name="T0" fmla="*/ 0 w 15"/>
                      <a:gd name="T1" fmla="*/ 14 h 14"/>
                      <a:gd name="T2" fmla="*/ 15 w 15"/>
                      <a:gd name="T3" fmla="*/ 0 h 14"/>
                      <a:gd name="T4" fmla="*/ 0 w 15"/>
                      <a:gd name="T5" fmla="*/ 0 h 14"/>
                    </a:gdLst>
                    <a:ahLst/>
                    <a:cxnLst>
                      <a:cxn ang="0">
                        <a:pos x="T0" y="T1"/>
                      </a:cxn>
                      <a:cxn ang="0">
                        <a:pos x="T2" y="T3"/>
                      </a:cxn>
                      <a:cxn ang="0">
                        <a:pos x="T4" y="T5"/>
                      </a:cxn>
                    </a:cxnLst>
                    <a:rect l="0" t="0" r="r" b="b"/>
                    <a:pathLst>
                      <a:path w="15" h="14">
                        <a:moveTo>
                          <a:pt x="0" y="14"/>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43" name="Freeform 115"/>
                  <p:cNvSpPr>
                    <a:spLocks noChangeAspect="1"/>
                  </p:cNvSpPr>
                  <p:nvPr/>
                </p:nvSpPr>
                <p:spPr bwMode="auto">
                  <a:xfrm>
                    <a:off x="5440" y="2968"/>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grpSp>
            <p:nvGrpSpPr>
              <p:cNvPr id="291" name="Group 116"/>
              <p:cNvGrpSpPr>
                <a:grpSpLocks noChangeAspect="1"/>
              </p:cNvGrpSpPr>
              <p:nvPr/>
            </p:nvGrpSpPr>
            <p:grpSpPr bwMode="auto">
              <a:xfrm>
                <a:off x="5016" y="2883"/>
                <a:ext cx="16" cy="61"/>
                <a:chOff x="5440" y="2911"/>
                <a:chExt cx="15" cy="57"/>
              </a:xfrm>
            </p:grpSpPr>
            <p:grpSp>
              <p:nvGrpSpPr>
                <p:cNvPr id="434" name="Group 117"/>
                <p:cNvGrpSpPr>
                  <a:grpSpLocks noChangeAspect="1"/>
                </p:cNvGrpSpPr>
                <p:nvPr/>
              </p:nvGrpSpPr>
              <p:grpSpPr bwMode="auto">
                <a:xfrm>
                  <a:off x="5440" y="2942"/>
                  <a:ext cx="15" cy="26"/>
                  <a:chOff x="5440" y="2942"/>
                  <a:chExt cx="15" cy="26"/>
                </a:xfrm>
              </p:grpSpPr>
              <p:sp>
                <p:nvSpPr>
                  <p:cNvPr id="438" name="Freeform 118"/>
                  <p:cNvSpPr>
                    <a:spLocks noChangeAspect="1"/>
                  </p:cNvSpPr>
                  <p:nvPr/>
                </p:nvSpPr>
                <p:spPr bwMode="auto">
                  <a:xfrm>
                    <a:off x="5440" y="2955"/>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39" name="Freeform 119"/>
                  <p:cNvSpPr>
                    <a:spLocks noChangeAspect="1"/>
                  </p:cNvSpPr>
                  <p:nvPr/>
                </p:nvSpPr>
                <p:spPr bwMode="auto">
                  <a:xfrm>
                    <a:off x="5440" y="2942"/>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435" name="Group 120"/>
                <p:cNvGrpSpPr>
                  <a:grpSpLocks noChangeAspect="1"/>
                </p:cNvGrpSpPr>
                <p:nvPr/>
              </p:nvGrpSpPr>
              <p:grpSpPr bwMode="auto">
                <a:xfrm>
                  <a:off x="5440" y="2911"/>
                  <a:ext cx="15" cy="31"/>
                  <a:chOff x="5440" y="2911"/>
                  <a:chExt cx="15" cy="31"/>
                </a:xfrm>
              </p:grpSpPr>
              <p:sp>
                <p:nvSpPr>
                  <p:cNvPr id="436" name="Freeform 121"/>
                  <p:cNvSpPr>
                    <a:spLocks noChangeAspect="1"/>
                  </p:cNvSpPr>
                  <p:nvPr/>
                </p:nvSpPr>
                <p:spPr bwMode="auto">
                  <a:xfrm>
                    <a:off x="5440" y="2924"/>
                    <a:ext cx="15" cy="18"/>
                  </a:xfrm>
                  <a:custGeom>
                    <a:avLst/>
                    <a:gdLst>
                      <a:gd name="T0" fmla="*/ 0 w 15"/>
                      <a:gd name="T1" fmla="*/ 18 h 18"/>
                      <a:gd name="T2" fmla="*/ 15 w 15"/>
                      <a:gd name="T3" fmla="*/ 0 h 18"/>
                      <a:gd name="T4" fmla="*/ 0 w 15"/>
                      <a:gd name="T5" fmla="*/ 0 h 18"/>
                    </a:gdLst>
                    <a:ahLst/>
                    <a:cxnLst>
                      <a:cxn ang="0">
                        <a:pos x="T0" y="T1"/>
                      </a:cxn>
                      <a:cxn ang="0">
                        <a:pos x="T2" y="T3"/>
                      </a:cxn>
                      <a:cxn ang="0">
                        <a:pos x="T4" y="T5"/>
                      </a:cxn>
                    </a:cxnLst>
                    <a:rect l="0" t="0" r="r" b="b"/>
                    <a:pathLst>
                      <a:path w="15" h="18">
                        <a:moveTo>
                          <a:pt x="0" y="18"/>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37" name="Freeform 122"/>
                  <p:cNvSpPr>
                    <a:spLocks noChangeAspect="1"/>
                  </p:cNvSpPr>
                  <p:nvPr/>
                </p:nvSpPr>
                <p:spPr bwMode="auto">
                  <a:xfrm>
                    <a:off x="5440" y="2911"/>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grpSp>
            <p:nvGrpSpPr>
              <p:cNvPr id="292" name="Group 123"/>
              <p:cNvGrpSpPr>
                <a:grpSpLocks noChangeAspect="1"/>
              </p:cNvGrpSpPr>
              <p:nvPr/>
            </p:nvGrpSpPr>
            <p:grpSpPr bwMode="auto">
              <a:xfrm>
                <a:off x="5016" y="2822"/>
                <a:ext cx="16" cy="61"/>
                <a:chOff x="5440" y="2854"/>
                <a:chExt cx="15" cy="57"/>
              </a:xfrm>
            </p:grpSpPr>
            <p:grpSp>
              <p:nvGrpSpPr>
                <p:cNvPr id="428" name="Group 124"/>
                <p:cNvGrpSpPr>
                  <a:grpSpLocks noChangeAspect="1"/>
                </p:cNvGrpSpPr>
                <p:nvPr/>
              </p:nvGrpSpPr>
              <p:grpSpPr bwMode="auto">
                <a:xfrm>
                  <a:off x="5440" y="2885"/>
                  <a:ext cx="15" cy="26"/>
                  <a:chOff x="5440" y="2885"/>
                  <a:chExt cx="15" cy="26"/>
                </a:xfrm>
              </p:grpSpPr>
              <p:sp>
                <p:nvSpPr>
                  <p:cNvPr id="432" name="Freeform 125"/>
                  <p:cNvSpPr>
                    <a:spLocks noChangeAspect="1"/>
                  </p:cNvSpPr>
                  <p:nvPr/>
                </p:nvSpPr>
                <p:spPr bwMode="auto">
                  <a:xfrm>
                    <a:off x="5440" y="2898"/>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33" name="Freeform 126"/>
                  <p:cNvSpPr>
                    <a:spLocks noChangeAspect="1"/>
                  </p:cNvSpPr>
                  <p:nvPr/>
                </p:nvSpPr>
                <p:spPr bwMode="auto">
                  <a:xfrm>
                    <a:off x="5440" y="2885"/>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429" name="Group 127"/>
                <p:cNvGrpSpPr>
                  <a:grpSpLocks noChangeAspect="1"/>
                </p:cNvGrpSpPr>
                <p:nvPr/>
              </p:nvGrpSpPr>
              <p:grpSpPr bwMode="auto">
                <a:xfrm>
                  <a:off x="5440" y="2854"/>
                  <a:ext cx="15" cy="31"/>
                  <a:chOff x="5440" y="2854"/>
                  <a:chExt cx="15" cy="31"/>
                </a:xfrm>
              </p:grpSpPr>
              <p:sp>
                <p:nvSpPr>
                  <p:cNvPr id="430" name="Freeform 128"/>
                  <p:cNvSpPr>
                    <a:spLocks noChangeAspect="1"/>
                  </p:cNvSpPr>
                  <p:nvPr/>
                </p:nvSpPr>
                <p:spPr bwMode="auto">
                  <a:xfrm>
                    <a:off x="5440" y="2867"/>
                    <a:ext cx="15" cy="18"/>
                  </a:xfrm>
                  <a:custGeom>
                    <a:avLst/>
                    <a:gdLst>
                      <a:gd name="T0" fmla="*/ 0 w 15"/>
                      <a:gd name="T1" fmla="*/ 18 h 18"/>
                      <a:gd name="T2" fmla="*/ 15 w 15"/>
                      <a:gd name="T3" fmla="*/ 0 h 18"/>
                      <a:gd name="T4" fmla="*/ 0 w 15"/>
                      <a:gd name="T5" fmla="*/ 0 h 18"/>
                    </a:gdLst>
                    <a:ahLst/>
                    <a:cxnLst>
                      <a:cxn ang="0">
                        <a:pos x="T0" y="T1"/>
                      </a:cxn>
                      <a:cxn ang="0">
                        <a:pos x="T2" y="T3"/>
                      </a:cxn>
                      <a:cxn ang="0">
                        <a:pos x="T4" y="T5"/>
                      </a:cxn>
                    </a:cxnLst>
                    <a:rect l="0" t="0" r="r" b="b"/>
                    <a:pathLst>
                      <a:path w="15" h="18">
                        <a:moveTo>
                          <a:pt x="0" y="18"/>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31" name="Freeform 129"/>
                  <p:cNvSpPr>
                    <a:spLocks noChangeAspect="1"/>
                  </p:cNvSpPr>
                  <p:nvPr/>
                </p:nvSpPr>
                <p:spPr bwMode="auto">
                  <a:xfrm>
                    <a:off x="5440" y="2854"/>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sp>
            <p:nvSpPr>
              <p:cNvPr id="293" name="Line 130"/>
              <p:cNvSpPr>
                <a:spLocks noChangeAspect="1" noChangeShapeType="1"/>
              </p:cNvSpPr>
              <p:nvPr/>
            </p:nvSpPr>
            <p:spPr bwMode="auto">
              <a:xfrm flipV="1">
                <a:off x="5016" y="2808"/>
                <a:ext cx="16" cy="14"/>
              </a:xfrm>
              <a:prstGeom prst="lin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grpSp>
            <p:nvGrpSpPr>
              <p:cNvPr id="294" name="Group 131"/>
              <p:cNvGrpSpPr>
                <a:grpSpLocks noChangeAspect="1"/>
              </p:cNvGrpSpPr>
              <p:nvPr/>
            </p:nvGrpSpPr>
            <p:grpSpPr bwMode="auto">
              <a:xfrm>
                <a:off x="5010" y="2532"/>
                <a:ext cx="27" cy="272"/>
                <a:chOff x="5435" y="2582"/>
                <a:chExt cx="25" cy="255"/>
              </a:xfrm>
            </p:grpSpPr>
            <p:sp>
              <p:nvSpPr>
                <p:cNvPr id="420" name="Rectangle 132"/>
                <p:cNvSpPr>
                  <a:spLocks noChangeAspect="1" noChangeArrowheads="1"/>
                </p:cNvSpPr>
                <p:nvPr/>
              </p:nvSpPr>
              <p:spPr bwMode="auto">
                <a:xfrm>
                  <a:off x="5440" y="2582"/>
                  <a:ext cx="0" cy="255"/>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21" name="Rectangle 133"/>
                <p:cNvSpPr>
                  <a:spLocks noChangeAspect="1" noChangeArrowheads="1"/>
                </p:cNvSpPr>
                <p:nvPr/>
              </p:nvSpPr>
              <p:spPr bwMode="auto">
                <a:xfrm>
                  <a:off x="5455" y="2582"/>
                  <a:ext cx="0" cy="255"/>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22" name="Rectangle 134"/>
                <p:cNvSpPr>
                  <a:spLocks noChangeAspect="1" noChangeArrowheads="1"/>
                </p:cNvSpPr>
                <p:nvPr/>
              </p:nvSpPr>
              <p:spPr bwMode="auto">
                <a:xfrm>
                  <a:off x="5437" y="2834"/>
                  <a:ext cx="6" cy="1"/>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23" name="Rectangle 135"/>
                <p:cNvSpPr>
                  <a:spLocks noChangeAspect="1" noChangeArrowheads="1"/>
                </p:cNvSpPr>
                <p:nvPr/>
              </p:nvSpPr>
              <p:spPr bwMode="auto">
                <a:xfrm>
                  <a:off x="5457" y="2834"/>
                  <a:ext cx="1" cy="1"/>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24" name="Rectangle 136"/>
                <p:cNvSpPr>
                  <a:spLocks noChangeAspect="1" noChangeArrowheads="1"/>
                </p:cNvSpPr>
                <p:nvPr/>
              </p:nvSpPr>
              <p:spPr bwMode="auto">
                <a:xfrm>
                  <a:off x="5435" y="2582"/>
                  <a:ext cx="10" cy="0"/>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25" name="Rectangle 137"/>
                <p:cNvSpPr>
                  <a:spLocks noChangeAspect="1" noChangeArrowheads="1"/>
                </p:cNvSpPr>
                <p:nvPr/>
              </p:nvSpPr>
              <p:spPr bwMode="auto">
                <a:xfrm>
                  <a:off x="5455" y="2582"/>
                  <a:ext cx="5" cy="0"/>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26" name="Rectangle 138"/>
                <p:cNvSpPr>
                  <a:spLocks noChangeAspect="1" noChangeArrowheads="1"/>
                </p:cNvSpPr>
                <p:nvPr/>
              </p:nvSpPr>
              <p:spPr bwMode="auto">
                <a:xfrm>
                  <a:off x="5440" y="2587"/>
                  <a:ext cx="15" cy="0"/>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27" name="Rectangle 139"/>
                <p:cNvSpPr>
                  <a:spLocks noChangeAspect="1" noChangeArrowheads="1"/>
                </p:cNvSpPr>
                <p:nvPr/>
              </p:nvSpPr>
              <p:spPr bwMode="auto">
                <a:xfrm>
                  <a:off x="5440" y="2828"/>
                  <a:ext cx="15" cy="0"/>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295" name="Group 140"/>
              <p:cNvGrpSpPr>
                <a:grpSpLocks noChangeAspect="1"/>
              </p:cNvGrpSpPr>
              <p:nvPr/>
            </p:nvGrpSpPr>
            <p:grpSpPr bwMode="auto">
              <a:xfrm>
                <a:off x="5016" y="2538"/>
                <a:ext cx="16" cy="257"/>
                <a:chOff x="5440" y="2587"/>
                <a:chExt cx="15" cy="241"/>
              </a:xfrm>
            </p:grpSpPr>
            <p:grpSp>
              <p:nvGrpSpPr>
                <p:cNvPr id="391" name="Group 141"/>
                <p:cNvGrpSpPr>
                  <a:grpSpLocks noChangeAspect="1"/>
                </p:cNvGrpSpPr>
                <p:nvPr/>
              </p:nvGrpSpPr>
              <p:grpSpPr bwMode="auto">
                <a:xfrm>
                  <a:off x="5440" y="2771"/>
                  <a:ext cx="15" cy="57"/>
                  <a:chOff x="5440" y="2771"/>
                  <a:chExt cx="15" cy="57"/>
                </a:xfrm>
              </p:grpSpPr>
              <p:grpSp>
                <p:nvGrpSpPr>
                  <p:cNvPr id="414" name="Group 142"/>
                  <p:cNvGrpSpPr>
                    <a:grpSpLocks noChangeAspect="1"/>
                  </p:cNvGrpSpPr>
                  <p:nvPr/>
                </p:nvGrpSpPr>
                <p:grpSpPr bwMode="auto">
                  <a:xfrm>
                    <a:off x="5440" y="2802"/>
                    <a:ext cx="15" cy="26"/>
                    <a:chOff x="5440" y="2802"/>
                    <a:chExt cx="15" cy="26"/>
                  </a:xfrm>
                </p:grpSpPr>
                <p:sp>
                  <p:nvSpPr>
                    <p:cNvPr id="418" name="Freeform 143"/>
                    <p:cNvSpPr>
                      <a:spLocks noChangeAspect="1"/>
                    </p:cNvSpPr>
                    <p:nvPr/>
                  </p:nvSpPr>
                  <p:spPr bwMode="auto">
                    <a:xfrm>
                      <a:off x="5440" y="2815"/>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19" name="Freeform 144"/>
                    <p:cNvSpPr>
                      <a:spLocks noChangeAspect="1"/>
                    </p:cNvSpPr>
                    <p:nvPr/>
                  </p:nvSpPr>
                  <p:spPr bwMode="auto">
                    <a:xfrm>
                      <a:off x="5440" y="2802"/>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415" name="Group 145"/>
                  <p:cNvGrpSpPr>
                    <a:grpSpLocks noChangeAspect="1"/>
                  </p:cNvGrpSpPr>
                  <p:nvPr/>
                </p:nvGrpSpPr>
                <p:grpSpPr bwMode="auto">
                  <a:xfrm>
                    <a:off x="5440" y="2771"/>
                    <a:ext cx="15" cy="31"/>
                    <a:chOff x="5440" y="2771"/>
                    <a:chExt cx="15" cy="31"/>
                  </a:xfrm>
                </p:grpSpPr>
                <p:sp>
                  <p:nvSpPr>
                    <p:cNvPr id="416" name="Freeform 146"/>
                    <p:cNvSpPr>
                      <a:spLocks noChangeAspect="1"/>
                    </p:cNvSpPr>
                    <p:nvPr/>
                  </p:nvSpPr>
                  <p:spPr bwMode="auto">
                    <a:xfrm>
                      <a:off x="5440" y="2784"/>
                      <a:ext cx="15" cy="18"/>
                    </a:xfrm>
                    <a:custGeom>
                      <a:avLst/>
                      <a:gdLst>
                        <a:gd name="T0" fmla="*/ 0 w 15"/>
                        <a:gd name="T1" fmla="*/ 18 h 18"/>
                        <a:gd name="T2" fmla="*/ 15 w 15"/>
                        <a:gd name="T3" fmla="*/ 0 h 18"/>
                        <a:gd name="T4" fmla="*/ 0 w 15"/>
                        <a:gd name="T5" fmla="*/ 0 h 18"/>
                      </a:gdLst>
                      <a:ahLst/>
                      <a:cxnLst>
                        <a:cxn ang="0">
                          <a:pos x="T0" y="T1"/>
                        </a:cxn>
                        <a:cxn ang="0">
                          <a:pos x="T2" y="T3"/>
                        </a:cxn>
                        <a:cxn ang="0">
                          <a:pos x="T4" y="T5"/>
                        </a:cxn>
                      </a:cxnLst>
                      <a:rect l="0" t="0" r="r" b="b"/>
                      <a:pathLst>
                        <a:path w="15" h="18">
                          <a:moveTo>
                            <a:pt x="0" y="18"/>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17" name="Freeform 147"/>
                    <p:cNvSpPr>
                      <a:spLocks noChangeAspect="1"/>
                    </p:cNvSpPr>
                    <p:nvPr/>
                  </p:nvSpPr>
                  <p:spPr bwMode="auto">
                    <a:xfrm>
                      <a:off x="5440" y="2771"/>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grpSp>
              <p:nvGrpSpPr>
                <p:cNvPr id="392" name="Group 148"/>
                <p:cNvGrpSpPr>
                  <a:grpSpLocks noChangeAspect="1"/>
                </p:cNvGrpSpPr>
                <p:nvPr/>
              </p:nvGrpSpPr>
              <p:grpSpPr bwMode="auto">
                <a:xfrm>
                  <a:off x="5440" y="2714"/>
                  <a:ext cx="15" cy="57"/>
                  <a:chOff x="5440" y="2714"/>
                  <a:chExt cx="15" cy="57"/>
                </a:xfrm>
              </p:grpSpPr>
              <p:grpSp>
                <p:nvGrpSpPr>
                  <p:cNvPr id="408" name="Group 149"/>
                  <p:cNvGrpSpPr>
                    <a:grpSpLocks noChangeAspect="1"/>
                  </p:cNvGrpSpPr>
                  <p:nvPr/>
                </p:nvGrpSpPr>
                <p:grpSpPr bwMode="auto">
                  <a:xfrm>
                    <a:off x="5440" y="2744"/>
                    <a:ext cx="15" cy="27"/>
                    <a:chOff x="5440" y="2744"/>
                    <a:chExt cx="15" cy="27"/>
                  </a:xfrm>
                </p:grpSpPr>
                <p:sp>
                  <p:nvSpPr>
                    <p:cNvPr id="412" name="Freeform 150"/>
                    <p:cNvSpPr>
                      <a:spLocks noChangeAspect="1"/>
                    </p:cNvSpPr>
                    <p:nvPr/>
                  </p:nvSpPr>
                  <p:spPr bwMode="auto">
                    <a:xfrm>
                      <a:off x="5440" y="2758"/>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13" name="Freeform 151"/>
                    <p:cNvSpPr>
                      <a:spLocks noChangeAspect="1"/>
                    </p:cNvSpPr>
                    <p:nvPr/>
                  </p:nvSpPr>
                  <p:spPr bwMode="auto">
                    <a:xfrm>
                      <a:off x="5440" y="2744"/>
                      <a:ext cx="15" cy="14"/>
                    </a:xfrm>
                    <a:custGeom>
                      <a:avLst/>
                      <a:gdLst>
                        <a:gd name="T0" fmla="*/ 0 w 15"/>
                        <a:gd name="T1" fmla="*/ 14 h 14"/>
                        <a:gd name="T2" fmla="*/ 15 w 15"/>
                        <a:gd name="T3" fmla="*/ 0 h 14"/>
                        <a:gd name="T4" fmla="*/ 0 w 15"/>
                        <a:gd name="T5" fmla="*/ 0 h 14"/>
                      </a:gdLst>
                      <a:ahLst/>
                      <a:cxnLst>
                        <a:cxn ang="0">
                          <a:pos x="T0" y="T1"/>
                        </a:cxn>
                        <a:cxn ang="0">
                          <a:pos x="T2" y="T3"/>
                        </a:cxn>
                        <a:cxn ang="0">
                          <a:pos x="T4" y="T5"/>
                        </a:cxn>
                      </a:cxnLst>
                      <a:rect l="0" t="0" r="r" b="b"/>
                      <a:pathLst>
                        <a:path w="15" h="14">
                          <a:moveTo>
                            <a:pt x="0" y="14"/>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409" name="Group 152"/>
                  <p:cNvGrpSpPr>
                    <a:grpSpLocks noChangeAspect="1"/>
                  </p:cNvGrpSpPr>
                  <p:nvPr/>
                </p:nvGrpSpPr>
                <p:grpSpPr bwMode="auto">
                  <a:xfrm>
                    <a:off x="5440" y="2714"/>
                    <a:ext cx="15" cy="30"/>
                    <a:chOff x="5440" y="2714"/>
                    <a:chExt cx="15" cy="30"/>
                  </a:xfrm>
                </p:grpSpPr>
                <p:sp>
                  <p:nvSpPr>
                    <p:cNvPr id="410" name="Freeform 153"/>
                    <p:cNvSpPr>
                      <a:spLocks noChangeAspect="1"/>
                    </p:cNvSpPr>
                    <p:nvPr/>
                  </p:nvSpPr>
                  <p:spPr bwMode="auto">
                    <a:xfrm>
                      <a:off x="5440" y="2727"/>
                      <a:ext cx="15" cy="17"/>
                    </a:xfrm>
                    <a:custGeom>
                      <a:avLst/>
                      <a:gdLst>
                        <a:gd name="T0" fmla="*/ 0 w 15"/>
                        <a:gd name="T1" fmla="*/ 17 h 17"/>
                        <a:gd name="T2" fmla="*/ 15 w 15"/>
                        <a:gd name="T3" fmla="*/ 0 h 17"/>
                        <a:gd name="T4" fmla="*/ 0 w 15"/>
                        <a:gd name="T5" fmla="*/ 0 h 17"/>
                      </a:gdLst>
                      <a:ahLst/>
                      <a:cxnLst>
                        <a:cxn ang="0">
                          <a:pos x="T0" y="T1"/>
                        </a:cxn>
                        <a:cxn ang="0">
                          <a:pos x="T2" y="T3"/>
                        </a:cxn>
                        <a:cxn ang="0">
                          <a:pos x="T4" y="T5"/>
                        </a:cxn>
                      </a:cxnLst>
                      <a:rect l="0" t="0" r="r" b="b"/>
                      <a:pathLst>
                        <a:path w="15" h="17">
                          <a:moveTo>
                            <a:pt x="0" y="17"/>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11" name="Freeform 154"/>
                    <p:cNvSpPr>
                      <a:spLocks noChangeAspect="1"/>
                    </p:cNvSpPr>
                    <p:nvPr/>
                  </p:nvSpPr>
                  <p:spPr bwMode="auto">
                    <a:xfrm>
                      <a:off x="5440" y="2714"/>
                      <a:ext cx="15" cy="17"/>
                    </a:xfrm>
                    <a:custGeom>
                      <a:avLst/>
                      <a:gdLst>
                        <a:gd name="T0" fmla="*/ 0 w 15"/>
                        <a:gd name="T1" fmla="*/ 17 h 17"/>
                        <a:gd name="T2" fmla="*/ 15 w 15"/>
                        <a:gd name="T3" fmla="*/ 0 h 17"/>
                        <a:gd name="T4" fmla="*/ 0 w 15"/>
                        <a:gd name="T5" fmla="*/ 0 h 17"/>
                      </a:gdLst>
                      <a:ahLst/>
                      <a:cxnLst>
                        <a:cxn ang="0">
                          <a:pos x="T0" y="T1"/>
                        </a:cxn>
                        <a:cxn ang="0">
                          <a:pos x="T2" y="T3"/>
                        </a:cxn>
                        <a:cxn ang="0">
                          <a:pos x="T4" y="T5"/>
                        </a:cxn>
                      </a:cxnLst>
                      <a:rect l="0" t="0" r="r" b="b"/>
                      <a:pathLst>
                        <a:path w="15" h="17">
                          <a:moveTo>
                            <a:pt x="0" y="17"/>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grpSp>
              <p:nvGrpSpPr>
                <p:cNvPr id="393" name="Group 155"/>
                <p:cNvGrpSpPr>
                  <a:grpSpLocks noChangeAspect="1"/>
                </p:cNvGrpSpPr>
                <p:nvPr/>
              </p:nvGrpSpPr>
              <p:grpSpPr bwMode="auto">
                <a:xfrm>
                  <a:off x="5440" y="2657"/>
                  <a:ext cx="15" cy="57"/>
                  <a:chOff x="5440" y="2657"/>
                  <a:chExt cx="15" cy="57"/>
                </a:xfrm>
              </p:grpSpPr>
              <p:grpSp>
                <p:nvGrpSpPr>
                  <p:cNvPr id="402" name="Group 156"/>
                  <p:cNvGrpSpPr>
                    <a:grpSpLocks noChangeAspect="1"/>
                  </p:cNvGrpSpPr>
                  <p:nvPr/>
                </p:nvGrpSpPr>
                <p:grpSpPr bwMode="auto">
                  <a:xfrm>
                    <a:off x="5440" y="2687"/>
                    <a:ext cx="15" cy="27"/>
                    <a:chOff x="5440" y="2687"/>
                    <a:chExt cx="15" cy="27"/>
                  </a:xfrm>
                </p:grpSpPr>
                <p:sp>
                  <p:nvSpPr>
                    <p:cNvPr id="406" name="Freeform 157"/>
                    <p:cNvSpPr>
                      <a:spLocks noChangeAspect="1"/>
                    </p:cNvSpPr>
                    <p:nvPr/>
                  </p:nvSpPr>
                  <p:spPr bwMode="auto">
                    <a:xfrm>
                      <a:off x="5440" y="2701"/>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07" name="Freeform 158"/>
                    <p:cNvSpPr>
                      <a:spLocks noChangeAspect="1"/>
                    </p:cNvSpPr>
                    <p:nvPr/>
                  </p:nvSpPr>
                  <p:spPr bwMode="auto">
                    <a:xfrm>
                      <a:off x="5440" y="2687"/>
                      <a:ext cx="15" cy="14"/>
                    </a:xfrm>
                    <a:custGeom>
                      <a:avLst/>
                      <a:gdLst>
                        <a:gd name="T0" fmla="*/ 0 w 15"/>
                        <a:gd name="T1" fmla="*/ 14 h 14"/>
                        <a:gd name="T2" fmla="*/ 15 w 15"/>
                        <a:gd name="T3" fmla="*/ 0 h 14"/>
                        <a:gd name="T4" fmla="*/ 0 w 15"/>
                        <a:gd name="T5" fmla="*/ 0 h 14"/>
                      </a:gdLst>
                      <a:ahLst/>
                      <a:cxnLst>
                        <a:cxn ang="0">
                          <a:pos x="T0" y="T1"/>
                        </a:cxn>
                        <a:cxn ang="0">
                          <a:pos x="T2" y="T3"/>
                        </a:cxn>
                        <a:cxn ang="0">
                          <a:pos x="T4" y="T5"/>
                        </a:cxn>
                      </a:cxnLst>
                      <a:rect l="0" t="0" r="r" b="b"/>
                      <a:pathLst>
                        <a:path w="15" h="14">
                          <a:moveTo>
                            <a:pt x="0" y="14"/>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403" name="Group 159"/>
                  <p:cNvGrpSpPr>
                    <a:grpSpLocks noChangeAspect="1"/>
                  </p:cNvGrpSpPr>
                  <p:nvPr/>
                </p:nvGrpSpPr>
                <p:grpSpPr bwMode="auto">
                  <a:xfrm>
                    <a:off x="5440" y="2657"/>
                    <a:ext cx="15" cy="30"/>
                    <a:chOff x="5440" y="2657"/>
                    <a:chExt cx="15" cy="30"/>
                  </a:xfrm>
                </p:grpSpPr>
                <p:sp>
                  <p:nvSpPr>
                    <p:cNvPr id="404" name="Freeform 160"/>
                    <p:cNvSpPr>
                      <a:spLocks noChangeAspect="1"/>
                    </p:cNvSpPr>
                    <p:nvPr/>
                  </p:nvSpPr>
                  <p:spPr bwMode="auto">
                    <a:xfrm>
                      <a:off x="5440" y="2674"/>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05" name="Freeform 161"/>
                    <p:cNvSpPr>
                      <a:spLocks noChangeAspect="1"/>
                    </p:cNvSpPr>
                    <p:nvPr/>
                  </p:nvSpPr>
                  <p:spPr bwMode="auto">
                    <a:xfrm>
                      <a:off x="5440" y="2657"/>
                      <a:ext cx="15" cy="17"/>
                    </a:xfrm>
                    <a:custGeom>
                      <a:avLst/>
                      <a:gdLst>
                        <a:gd name="T0" fmla="*/ 0 w 15"/>
                        <a:gd name="T1" fmla="*/ 17 h 17"/>
                        <a:gd name="T2" fmla="*/ 15 w 15"/>
                        <a:gd name="T3" fmla="*/ 0 h 17"/>
                        <a:gd name="T4" fmla="*/ 0 w 15"/>
                        <a:gd name="T5" fmla="*/ 0 h 17"/>
                      </a:gdLst>
                      <a:ahLst/>
                      <a:cxnLst>
                        <a:cxn ang="0">
                          <a:pos x="T0" y="T1"/>
                        </a:cxn>
                        <a:cxn ang="0">
                          <a:pos x="T2" y="T3"/>
                        </a:cxn>
                        <a:cxn ang="0">
                          <a:pos x="T4" y="T5"/>
                        </a:cxn>
                      </a:cxnLst>
                      <a:rect l="0" t="0" r="r" b="b"/>
                      <a:pathLst>
                        <a:path w="15" h="17">
                          <a:moveTo>
                            <a:pt x="0" y="17"/>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grpSp>
              <p:nvGrpSpPr>
                <p:cNvPr id="394" name="Group 162"/>
                <p:cNvGrpSpPr>
                  <a:grpSpLocks noChangeAspect="1"/>
                </p:cNvGrpSpPr>
                <p:nvPr/>
              </p:nvGrpSpPr>
              <p:grpSpPr bwMode="auto">
                <a:xfrm>
                  <a:off x="5440" y="2600"/>
                  <a:ext cx="15" cy="57"/>
                  <a:chOff x="5440" y="2600"/>
                  <a:chExt cx="15" cy="57"/>
                </a:xfrm>
              </p:grpSpPr>
              <p:grpSp>
                <p:nvGrpSpPr>
                  <p:cNvPr id="396" name="Group 163"/>
                  <p:cNvGrpSpPr>
                    <a:grpSpLocks noChangeAspect="1"/>
                  </p:cNvGrpSpPr>
                  <p:nvPr/>
                </p:nvGrpSpPr>
                <p:grpSpPr bwMode="auto">
                  <a:xfrm>
                    <a:off x="5440" y="2630"/>
                    <a:ext cx="15" cy="27"/>
                    <a:chOff x="5440" y="2630"/>
                    <a:chExt cx="15" cy="27"/>
                  </a:xfrm>
                </p:grpSpPr>
                <p:sp>
                  <p:nvSpPr>
                    <p:cNvPr id="400" name="Freeform 164"/>
                    <p:cNvSpPr>
                      <a:spLocks noChangeAspect="1"/>
                    </p:cNvSpPr>
                    <p:nvPr/>
                  </p:nvSpPr>
                  <p:spPr bwMode="auto">
                    <a:xfrm>
                      <a:off x="5440" y="2644"/>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401" name="Freeform 165"/>
                    <p:cNvSpPr>
                      <a:spLocks noChangeAspect="1"/>
                    </p:cNvSpPr>
                    <p:nvPr/>
                  </p:nvSpPr>
                  <p:spPr bwMode="auto">
                    <a:xfrm>
                      <a:off x="5440" y="2630"/>
                      <a:ext cx="15" cy="14"/>
                    </a:xfrm>
                    <a:custGeom>
                      <a:avLst/>
                      <a:gdLst>
                        <a:gd name="T0" fmla="*/ 0 w 15"/>
                        <a:gd name="T1" fmla="*/ 14 h 14"/>
                        <a:gd name="T2" fmla="*/ 15 w 15"/>
                        <a:gd name="T3" fmla="*/ 0 h 14"/>
                        <a:gd name="T4" fmla="*/ 0 w 15"/>
                        <a:gd name="T5" fmla="*/ 0 h 14"/>
                      </a:gdLst>
                      <a:ahLst/>
                      <a:cxnLst>
                        <a:cxn ang="0">
                          <a:pos x="T0" y="T1"/>
                        </a:cxn>
                        <a:cxn ang="0">
                          <a:pos x="T2" y="T3"/>
                        </a:cxn>
                        <a:cxn ang="0">
                          <a:pos x="T4" y="T5"/>
                        </a:cxn>
                      </a:cxnLst>
                      <a:rect l="0" t="0" r="r" b="b"/>
                      <a:pathLst>
                        <a:path w="15" h="14">
                          <a:moveTo>
                            <a:pt x="0" y="14"/>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397" name="Group 166"/>
                  <p:cNvGrpSpPr>
                    <a:grpSpLocks noChangeAspect="1"/>
                  </p:cNvGrpSpPr>
                  <p:nvPr/>
                </p:nvGrpSpPr>
                <p:grpSpPr bwMode="auto">
                  <a:xfrm>
                    <a:off x="5440" y="2600"/>
                    <a:ext cx="15" cy="30"/>
                    <a:chOff x="5440" y="2600"/>
                    <a:chExt cx="15" cy="30"/>
                  </a:xfrm>
                </p:grpSpPr>
                <p:sp>
                  <p:nvSpPr>
                    <p:cNvPr id="398" name="Freeform 167"/>
                    <p:cNvSpPr>
                      <a:spLocks noChangeAspect="1"/>
                    </p:cNvSpPr>
                    <p:nvPr/>
                  </p:nvSpPr>
                  <p:spPr bwMode="auto">
                    <a:xfrm>
                      <a:off x="5440" y="2617"/>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99" name="Freeform 168"/>
                    <p:cNvSpPr>
                      <a:spLocks noChangeAspect="1"/>
                    </p:cNvSpPr>
                    <p:nvPr/>
                  </p:nvSpPr>
                  <p:spPr bwMode="auto">
                    <a:xfrm>
                      <a:off x="5440" y="2600"/>
                      <a:ext cx="15" cy="17"/>
                    </a:xfrm>
                    <a:custGeom>
                      <a:avLst/>
                      <a:gdLst>
                        <a:gd name="T0" fmla="*/ 0 w 15"/>
                        <a:gd name="T1" fmla="*/ 17 h 17"/>
                        <a:gd name="T2" fmla="*/ 15 w 15"/>
                        <a:gd name="T3" fmla="*/ 0 h 17"/>
                        <a:gd name="T4" fmla="*/ 0 w 15"/>
                        <a:gd name="T5" fmla="*/ 0 h 17"/>
                      </a:gdLst>
                      <a:ahLst/>
                      <a:cxnLst>
                        <a:cxn ang="0">
                          <a:pos x="T0" y="T1"/>
                        </a:cxn>
                        <a:cxn ang="0">
                          <a:pos x="T2" y="T3"/>
                        </a:cxn>
                        <a:cxn ang="0">
                          <a:pos x="T4" y="T5"/>
                        </a:cxn>
                      </a:cxnLst>
                      <a:rect l="0" t="0" r="r" b="b"/>
                      <a:pathLst>
                        <a:path w="15" h="17">
                          <a:moveTo>
                            <a:pt x="0" y="17"/>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sp>
              <p:nvSpPr>
                <p:cNvPr id="395" name="Line 169"/>
                <p:cNvSpPr>
                  <a:spLocks noChangeAspect="1" noChangeShapeType="1"/>
                </p:cNvSpPr>
                <p:nvPr/>
              </p:nvSpPr>
              <p:spPr bwMode="auto">
                <a:xfrm flipV="1">
                  <a:off x="5440" y="2587"/>
                  <a:ext cx="15" cy="13"/>
                </a:xfrm>
                <a:prstGeom prst="lin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grpSp>
          <p:grpSp>
            <p:nvGrpSpPr>
              <p:cNvPr id="296" name="Group 170"/>
              <p:cNvGrpSpPr>
                <a:grpSpLocks noChangeAspect="1"/>
              </p:cNvGrpSpPr>
              <p:nvPr/>
            </p:nvGrpSpPr>
            <p:grpSpPr bwMode="auto">
              <a:xfrm>
                <a:off x="5010" y="2262"/>
                <a:ext cx="27" cy="270"/>
                <a:chOff x="5435" y="2328"/>
                <a:chExt cx="25" cy="254"/>
              </a:xfrm>
            </p:grpSpPr>
            <p:grpSp>
              <p:nvGrpSpPr>
                <p:cNvPr id="352" name="Group 171"/>
                <p:cNvGrpSpPr>
                  <a:grpSpLocks noChangeAspect="1"/>
                </p:cNvGrpSpPr>
                <p:nvPr/>
              </p:nvGrpSpPr>
              <p:grpSpPr bwMode="auto">
                <a:xfrm>
                  <a:off x="5435" y="2328"/>
                  <a:ext cx="25" cy="254"/>
                  <a:chOff x="5435" y="2328"/>
                  <a:chExt cx="25" cy="254"/>
                </a:xfrm>
              </p:grpSpPr>
              <p:sp>
                <p:nvSpPr>
                  <p:cNvPr id="383" name="Rectangle 172"/>
                  <p:cNvSpPr>
                    <a:spLocks noChangeAspect="1" noChangeArrowheads="1"/>
                  </p:cNvSpPr>
                  <p:nvPr/>
                </p:nvSpPr>
                <p:spPr bwMode="auto">
                  <a:xfrm>
                    <a:off x="5440" y="2328"/>
                    <a:ext cx="0" cy="254"/>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84" name="Rectangle 173"/>
                  <p:cNvSpPr>
                    <a:spLocks noChangeAspect="1" noChangeArrowheads="1"/>
                  </p:cNvSpPr>
                  <p:nvPr/>
                </p:nvSpPr>
                <p:spPr bwMode="auto">
                  <a:xfrm>
                    <a:off x="5457" y="2330"/>
                    <a:ext cx="1" cy="250"/>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85" name="Rectangle 174"/>
                  <p:cNvSpPr>
                    <a:spLocks noChangeAspect="1" noChangeArrowheads="1"/>
                  </p:cNvSpPr>
                  <p:nvPr/>
                </p:nvSpPr>
                <p:spPr bwMode="auto">
                  <a:xfrm>
                    <a:off x="5435" y="2582"/>
                    <a:ext cx="10" cy="0"/>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86" name="Rectangle 175"/>
                  <p:cNvSpPr>
                    <a:spLocks noChangeAspect="1" noChangeArrowheads="1"/>
                  </p:cNvSpPr>
                  <p:nvPr/>
                </p:nvSpPr>
                <p:spPr bwMode="auto">
                  <a:xfrm>
                    <a:off x="5455" y="2582"/>
                    <a:ext cx="5" cy="0"/>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87" name="Rectangle 176"/>
                  <p:cNvSpPr>
                    <a:spLocks noChangeAspect="1" noChangeArrowheads="1"/>
                  </p:cNvSpPr>
                  <p:nvPr/>
                </p:nvSpPr>
                <p:spPr bwMode="auto">
                  <a:xfrm>
                    <a:off x="5440" y="2328"/>
                    <a:ext cx="5" cy="0"/>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88" name="Rectangle 177"/>
                  <p:cNvSpPr>
                    <a:spLocks noChangeAspect="1" noChangeArrowheads="1"/>
                  </p:cNvSpPr>
                  <p:nvPr/>
                </p:nvSpPr>
                <p:spPr bwMode="auto">
                  <a:xfrm>
                    <a:off x="5455" y="2328"/>
                    <a:ext cx="5" cy="0"/>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89" name="Rectangle 178"/>
                  <p:cNvSpPr>
                    <a:spLocks noChangeAspect="1" noChangeArrowheads="1"/>
                  </p:cNvSpPr>
                  <p:nvPr/>
                </p:nvSpPr>
                <p:spPr bwMode="auto">
                  <a:xfrm>
                    <a:off x="5442" y="2334"/>
                    <a:ext cx="11" cy="0"/>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90" name="Rectangle 179"/>
                  <p:cNvSpPr>
                    <a:spLocks noChangeAspect="1" noChangeArrowheads="1"/>
                  </p:cNvSpPr>
                  <p:nvPr/>
                </p:nvSpPr>
                <p:spPr bwMode="auto">
                  <a:xfrm>
                    <a:off x="5440" y="2573"/>
                    <a:ext cx="15" cy="0"/>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353" name="Group 180"/>
                <p:cNvGrpSpPr>
                  <a:grpSpLocks noChangeAspect="1"/>
                </p:cNvGrpSpPr>
                <p:nvPr/>
              </p:nvGrpSpPr>
              <p:grpSpPr bwMode="auto">
                <a:xfrm>
                  <a:off x="5440" y="2336"/>
                  <a:ext cx="15" cy="237"/>
                  <a:chOff x="5440" y="2336"/>
                  <a:chExt cx="15" cy="237"/>
                </a:xfrm>
              </p:grpSpPr>
              <p:grpSp>
                <p:nvGrpSpPr>
                  <p:cNvPr id="354" name="Group 181"/>
                  <p:cNvGrpSpPr>
                    <a:grpSpLocks noChangeAspect="1"/>
                  </p:cNvGrpSpPr>
                  <p:nvPr/>
                </p:nvGrpSpPr>
                <p:grpSpPr bwMode="auto">
                  <a:xfrm>
                    <a:off x="5440" y="2516"/>
                    <a:ext cx="15" cy="57"/>
                    <a:chOff x="5440" y="2516"/>
                    <a:chExt cx="15" cy="57"/>
                  </a:xfrm>
                </p:grpSpPr>
                <p:grpSp>
                  <p:nvGrpSpPr>
                    <p:cNvPr id="377" name="Group 182"/>
                    <p:cNvGrpSpPr>
                      <a:grpSpLocks noChangeAspect="1"/>
                    </p:cNvGrpSpPr>
                    <p:nvPr/>
                  </p:nvGrpSpPr>
                  <p:grpSpPr bwMode="auto">
                    <a:xfrm>
                      <a:off x="5440" y="2547"/>
                      <a:ext cx="15" cy="26"/>
                      <a:chOff x="5440" y="2547"/>
                      <a:chExt cx="15" cy="26"/>
                    </a:xfrm>
                  </p:grpSpPr>
                  <p:sp>
                    <p:nvSpPr>
                      <p:cNvPr id="381" name="Freeform 183"/>
                      <p:cNvSpPr>
                        <a:spLocks noChangeAspect="1"/>
                      </p:cNvSpPr>
                      <p:nvPr/>
                    </p:nvSpPr>
                    <p:spPr bwMode="auto">
                      <a:xfrm>
                        <a:off x="5440" y="2560"/>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82" name="Freeform 184"/>
                      <p:cNvSpPr>
                        <a:spLocks noChangeAspect="1"/>
                      </p:cNvSpPr>
                      <p:nvPr/>
                    </p:nvSpPr>
                    <p:spPr bwMode="auto">
                      <a:xfrm>
                        <a:off x="5440" y="2547"/>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378" name="Group 185"/>
                    <p:cNvGrpSpPr>
                      <a:grpSpLocks noChangeAspect="1"/>
                    </p:cNvGrpSpPr>
                    <p:nvPr/>
                  </p:nvGrpSpPr>
                  <p:grpSpPr bwMode="auto">
                    <a:xfrm>
                      <a:off x="5440" y="2516"/>
                      <a:ext cx="15" cy="31"/>
                      <a:chOff x="5440" y="2516"/>
                      <a:chExt cx="15" cy="31"/>
                    </a:xfrm>
                  </p:grpSpPr>
                  <p:sp>
                    <p:nvSpPr>
                      <p:cNvPr id="379" name="Freeform 186"/>
                      <p:cNvSpPr>
                        <a:spLocks noChangeAspect="1"/>
                      </p:cNvSpPr>
                      <p:nvPr/>
                    </p:nvSpPr>
                    <p:spPr bwMode="auto">
                      <a:xfrm>
                        <a:off x="5440" y="2534"/>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80" name="Freeform 187"/>
                      <p:cNvSpPr>
                        <a:spLocks noChangeAspect="1"/>
                      </p:cNvSpPr>
                      <p:nvPr/>
                    </p:nvSpPr>
                    <p:spPr bwMode="auto">
                      <a:xfrm>
                        <a:off x="5440" y="2516"/>
                        <a:ext cx="15" cy="18"/>
                      </a:xfrm>
                      <a:custGeom>
                        <a:avLst/>
                        <a:gdLst>
                          <a:gd name="T0" fmla="*/ 0 w 15"/>
                          <a:gd name="T1" fmla="*/ 18 h 18"/>
                          <a:gd name="T2" fmla="*/ 15 w 15"/>
                          <a:gd name="T3" fmla="*/ 0 h 18"/>
                          <a:gd name="T4" fmla="*/ 0 w 15"/>
                          <a:gd name="T5" fmla="*/ 0 h 18"/>
                        </a:gdLst>
                        <a:ahLst/>
                        <a:cxnLst>
                          <a:cxn ang="0">
                            <a:pos x="T0" y="T1"/>
                          </a:cxn>
                          <a:cxn ang="0">
                            <a:pos x="T2" y="T3"/>
                          </a:cxn>
                          <a:cxn ang="0">
                            <a:pos x="T4" y="T5"/>
                          </a:cxn>
                        </a:cxnLst>
                        <a:rect l="0" t="0" r="r" b="b"/>
                        <a:pathLst>
                          <a:path w="15" h="18">
                            <a:moveTo>
                              <a:pt x="0" y="18"/>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grpSp>
                <p:nvGrpSpPr>
                  <p:cNvPr id="355" name="Group 188"/>
                  <p:cNvGrpSpPr>
                    <a:grpSpLocks noChangeAspect="1"/>
                  </p:cNvGrpSpPr>
                  <p:nvPr/>
                </p:nvGrpSpPr>
                <p:grpSpPr bwMode="auto">
                  <a:xfrm>
                    <a:off x="5440" y="2459"/>
                    <a:ext cx="15" cy="57"/>
                    <a:chOff x="5440" y="2459"/>
                    <a:chExt cx="15" cy="57"/>
                  </a:xfrm>
                </p:grpSpPr>
                <p:grpSp>
                  <p:nvGrpSpPr>
                    <p:cNvPr id="371" name="Group 189"/>
                    <p:cNvGrpSpPr>
                      <a:grpSpLocks noChangeAspect="1"/>
                    </p:cNvGrpSpPr>
                    <p:nvPr/>
                  </p:nvGrpSpPr>
                  <p:grpSpPr bwMode="auto">
                    <a:xfrm>
                      <a:off x="5440" y="2490"/>
                      <a:ext cx="15" cy="26"/>
                      <a:chOff x="5440" y="2490"/>
                      <a:chExt cx="15" cy="26"/>
                    </a:xfrm>
                  </p:grpSpPr>
                  <p:sp>
                    <p:nvSpPr>
                      <p:cNvPr id="375" name="Freeform 190"/>
                      <p:cNvSpPr>
                        <a:spLocks noChangeAspect="1"/>
                      </p:cNvSpPr>
                      <p:nvPr/>
                    </p:nvSpPr>
                    <p:spPr bwMode="auto">
                      <a:xfrm>
                        <a:off x="5440" y="2503"/>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76" name="Freeform 191"/>
                      <p:cNvSpPr>
                        <a:spLocks noChangeAspect="1"/>
                      </p:cNvSpPr>
                      <p:nvPr/>
                    </p:nvSpPr>
                    <p:spPr bwMode="auto">
                      <a:xfrm>
                        <a:off x="5440" y="2490"/>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372" name="Group 192"/>
                    <p:cNvGrpSpPr>
                      <a:grpSpLocks noChangeAspect="1"/>
                    </p:cNvGrpSpPr>
                    <p:nvPr/>
                  </p:nvGrpSpPr>
                  <p:grpSpPr bwMode="auto">
                    <a:xfrm>
                      <a:off x="5440" y="2459"/>
                      <a:ext cx="15" cy="31"/>
                      <a:chOff x="5440" y="2459"/>
                      <a:chExt cx="15" cy="31"/>
                    </a:xfrm>
                  </p:grpSpPr>
                  <p:sp>
                    <p:nvSpPr>
                      <p:cNvPr id="373" name="Freeform 193"/>
                      <p:cNvSpPr>
                        <a:spLocks noChangeAspect="1"/>
                      </p:cNvSpPr>
                      <p:nvPr/>
                    </p:nvSpPr>
                    <p:spPr bwMode="auto">
                      <a:xfrm>
                        <a:off x="5440" y="2477"/>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74" name="Freeform 194"/>
                      <p:cNvSpPr>
                        <a:spLocks noChangeAspect="1"/>
                      </p:cNvSpPr>
                      <p:nvPr/>
                    </p:nvSpPr>
                    <p:spPr bwMode="auto">
                      <a:xfrm>
                        <a:off x="5440" y="2459"/>
                        <a:ext cx="15" cy="18"/>
                      </a:xfrm>
                      <a:custGeom>
                        <a:avLst/>
                        <a:gdLst>
                          <a:gd name="T0" fmla="*/ 0 w 15"/>
                          <a:gd name="T1" fmla="*/ 18 h 18"/>
                          <a:gd name="T2" fmla="*/ 15 w 15"/>
                          <a:gd name="T3" fmla="*/ 0 h 18"/>
                          <a:gd name="T4" fmla="*/ 0 w 15"/>
                          <a:gd name="T5" fmla="*/ 0 h 18"/>
                        </a:gdLst>
                        <a:ahLst/>
                        <a:cxnLst>
                          <a:cxn ang="0">
                            <a:pos x="T0" y="T1"/>
                          </a:cxn>
                          <a:cxn ang="0">
                            <a:pos x="T2" y="T3"/>
                          </a:cxn>
                          <a:cxn ang="0">
                            <a:pos x="T4" y="T5"/>
                          </a:cxn>
                        </a:cxnLst>
                        <a:rect l="0" t="0" r="r" b="b"/>
                        <a:pathLst>
                          <a:path w="15" h="18">
                            <a:moveTo>
                              <a:pt x="0" y="18"/>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grpSp>
                <p:nvGrpSpPr>
                  <p:cNvPr id="356" name="Group 195"/>
                  <p:cNvGrpSpPr>
                    <a:grpSpLocks noChangeAspect="1"/>
                  </p:cNvGrpSpPr>
                  <p:nvPr/>
                </p:nvGrpSpPr>
                <p:grpSpPr bwMode="auto">
                  <a:xfrm>
                    <a:off x="5440" y="2407"/>
                    <a:ext cx="15" cy="52"/>
                    <a:chOff x="5440" y="2407"/>
                    <a:chExt cx="15" cy="52"/>
                  </a:xfrm>
                </p:grpSpPr>
                <p:grpSp>
                  <p:nvGrpSpPr>
                    <p:cNvPr id="365" name="Group 196"/>
                    <p:cNvGrpSpPr>
                      <a:grpSpLocks noChangeAspect="1"/>
                    </p:cNvGrpSpPr>
                    <p:nvPr/>
                  </p:nvGrpSpPr>
                  <p:grpSpPr bwMode="auto">
                    <a:xfrm>
                      <a:off x="5440" y="2433"/>
                      <a:ext cx="15" cy="26"/>
                      <a:chOff x="5440" y="2433"/>
                      <a:chExt cx="15" cy="26"/>
                    </a:xfrm>
                  </p:grpSpPr>
                  <p:sp>
                    <p:nvSpPr>
                      <p:cNvPr id="369" name="Freeform 197"/>
                      <p:cNvSpPr>
                        <a:spLocks noChangeAspect="1"/>
                      </p:cNvSpPr>
                      <p:nvPr/>
                    </p:nvSpPr>
                    <p:spPr bwMode="auto">
                      <a:xfrm>
                        <a:off x="5440" y="2446"/>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70" name="Freeform 198"/>
                      <p:cNvSpPr>
                        <a:spLocks noChangeAspect="1"/>
                      </p:cNvSpPr>
                      <p:nvPr/>
                    </p:nvSpPr>
                    <p:spPr bwMode="auto">
                      <a:xfrm>
                        <a:off x="5440" y="2433"/>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366" name="Group 199"/>
                    <p:cNvGrpSpPr>
                      <a:grpSpLocks noChangeAspect="1"/>
                    </p:cNvGrpSpPr>
                    <p:nvPr/>
                  </p:nvGrpSpPr>
                  <p:grpSpPr bwMode="auto">
                    <a:xfrm>
                      <a:off x="5440" y="2407"/>
                      <a:ext cx="15" cy="26"/>
                      <a:chOff x="5440" y="2407"/>
                      <a:chExt cx="15" cy="26"/>
                    </a:xfrm>
                  </p:grpSpPr>
                  <p:sp>
                    <p:nvSpPr>
                      <p:cNvPr id="367" name="Freeform 200"/>
                      <p:cNvSpPr>
                        <a:spLocks noChangeAspect="1"/>
                      </p:cNvSpPr>
                      <p:nvPr/>
                    </p:nvSpPr>
                    <p:spPr bwMode="auto">
                      <a:xfrm>
                        <a:off x="5440" y="2420"/>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68" name="Freeform 201"/>
                      <p:cNvSpPr>
                        <a:spLocks noChangeAspect="1"/>
                      </p:cNvSpPr>
                      <p:nvPr/>
                    </p:nvSpPr>
                    <p:spPr bwMode="auto">
                      <a:xfrm>
                        <a:off x="5440" y="2407"/>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grpSp>
                <p:nvGrpSpPr>
                  <p:cNvPr id="357" name="Group 202"/>
                  <p:cNvGrpSpPr>
                    <a:grpSpLocks noChangeAspect="1"/>
                  </p:cNvGrpSpPr>
                  <p:nvPr/>
                </p:nvGrpSpPr>
                <p:grpSpPr bwMode="auto">
                  <a:xfrm>
                    <a:off x="5440" y="2350"/>
                    <a:ext cx="15" cy="52"/>
                    <a:chOff x="5440" y="2350"/>
                    <a:chExt cx="15" cy="52"/>
                  </a:xfrm>
                </p:grpSpPr>
                <p:grpSp>
                  <p:nvGrpSpPr>
                    <p:cNvPr id="359" name="Group 203"/>
                    <p:cNvGrpSpPr>
                      <a:grpSpLocks noChangeAspect="1"/>
                    </p:cNvGrpSpPr>
                    <p:nvPr/>
                  </p:nvGrpSpPr>
                  <p:grpSpPr bwMode="auto">
                    <a:xfrm>
                      <a:off x="5440" y="2376"/>
                      <a:ext cx="15" cy="26"/>
                      <a:chOff x="5440" y="2376"/>
                      <a:chExt cx="15" cy="26"/>
                    </a:xfrm>
                  </p:grpSpPr>
                  <p:sp>
                    <p:nvSpPr>
                      <p:cNvPr id="363" name="Freeform 204"/>
                      <p:cNvSpPr>
                        <a:spLocks noChangeAspect="1"/>
                      </p:cNvSpPr>
                      <p:nvPr/>
                    </p:nvSpPr>
                    <p:spPr bwMode="auto">
                      <a:xfrm>
                        <a:off x="5440" y="2389"/>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64" name="Freeform 205"/>
                      <p:cNvSpPr>
                        <a:spLocks noChangeAspect="1"/>
                      </p:cNvSpPr>
                      <p:nvPr/>
                    </p:nvSpPr>
                    <p:spPr bwMode="auto">
                      <a:xfrm>
                        <a:off x="5440" y="2376"/>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360" name="Group 206"/>
                    <p:cNvGrpSpPr>
                      <a:grpSpLocks noChangeAspect="1"/>
                    </p:cNvGrpSpPr>
                    <p:nvPr/>
                  </p:nvGrpSpPr>
                  <p:grpSpPr bwMode="auto">
                    <a:xfrm>
                      <a:off x="5440" y="2350"/>
                      <a:ext cx="15" cy="26"/>
                      <a:chOff x="5440" y="2350"/>
                      <a:chExt cx="15" cy="26"/>
                    </a:xfrm>
                  </p:grpSpPr>
                  <p:sp>
                    <p:nvSpPr>
                      <p:cNvPr id="361" name="Freeform 207"/>
                      <p:cNvSpPr>
                        <a:spLocks noChangeAspect="1"/>
                      </p:cNvSpPr>
                      <p:nvPr/>
                    </p:nvSpPr>
                    <p:spPr bwMode="auto">
                      <a:xfrm>
                        <a:off x="5440" y="2363"/>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62" name="Freeform 208"/>
                      <p:cNvSpPr>
                        <a:spLocks noChangeAspect="1"/>
                      </p:cNvSpPr>
                      <p:nvPr/>
                    </p:nvSpPr>
                    <p:spPr bwMode="auto">
                      <a:xfrm>
                        <a:off x="5440" y="2350"/>
                        <a:ext cx="15" cy="13"/>
                      </a:xfrm>
                      <a:custGeom>
                        <a:avLst/>
                        <a:gdLst>
                          <a:gd name="T0" fmla="*/ 0 w 15"/>
                          <a:gd name="T1" fmla="*/ 13 h 13"/>
                          <a:gd name="T2" fmla="*/ 15 w 15"/>
                          <a:gd name="T3" fmla="*/ 0 h 13"/>
                          <a:gd name="T4" fmla="*/ 0 w 15"/>
                          <a:gd name="T5" fmla="*/ 0 h 13"/>
                        </a:gdLst>
                        <a:ahLst/>
                        <a:cxnLst>
                          <a:cxn ang="0">
                            <a:pos x="T0" y="T1"/>
                          </a:cxn>
                          <a:cxn ang="0">
                            <a:pos x="T2" y="T3"/>
                          </a:cxn>
                          <a:cxn ang="0">
                            <a:pos x="T4" y="T5"/>
                          </a:cxn>
                        </a:cxnLst>
                        <a:rect l="0" t="0" r="r" b="b"/>
                        <a:pathLst>
                          <a:path w="15" h="13">
                            <a:moveTo>
                              <a:pt x="0" y="13"/>
                            </a:moveTo>
                            <a:lnTo>
                              <a:pt x="15" y="0"/>
                            </a:lnTo>
                            <a:lnTo>
                              <a:pt x="0" y="0"/>
                            </a:lnTo>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sp>
                <p:nvSpPr>
                  <p:cNvPr id="358" name="Line 209"/>
                  <p:cNvSpPr>
                    <a:spLocks noChangeAspect="1" noChangeShapeType="1"/>
                  </p:cNvSpPr>
                  <p:nvPr/>
                </p:nvSpPr>
                <p:spPr bwMode="auto">
                  <a:xfrm flipV="1">
                    <a:off x="5440" y="2336"/>
                    <a:ext cx="15" cy="14"/>
                  </a:xfrm>
                  <a:prstGeom prst="lin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grpSp>
          </p:grpSp>
          <p:sp>
            <p:nvSpPr>
              <p:cNvPr id="297" name="Rectangle 210"/>
              <p:cNvSpPr>
                <a:spLocks noChangeAspect="1" noChangeArrowheads="1"/>
              </p:cNvSpPr>
              <p:nvPr/>
            </p:nvSpPr>
            <p:spPr bwMode="auto">
              <a:xfrm>
                <a:off x="5016" y="2252"/>
                <a:ext cx="16" cy="10"/>
              </a:xfrm>
              <a:prstGeom prst="rect">
                <a:avLst/>
              </a:prstGeom>
              <a:noFill/>
              <a:ln w="9525">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298" name="Rectangle 211"/>
              <p:cNvSpPr>
                <a:spLocks noChangeAspect="1" noChangeArrowheads="1"/>
              </p:cNvSpPr>
              <p:nvPr/>
            </p:nvSpPr>
            <p:spPr bwMode="auto">
              <a:xfrm>
                <a:off x="5018" y="2254"/>
                <a:ext cx="17" cy="10"/>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nvGrpSpPr>
              <p:cNvPr id="299" name="Group 212"/>
              <p:cNvGrpSpPr>
                <a:grpSpLocks noChangeAspect="1"/>
              </p:cNvGrpSpPr>
              <p:nvPr/>
            </p:nvGrpSpPr>
            <p:grpSpPr bwMode="auto">
              <a:xfrm>
                <a:off x="5010" y="2415"/>
                <a:ext cx="33" cy="10"/>
                <a:chOff x="5435" y="2472"/>
                <a:chExt cx="30" cy="9"/>
              </a:xfrm>
            </p:grpSpPr>
            <p:grpSp>
              <p:nvGrpSpPr>
                <p:cNvPr id="344" name="Group 213"/>
                <p:cNvGrpSpPr>
                  <a:grpSpLocks noChangeAspect="1"/>
                </p:cNvGrpSpPr>
                <p:nvPr/>
              </p:nvGrpSpPr>
              <p:grpSpPr bwMode="auto">
                <a:xfrm>
                  <a:off x="5460" y="2472"/>
                  <a:ext cx="5" cy="9"/>
                  <a:chOff x="5460" y="2472"/>
                  <a:chExt cx="5" cy="9"/>
                </a:xfrm>
              </p:grpSpPr>
              <p:sp>
                <p:nvSpPr>
                  <p:cNvPr id="350" name="Freeform 214"/>
                  <p:cNvSpPr>
                    <a:spLocks noChangeAspect="1"/>
                  </p:cNvSpPr>
                  <p:nvPr/>
                </p:nvSpPr>
                <p:spPr bwMode="auto">
                  <a:xfrm>
                    <a:off x="5460" y="2472"/>
                    <a:ext cx="5" cy="9"/>
                  </a:xfrm>
                  <a:custGeom>
                    <a:avLst/>
                    <a:gdLst>
                      <a:gd name="T0" fmla="*/ 0 w 5"/>
                      <a:gd name="T1" fmla="*/ 0 h 9"/>
                      <a:gd name="T2" fmla="*/ 5 w 5"/>
                      <a:gd name="T3" fmla="*/ 0 h 9"/>
                      <a:gd name="T4" fmla="*/ 5 w 5"/>
                      <a:gd name="T5" fmla="*/ 5 h 9"/>
                      <a:gd name="T6" fmla="*/ 0 w 5"/>
                      <a:gd name="T7" fmla="*/ 9 h 9"/>
                      <a:gd name="T8" fmla="*/ 0 w 5"/>
                      <a:gd name="T9" fmla="*/ 0 h 9"/>
                    </a:gdLst>
                    <a:ahLst/>
                    <a:cxnLst>
                      <a:cxn ang="0">
                        <a:pos x="T0" y="T1"/>
                      </a:cxn>
                      <a:cxn ang="0">
                        <a:pos x="T2" y="T3"/>
                      </a:cxn>
                      <a:cxn ang="0">
                        <a:pos x="T4" y="T5"/>
                      </a:cxn>
                      <a:cxn ang="0">
                        <a:pos x="T6" y="T7"/>
                      </a:cxn>
                      <a:cxn ang="0">
                        <a:pos x="T8" y="T9"/>
                      </a:cxn>
                    </a:cxnLst>
                    <a:rect l="0" t="0" r="r" b="b"/>
                    <a:pathLst>
                      <a:path w="5" h="9">
                        <a:moveTo>
                          <a:pt x="0" y="0"/>
                        </a:moveTo>
                        <a:lnTo>
                          <a:pt x="5" y="0"/>
                        </a:lnTo>
                        <a:lnTo>
                          <a:pt x="5" y="5"/>
                        </a:lnTo>
                        <a:lnTo>
                          <a:pt x="0" y="9"/>
                        </a:lnTo>
                        <a:lnTo>
                          <a:pt x="0" y="0"/>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51" name="Oval 215"/>
                  <p:cNvSpPr>
                    <a:spLocks noChangeAspect="1" noChangeArrowheads="1"/>
                  </p:cNvSpPr>
                  <p:nvPr/>
                </p:nvSpPr>
                <p:spPr bwMode="auto">
                  <a:xfrm>
                    <a:off x="5462" y="2479"/>
                    <a:ext cx="1" cy="0"/>
                  </a:xfrm>
                  <a:prstGeom prst="ellips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345" name="Group 216"/>
                <p:cNvGrpSpPr>
                  <a:grpSpLocks noChangeAspect="1"/>
                </p:cNvGrpSpPr>
                <p:nvPr/>
              </p:nvGrpSpPr>
              <p:grpSpPr bwMode="auto">
                <a:xfrm>
                  <a:off x="5435" y="2472"/>
                  <a:ext cx="5" cy="9"/>
                  <a:chOff x="5435" y="2472"/>
                  <a:chExt cx="5" cy="9"/>
                </a:xfrm>
              </p:grpSpPr>
              <p:sp>
                <p:nvSpPr>
                  <p:cNvPr id="348" name="Freeform 217"/>
                  <p:cNvSpPr>
                    <a:spLocks noChangeAspect="1"/>
                  </p:cNvSpPr>
                  <p:nvPr/>
                </p:nvSpPr>
                <p:spPr bwMode="auto">
                  <a:xfrm>
                    <a:off x="5435" y="2472"/>
                    <a:ext cx="5" cy="9"/>
                  </a:xfrm>
                  <a:custGeom>
                    <a:avLst/>
                    <a:gdLst>
                      <a:gd name="T0" fmla="*/ 5 w 5"/>
                      <a:gd name="T1" fmla="*/ 0 h 9"/>
                      <a:gd name="T2" fmla="*/ 0 w 5"/>
                      <a:gd name="T3" fmla="*/ 0 h 9"/>
                      <a:gd name="T4" fmla="*/ 0 w 5"/>
                      <a:gd name="T5" fmla="*/ 5 h 9"/>
                      <a:gd name="T6" fmla="*/ 5 w 5"/>
                      <a:gd name="T7" fmla="*/ 9 h 9"/>
                      <a:gd name="T8" fmla="*/ 5 w 5"/>
                      <a:gd name="T9" fmla="*/ 0 h 9"/>
                    </a:gdLst>
                    <a:ahLst/>
                    <a:cxnLst>
                      <a:cxn ang="0">
                        <a:pos x="T0" y="T1"/>
                      </a:cxn>
                      <a:cxn ang="0">
                        <a:pos x="T2" y="T3"/>
                      </a:cxn>
                      <a:cxn ang="0">
                        <a:pos x="T4" y="T5"/>
                      </a:cxn>
                      <a:cxn ang="0">
                        <a:pos x="T6" y="T7"/>
                      </a:cxn>
                      <a:cxn ang="0">
                        <a:pos x="T8" y="T9"/>
                      </a:cxn>
                    </a:cxnLst>
                    <a:rect l="0" t="0" r="r" b="b"/>
                    <a:pathLst>
                      <a:path w="5" h="9">
                        <a:moveTo>
                          <a:pt x="5" y="0"/>
                        </a:moveTo>
                        <a:lnTo>
                          <a:pt x="0" y="0"/>
                        </a:lnTo>
                        <a:lnTo>
                          <a:pt x="0" y="5"/>
                        </a:lnTo>
                        <a:lnTo>
                          <a:pt x="5" y="9"/>
                        </a:lnTo>
                        <a:lnTo>
                          <a:pt x="5" y="0"/>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49" name="Oval 218"/>
                  <p:cNvSpPr>
                    <a:spLocks noChangeAspect="1" noChangeArrowheads="1"/>
                  </p:cNvSpPr>
                  <p:nvPr/>
                </p:nvSpPr>
                <p:spPr bwMode="auto">
                  <a:xfrm>
                    <a:off x="5437" y="2474"/>
                    <a:ext cx="1" cy="5"/>
                  </a:xfrm>
                  <a:prstGeom prst="ellips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sp>
              <p:nvSpPr>
                <p:cNvPr id="346" name="Rectangle 219"/>
                <p:cNvSpPr>
                  <a:spLocks noChangeAspect="1" noChangeArrowheads="1"/>
                </p:cNvSpPr>
                <p:nvPr/>
              </p:nvSpPr>
              <p:spPr bwMode="auto">
                <a:xfrm>
                  <a:off x="5440" y="2472"/>
                  <a:ext cx="20" cy="5"/>
                </a:xfrm>
                <a:prstGeom prst="rect">
                  <a:avLst/>
                </a:prstGeom>
                <a:noFill/>
                <a:ln w="9525">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47" name="Rectangle 220"/>
                <p:cNvSpPr>
                  <a:spLocks noChangeAspect="1" noChangeArrowheads="1"/>
                </p:cNvSpPr>
                <p:nvPr/>
              </p:nvSpPr>
              <p:spPr bwMode="auto">
                <a:xfrm>
                  <a:off x="5442" y="2474"/>
                  <a:ext cx="21" cy="5"/>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300" name="Group 221"/>
              <p:cNvGrpSpPr>
                <a:grpSpLocks noChangeAspect="1"/>
              </p:cNvGrpSpPr>
              <p:nvPr/>
            </p:nvGrpSpPr>
            <p:grpSpPr bwMode="auto">
              <a:xfrm>
                <a:off x="4952" y="2079"/>
                <a:ext cx="246" cy="308"/>
                <a:chOff x="5381" y="2157"/>
                <a:chExt cx="227" cy="289"/>
              </a:xfrm>
            </p:grpSpPr>
            <p:sp>
              <p:nvSpPr>
                <p:cNvPr id="331" name="Freeform 222"/>
                <p:cNvSpPr>
                  <a:spLocks noChangeAspect="1"/>
                </p:cNvSpPr>
                <p:nvPr/>
              </p:nvSpPr>
              <p:spPr bwMode="auto">
                <a:xfrm>
                  <a:off x="5445" y="2314"/>
                  <a:ext cx="15" cy="9"/>
                </a:xfrm>
                <a:custGeom>
                  <a:avLst/>
                  <a:gdLst>
                    <a:gd name="T0" fmla="*/ 10 w 15"/>
                    <a:gd name="T1" fmla="*/ 0 h 9"/>
                    <a:gd name="T2" fmla="*/ 10 w 15"/>
                    <a:gd name="T3" fmla="*/ 0 h 9"/>
                    <a:gd name="T4" fmla="*/ 10 w 15"/>
                    <a:gd name="T5" fmla="*/ 0 h 9"/>
                    <a:gd name="T6" fmla="*/ 10 w 15"/>
                    <a:gd name="T7" fmla="*/ 0 h 9"/>
                    <a:gd name="T8" fmla="*/ 15 w 15"/>
                    <a:gd name="T9" fmla="*/ 0 h 9"/>
                    <a:gd name="T10" fmla="*/ 15 w 15"/>
                    <a:gd name="T11" fmla="*/ 0 h 9"/>
                    <a:gd name="T12" fmla="*/ 15 w 15"/>
                    <a:gd name="T13" fmla="*/ 0 h 9"/>
                    <a:gd name="T14" fmla="*/ 15 w 15"/>
                    <a:gd name="T15" fmla="*/ 0 h 9"/>
                    <a:gd name="T16" fmla="*/ 15 w 15"/>
                    <a:gd name="T17" fmla="*/ 0 h 9"/>
                    <a:gd name="T18" fmla="*/ 15 w 15"/>
                    <a:gd name="T19" fmla="*/ 5 h 9"/>
                    <a:gd name="T20" fmla="*/ 15 w 15"/>
                    <a:gd name="T21" fmla="*/ 9 h 9"/>
                    <a:gd name="T22" fmla="*/ 15 w 15"/>
                    <a:gd name="T23" fmla="*/ 9 h 9"/>
                    <a:gd name="T24" fmla="*/ 15 w 15"/>
                    <a:gd name="T25" fmla="*/ 9 h 9"/>
                    <a:gd name="T26" fmla="*/ 15 w 15"/>
                    <a:gd name="T27" fmla="*/ 9 h 9"/>
                    <a:gd name="T28" fmla="*/ 10 w 15"/>
                    <a:gd name="T29" fmla="*/ 9 h 9"/>
                    <a:gd name="T30" fmla="*/ 10 w 15"/>
                    <a:gd name="T31" fmla="*/ 9 h 9"/>
                    <a:gd name="T32" fmla="*/ 10 w 15"/>
                    <a:gd name="T33" fmla="*/ 9 h 9"/>
                    <a:gd name="T34" fmla="*/ 10 w 15"/>
                    <a:gd name="T35" fmla="*/ 9 h 9"/>
                    <a:gd name="T36" fmla="*/ 10 w 15"/>
                    <a:gd name="T37" fmla="*/ 9 h 9"/>
                    <a:gd name="T38" fmla="*/ 10 w 15"/>
                    <a:gd name="T39" fmla="*/ 9 h 9"/>
                    <a:gd name="T40" fmla="*/ 0 w 15"/>
                    <a:gd name="T41" fmla="*/ 9 h 9"/>
                    <a:gd name="T42" fmla="*/ 0 w 15"/>
                    <a:gd name="T43" fmla="*/ 9 h 9"/>
                    <a:gd name="T44" fmla="*/ 0 w 15"/>
                    <a:gd name="T45" fmla="*/ 9 h 9"/>
                    <a:gd name="T46" fmla="*/ 0 w 15"/>
                    <a:gd name="T47" fmla="*/ 9 h 9"/>
                    <a:gd name="T48" fmla="*/ 0 w 15"/>
                    <a:gd name="T49" fmla="*/ 9 h 9"/>
                    <a:gd name="T50" fmla="*/ 0 w 15"/>
                    <a:gd name="T51" fmla="*/ 5 h 9"/>
                    <a:gd name="T52" fmla="*/ 0 w 15"/>
                    <a:gd name="T53" fmla="*/ 5 h 9"/>
                    <a:gd name="T54" fmla="*/ 0 w 15"/>
                    <a:gd name="T55" fmla="*/ 5 h 9"/>
                    <a:gd name="T56" fmla="*/ 0 w 15"/>
                    <a:gd name="T57" fmla="*/ 5 h 9"/>
                    <a:gd name="T58" fmla="*/ 0 w 15"/>
                    <a:gd name="T59" fmla="*/ 5 h 9"/>
                    <a:gd name="T60" fmla="*/ 0 w 15"/>
                    <a:gd name="T61" fmla="*/ 0 h 9"/>
                    <a:gd name="T62" fmla="*/ 0 w 15"/>
                    <a:gd name="T63" fmla="*/ 0 h 9"/>
                    <a:gd name="T64" fmla="*/ 0 w 15"/>
                    <a:gd name="T65" fmla="*/ 0 h 9"/>
                    <a:gd name="T66" fmla="*/ 0 w 15"/>
                    <a:gd name="T67" fmla="*/ 0 h 9"/>
                    <a:gd name="T68" fmla="*/ 0 w 15"/>
                    <a:gd name="T69" fmla="*/ 0 h 9"/>
                    <a:gd name="T70" fmla="*/ 0 w 15"/>
                    <a:gd name="T71" fmla="*/ 0 h 9"/>
                    <a:gd name="T72" fmla="*/ 0 w 15"/>
                    <a:gd name="T73" fmla="*/ 0 h 9"/>
                    <a:gd name="T74" fmla="*/ 0 w 15"/>
                    <a:gd name="T75" fmla="*/ 0 h 9"/>
                    <a:gd name="T76" fmla="*/ 0 w 15"/>
                    <a:gd name="T77" fmla="*/ 0 h 9"/>
                    <a:gd name="T78" fmla="*/ 0 w 15"/>
                    <a:gd name="T79" fmla="*/ 0 h 9"/>
                    <a:gd name="T80" fmla="*/ 10 w 15"/>
                    <a:gd name="T81" fmla="*/ 0 h 9"/>
                    <a:gd name="T82" fmla="*/ 10 w 15"/>
                    <a:gd name="T8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 h="9">
                      <a:moveTo>
                        <a:pt x="10" y="0"/>
                      </a:moveTo>
                      <a:lnTo>
                        <a:pt x="10" y="0"/>
                      </a:lnTo>
                      <a:lnTo>
                        <a:pt x="10" y="0"/>
                      </a:lnTo>
                      <a:lnTo>
                        <a:pt x="10" y="0"/>
                      </a:lnTo>
                      <a:lnTo>
                        <a:pt x="15" y="0"/>
                      </a:lnTo>
                      <a:lnTo>
                        <a:pt x="15" y="0"/>
                      </a:lnTo>
                      <a:lnTo>
                        <a:pt x="15" y="0"/>
                      </a:lnTo>
                      <a:lnTo>
                        <a:pt x="15" y="0"/>
                      </a:lnTo>
                      <a:lnTo>
                        <a:pt x="15" y="0"/>
                      </a:lnTo>
                      <a:lnTo>
                        <a:pt x="15" y="5"/>
                      </a:lnTo>
                      <a:lnTo>
                        <a:pt x="15" y="9"/>
                      </a:lnTo>
                      <a:lnTo>
                        <a:pt x="15" y="9"/>
                      </a:lnTo>
                      <a:lnTo>
                        <a:pt x="15" y="9"/>
                      </a:lnTo>
                      <a:lnTo>
                        <a:pt x="15" y="9"/>
                      </a:lnTo>
                      <a:lnTo>
                        <a:pt x="10" y="9"/>
                      </a:lnTo>
                      <a:lnTo>
                        <a:pt x="10" y="9"/>
                      </a:lnTo>
                      <a:lnTo>
                        <a:pt x="10" y="9"/>
                      </a:lnTo>
                      <a:lnTo>
                        <a:pt x="10" y="9"/>
                      </a:lnTo>
                      <a:lnTo>
                        <a:pt x="10" y="9"/>
                      </a:lnTo>
                      <a:lnTo>
                        <a:pt x="10" y="9"/>
                      </a:lnTo>
                      <a:lnTo>
                        <a:pt x="0" y="9"/>
                      </a:lnTo>
                      <a:lnTo>
                        <a:pt x="0" y="9"/>
                      </a:lnTo>
                      <a:lnTo>
                        <a:pt x="0" y="9"/>
                      </a:lnTo>
                      <a:lnTo>
                        <a:pt x="0" y="9"/>
                      </a:lnTo>
                      <a:lnTo>
                        <a:pt x="0" y="9"/>
                      </a:lnTo>
                      <a:lnTo>
                        <a:pt x="0" y="5"/>
                      </a:lnTo>
                      <a:lnTo>
                        <a:pt x="0" y="5"/>
                      </a:lnTo>
                      <a:lnTo>
                        <a:pt x="0" y="5"/>
                      </a:lnTo>
                      <a:lnTo>
                        <a:pt x="0" y="5"/>
                      </a:lnTo>
                      <a:lnTo>
                        <a:pt x="0" y="5"/>
                      </a:lnTo>
                      <a:lnTo>
                        <a:pt x="0" y="0"/>
                      </a:lnTo>
                      <a:lnTo>
                        <a:pt x="0" y="0"/>
                      </a:lnTo>
                      <a:lnTo>
                        <a:pt x="0" y="0"/>
                      </a:lnTo>
                      <a:lnTo>
                        <a:pt x="0" y="0"/>
                      </a:lnTo>
                      <a:lnTo>
                        <a:pt x="0" y="0"/>
                      </a:lnTo>
                      <a:lnTo>
                        <a:pt x="0" y="0"/>
                      </a:lnTo>
                      <a:lnTo>
                        <a:pt x="0" y="0"/>
                      </a:lnTo>
                      <a:lnTo>
                        <a:pt x="0" y="0"/>
                      </a:lnTo>
                      <a:lnTo>
                        <a:pt x="0" y="0"/>
                      </a:lnTo>
                      <a:lnTo>
                        <a:pt x="0" y="0"/>
                      </a:lnTo>
                      <a:lnTo>
                        <a:pt x="10" y="0"/>
                      </a:lnTo>
                      <a:lnTo>
                        <a:pt x="10" y="0"/>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nvGrpSpPr>
                <p:cNvPr id="332" name="Group 223"/>
                <p:cNvGrpSpPr>
                  <a:grpSpLocks noChangeAspect="1"/>
                </p:cNvGrpSpPr>
                <p:nvPr/>
              </p:nvGrpSpPr>
              <p:grpSpPr bwMode="auto">
                <a:xfrm>
                  <a:off x="5381" y="2157"/>
                  <a:ext cx="84" cy="289"/>
                  <a:chOff x="5381" y="2157"/>
                  <a:chExt cx="84" cy="289"/>
                </a:xfrm>
              </p:grpSpPr>
              <p:sp>
                <p:nvSpPr>
                  <p:cNvPr id="339" name="Freeform 224"/>
                  <p:cNvSpPr>
                    <a:spLocks noChangeAspect="1"/>
                  </p:cNvSpPr>
                  <p:nvPr/>
                </p:nvSpPr>
                <p:spPr bwMode="auto">
                  <a:xfrm>
                    <a:off x="5386" y="2157"/>
                    <a:ext cx="39" cy="289"/>
                  </a:xfrm>
                  <a:custGeom>
                    <a:avLst/>
                    <a:gdLst>
                      <a:gd name="T0" fmla="*/ 35 w 39"/>
                      <a:gd name="T1" fmla="*/ 0 h 289"/>
                      <a:gd name="T2" fmla="*/ 39 w 39"/>
                      <a:gd name="T3" fmla="*/ 0 h 289"/>
                      <a:gd name="T4" fmla="*/ 5 w 39"/>
                      <a:gd name="T5" fmla="*/ 289 h 289"/>
                      <a:gd name="T6" fmla="*/ 0 w 39"/>
                      <a:gd name="T7" fmla="*/ 289 h 289"/>
                      <a:gd name="T8" fmla="*/ 35 w 39"/>
                      <a:gd name="T9" fmla="*/ 0 h 289"/>
                    </a:gdLst>
                    <a:ahLst/>
                    <a:cxnLst>
                      <a:cxn ang="0">
                        <a:pos x="T0" y="T1"/>
                      </a:cxn>
                      <a:cxn ang="0">
                        <a:pos x="T2" y="T3"/>
                      </a:cxn>
                      <a:cxn ang="0">
                        <a:pos x="T4" y="T5"/>
                      </a:cxn>
                      <a:cxn ang="0">
                        <a:pos x="T6" y="T7"/>
                      </a:cxn>
                      <a:cxn ang="0">
                        <a:pos x="T8" y="T9"/>
                      </a:cxn>
                    </a:cxnLst>
                    <a:rect l="0" t="0" r="r" b="b"/>
                    <a:pathLst>
                      <a:path w="39" h="289">
                        <a:moveTo>
                          <a:pt x="35" y="0"/>
                        </a:moveTo>
                        <a:lnTo>
                          <a:pt x="39" y="0"/>
                        </a:lnTo>
                        <a:lnTo>
                          <a:pt x="5" y="289"/>
                        </a:lnTo>
                        <a:lnTo>
                          <a:pt x="0" y="289"/>
                        </a:lnTo>
                        <a:lnTo>
                          <a:pt x="35" y="0"/>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nvGrpSpPr>
                  <p:cNvPr id="340" name="Group 225"/>
                  <p:cNvGrpSpPr>
                    <a:grpSpLocks noChangeAspect="1"/>
                  </p:cNvGrpSpPr>
                  <p:nvPr/>
                </p:nvGrpSpPr>
                <p:grpSpPr bwMode="auto">
                  <a:xfrm>
                    <a:off x="5381" y="2288"/>
                    <a:ext cx="84" cy="31"/>
                    <a:chOff x="5381" y="2288"/>
                    <a:chExt cx="84" cy="31"/>
                  </a:xfrm>
                </p:grpSpPr>
                <p:sp>
                  <p:nvSpPr>
                    <p:cNvPr id="341" name="Freeform 226"/>
                    <p:cNvSpPr>
                      <a:spLocks noChangeAspect="1"/>
                    </p:cNvSpPr>
                    <p:nvPr/>
                  </p:nvSpPr>
                  <p:spPr bwMode="auto">
                    <a:xfrm>
                      <a:off x="5381" y="2288"/>
                      <a:ext cx="49" cy="26"/>
                    </a:xfrm>
                    <a:custGeom>
                      <a:avLst/>
                      <a:gdLst>
                        <a:gd name="T0" fmla="*/ 40 w 49"/>
                        <a:gd name="T1" fmla="*/ 26 h 26"/>
                        <a:gd name="T2" fmla="*/ 40 w 49"/>
                        <a:gd name="T3" fmla="*/ 26 h 26"/>
                        <a:gd name="T4" fmla="*/ 20 w 49"/>
                        <a:gd name="T5" fmla="*/ 26 h 26"/>
                        <a:gd name="T6" fmla="*/ 20 w 49"/>
                        <a:gd name="T7" fmla="*/ 26 h 26"/>
                        <a:gd name="T8" fmla="*/ 20 w 49"/>
                        <a:gd name="T9" fmla="*/ 26 h 26"/>
                        <a:gd name="T10" fmla="*/ 15 w 49"/>
                        <a:gd name="T11" fmla="*/ 26 h 26"/>
                        <a:gd name="T12" fmla="*/ 15 w 49"/>
                        <a:gd name="T13" fmla="*/ 22 h 26"/>
                        <a:gd name="T14" fmla="*/ 10 w 49"/>
                        <a:gd name="T15" fmla="*/ 22 h 26"/>
                        <a:gd name="T16" fmla="*/ 5 w 49"/>
                        <a:gd name="T17" fmla="*/ 18 h 26"/>
                        <a:gd name="T18" fmla="*/ 5 w 49"/>
                        <a:gd name="T19" fmla="*/ 18 h 26"/>
                        <a:gd name="T20" fmla="*/ 0 w 49"/>
                        <a:gd name="T21" fmla="*/ 13 h 26"/>
                        <a:gd name="T22" fmla="*/ 0 w 49"/>
                        <a:gd name="T23" fmla="*/ 13 h 26"/>
                        <a:gd name="T24" fmla="*/ 0 w 49"/>
                        <a:gd name="T25" fmla="*/ 9 h 26"/>
                        <a:gd name="T26" fmla="*/ 0 w 49"/>
                        <a:gd name="T27" fmla="*/ 9 h 26"/>
                        <a:gd name="T28" fmla="*/ 5 w 49"/>
                        <a:gd name="T29" fmla="*/ 5 h 26"/>
                        <a:gd name="T30" fmla="*/ 5 w 49"/>
                        <a:gd name="T31" fmla="*/ 5 h 26"/>
                        <a:gd name="T32" fmla="*/ 10 w 49"/>
                        <a:gd name="T33" fmla="*/ 0 h 26"/>
                        <a:gd name="T34" fmla="*/ 10 w 49"/>
                        <a:gd name="T35" fmla="*/ 0 h 26"/>
                        <a:gd name="T36" fmla="*/ 15 w 49"/>
                        <a:gd name="T37" fmla="*/ 0 h 26"/>
                        <a:gd name="T38" fmla="*/ 20 w 49"/>
                        <a:gd name="T39" fmla="*/ 0 h 26"/>
                        <a:gd name="T40" fmla="*/ 25 w 49"/>
                        <a:gd name="T41" fmla="*/ 0 h 26"/>
                        <a:gd name="T42" fmla="*/ 25 w 49"/>
                        <a:gd name="T43" fmla="*/ 0 h 26"/>
                        <a:gd name="T44" fmla="*/ 25 w 49"/>
                        <a:gd name="T45" fmla="*/ 0 h 26"/>
                        <a:gd name="T46" fmla="*/ 44 w 49"/>
                        <a:gd name="T47" fmla="*/ 0 h 26"/>
                        <a:gd name="T48" fmla="*/ 44 w 49"/>
                        <a:gd name="T49" fmla="*/ 5 h 26"/>
                        <a:gd name="T50" fmla="*/ 44 w 49"/>
                        <a:gd name="T51" fmla="*/ 5 h 26"/>
                        <a:gd name="T52" fmla="*/ 44 w 49"/>
                        <a:gd name="T53" fmla="*/ 5 h 26"/>
                        <a:gd name="T54" fmla="*/ 49 w 49"/>
                        <a:gd name="T55" fmla="*/ 9 h 26"/>
                        <a:gd name="T56" fmla="*/ 49 w 49"/>
                        <a:gd name="T57" fmla="*/ 9 h 26"/>
                        <a:gd name="T58" fmla="*/ 49 w 49"/>
                        <a:gd name="T59" fmla="*/ 13 h 26"/>
                        <a:gd name="T60" fmla="*/ 49 w 49"/>
                        <a:gd name="T61" fmla="*/ 13 h 26"/>
                        <a:gd name="T62" fmla="*/ 49 w 49"/>
                        <a:gd name="T63" fmla="*/ 18 h 26"/>
                        <a:gd name="T64" fmla="*/ 49 w 49"/>
                        <a:gd name="T65" fmla="*/ 18 h 26"/>
                        <a:gd name="T66" fmla="*/ 49 w 49"/>
                        <a:gd name="T67" fmla="*/ 22 h 26"/>
                        <a:gd name="T68" fmla="*/ 44 w 49"/>
                        <a:gd name="T69" fmla="*/ 22 h 26"/>
                        <a:gd name="T70" fmla="*/ 40 w 49"/>
                        <a:gd name="T71" fmla="*/ 26 h 26"/>
                        <a:gd name="T72" fmla="*/ 40 w 49"/>
                        <a:gd name="T7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 h="26">
                          <a:moveTo>
                            <a:pt x="40" y="26"/>
                          </a:moveTo>
                          <a:lnTo>
                            <a:pt x="40" y="26"/>
                          </a:lnTo>
                          <a:lnTo>
                            <a:pt x="20" y="26"/>
                          </a:lnTo>
                          <a:lnTo>
                            <a:pt x="20" y="26"/>
                          </a:lnTo>
                          <a:lnTo>
                            <a:pt x="20" y="26"/>
                          </a:lnTo>
                          <a:lnTo>
                            <a:pt x="15" y="26"/>
                          </a:lnTo>
                          <a:lnTo>
                            <a:pt x="15" y="22"/>
                          </a:lnTo>
                          <a:lnTo>
                            <a:pt x="10" y="22"/>
                          </a:lnTo>
                          <a:lnTo>
                            <a:pt x="5" y="18"/>
                          </a:lnTo>
                          <a:lnTo>
                            <a:pt x="5" y="18"/>
                          </a:lnTo>
                          <a:lnTo>
                            <a:pt x="0" y="13"/>
                          </a:lnTo>
                          <a:lnTo>
                            <a:pt x="0" y="13"/>
                          </a:lnTo>
                          <a:lnTo>
                            <a:pt x="0" y="9"/>
                          </a:lnTo>
                          <a:lnTo>
                            <a:pt x="0" y="9"/>
                          </a:lnTo>
                          <a:lnTo>
                            <a:pt x="5" y="5"/>
                          </a:lnTo>
                          <a:lnTo>
                            <a:pt x="5" y="5"/>
                          </a:lnTo>
                          <a:lnTo>
                            <a:pt x="10" y="0"/>
                          </a:lnTo>
                          <a:lnTo>
                            <a:pt x="10" y="0"/>
                          </a:lnTo>
                          <a:lnTo>
                            <a:pt x="15" y="0"/>
                          </a:lnTo>
                          <a:lnTo>
                            <a:pt x="20" y="0"/>
                          </a:lnTo>
                          <a:lnTo>
                            <a:pt x="25" y="0"/>
                          </a:lnTo>
                          <a:lnTo>
                            <a:pt x="25" y="0"/>
                          </a:lnTo>
                          <a:lnTo>
                            <a:pt x="25" y="0"/>
                          </a:lnTo>
                          <a:lnTo>
                            <a:pt x="44" y="0"/>
                          </a:lnTo>
                          <a:lnTo>
                            <a:pt x="44" y="5"/>
                          </a:lnTo>
                          <a:lnTo>
                            <a:pt x="44" y="5"/>
                          </a:lnTo>
                          <a:lnTo>
                            <a:pt x="44" y="5"/>
                          </a:lnTo>
                          <a:lnTo>
                            <a:pt x="49" y="9"/>
                          </a:lnTo>
                          <a:lnTo>
                            <a:pt x="49" y="9"/>
                          </a:lnTo>
                          <a:lnTo>
                            <a:pt x="49" y="13"/>
                          </a:lnTo>
                          <a:lnTo>
                            <a:pt x="49" y="13"/>
                          </a:lnTo>
                          <a:lnTo>
                            <a:pt x="49" y="18"/>
                          </a:lnTo>
                          <a:lnTo>
                            <a:pt x="49" y="18"/>
                          </a:lnTo>
                          <a:lnTo>
                            <a:pt x="49" y="22"/>
                          </a:lnTo>
                          <a:lnTo>
                            <a:pt x="44" y="22"/>
                          </a:lnTo>
                          <a:lnTo>
                            <a:pt x="40" y="26"/>
                          </a:lnTo>
                          <a:lnTo>
                            <a:pt x="40" y="26"/>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blipFill dpi="0" rotWithShape="0">
                            <a:blip r:embed="rId6"/>
                            <a:srcRect/>
                            <a:tile tx="0" ty="0" sx="100000" sy="100000" flip="none" algn="tl"/>
                          </a:blipFill>
                        </a14:hiddenFill>
                      </a:ext>
                    </a:extLst>
                  </p:spPr>
                  <p:txBody>
                    <a:bodyPr/>
                    <a:lstStyle/>
                    <a:p>
                      <a:endParaRPr lang="en-US"/>
                    </a:p>
                  </p:txBody>
                </p:sp>
                <p:sp>
                  <p:nvSpPr>
                    <p:cNvPr id="342" name="Freeform 227"/>
                    <p:cNvSpPr>
                      <a:spLocks noChangeAspect="1"/>
                    </p:cNvSpPr>
                    <p:nvPr/>
                  </p:nvSpPr>
                  <p:spPr bwMode="auto">
                    <a:xfrm>
                      <a:off x="5421" y="2288"/>
                      <a:ext cx="44" cy="31"/>
                    </a:xfrm>
                    <a:custGeom>
                      <a:avLst/>
                      <a:gdLst>
                        <a:gd name="T0" fmla="*/ 24 w 44"/>
                        <a:gd name="T1" fmla="*/ 31 h 31"/>
                        <a:gd name="T2" fmla="*/ 24 w 44"/>
                        <a:gd name="T3" fmla="*/ 31 h 31"/>
                        <a:gd name="T4" fmla="*/ 0 w 44"/>
                        <a:gd name="T5" fmla="*/ 31 h 31"/>
                        <a:gd name="T6" fmla="*/ 4 w 44"/>
                        <a:gd name="T7" fmla="*/ 0 h 31"/>
                        <a:gd name="T8" fmla="*/ 29 w 44"/>
                        <a:gd name="T9" fmla="*/ 0 h 31"/>
                        <a:gd name="T10" fmla="*/ 29 w 44"/>
                        <a:gd name="T11" fmla="*/ 0 h 31"/>
                        <a:gd name="T12" fmla="*/ 34 w 44"/>
                        <a:gd name="T13" fmla="*/ 5 h 31"/>
                        <a:gd name="T14" fmla="*/ 34 w 44"/>
                        <a:gd name="T15" fmla="*/ 5 h 31"/>
                        <a:gd name="T16" fmla="*/ 39 w 44"/>
                        <a:gd name="T17" fmla="*/ 5 h 31"/>
                        <a:gd name="T18" fmla="*/ 39 w 44"/>
                        <a:gd name="T19" fmla="*/ 9 h 31"/>
                        <a:gd name="T20" fmla="*/ 44 w 44"/>
                        <a:gd name="T21" fmla="*/ 9 h 31"/>
                        <a:gd name="T22" fmla="*/ 44 w 44"/>
                        <a:gd name="T23" fmla="*/ 13 h 31"/>
                        <a:gd name="T24" fmla="*/ 44 w 44"/>
                        <a:gd name="T25" fmla="*/ 18 h 31"/>
                        <a:gd name="T26" fmla="*/ 44 w 44"/>
                        <a:gd name="T27" fmla="*/ 18 h 31"/>
                        <a:gd name="T28" fmla="*/ 44 w 44"/>
                        <a:gd name="T29" fmla="*/ 22 h 31"/>
                        <a:gd name="T30" fmla="*/ 44 w 44"/>
                        <a:gd name="T31" fmla="*/ 22 h 31"/>
                        <a:gd name="T32" fmla="*/ 39 w 44"/>
                        <a:gd name="T33" fmla="*/ 26 h 31"/>
                        <a:gd name="T34" fmla="*/ 39 w 44"/>
                        <a:gd name="T35" fmla="*/ 26 h 31"/>
                        <a:gd name="T36" fmla="*/ 34 w 44"/>
                        <a:gd name="T37" fmla="*/ 31 h 31"/>
                        <a:gd name="T38" fmla="*/ 34 w 44"/>
                        <a:gd name="T39" fmla="*/ 31 h 31"/>
                        <a:gd name="T40" fmla="*/ 29 w 44"/>
                        <a:gd name="T41" fmla="*/ 31 h 31"/>
                        <a:gd name="T42" fmla="*/ 24 w 44"/>
                        <a:gd name="T43"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31">
                          <a:moveTo>
                            <a:pt x="24" y="31"/>
                          </a:moveTo>
                          <a:lnTo>
                            <a:pt x="24" y="31"/>
                          </a:lnTo>
                          <a:lnTo>
                            <a:pt x="0" y="31"/>
                          </a:lnTo>
                          <a:lnTo>
                            <a:pt x="4" y="0"/>
                          </a:lnTo>
                          <a:lnTo>
                            <a:pt x="29" y="0"/>
                          </a:lnTo>
                          <a:lnTo>
                            <a:pt x="29" y="0"/>
                          </a:lnTo>
                          <a:lnTo>
                            <a:pt x="34" y="5"/>
                          </a:lnTo>
                          <a:lnTo>
                            <a:pt x="34" y="5"/>
                          </a:lnTo>
                          <a:lnTo>
                            <a:pt x="39" y="5"/>
                          </a:lnTo>
                          <a:lnTo>
                            <a:pt x="39" y="9"/>
                          </a:lnTo>
                          <a:lnTo>
                            <a:pt x="44" y="9"/>
                          </a:lnTo>
                          <a:lnTo>
                            <a:pt x="44" y="13"/>
                          </a:lnTo>
                          <a:lnTo>
                            <a:pt x="44" y="18"/>
                          </a:lnTo>
                          <a:lnTo>
                            <a:pt x="44" y="18"/>
                          </a:lnTo>
                          <a:lnTo>
                            <a:pt x="44" y="22"/>
                          </a:lnTo>
                          <a:lnTo>
                            <a:pt x="44" y="22"/>
                          </a:lnTo>
                          <a:lnTo>
                            <a:pt x="39" y="26"/>
                          </a:lnTo>
                          <a:lnTo>
                            <a:pt x="39" y="26"/>
                          </a:lnTo>
                          <a:lnTo>
                            <a:pt x="34" y="31"/>
                          </a:lnTo>
                          <a:lnTo>
                            <a:pt x="34" y="31"/>
                          </a:lnTo>
                          <a:lnTo>
                            <a:pt x="29" y="31"/>
                          </a:lnTo>
                          <a:lnTo>
                            <a:pt x="24" y="31"/>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43" name="Line 228"/>
                    <p:cNvSpPr>
                      <a:spLocks noChangeAspect="1" noChangeShapeType="1"/>
                    </p:cNvSpPr>
                    <p:nvPr/>
                  </p:nvSpPr>
                  <p:spPr bwMode="auto">
                    <a:xfrm flipH="1">
                      <a:off x="5406" y="2288"/>
                      <a:ext cx="5" cy="26"/>
                    </a:xfrm>
                    <a:prstGeom prst="lin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grpSp>
            </p:grpSp>
            <p:sp>
              <p:nvSpPr>
                <p:cNvPr id="333" name="Freeform 229"/>
                <p:cNvSpPr>
                  <a:spLocks noChangeAspect="1"/>
                </p:cNvSpPr>
                <p:nvPr/>
              </p:nvSpPr>
              <p:spPr bwMode="auto">
                <a:xfrm>
                  <a:off x="5460" y="2293"/>
                  <a:ext cx="5" cy="21"/>
                </a:xfrm>
                <a:custGeom>
                  <a:avLst/>
                  <a:gdLst>
                    <a:gd name="T0" fmla="*/ 0 w 5"/>
                    <a:gd name="T1" fmla="*/ 0 h 21"/>
                    <a:gd name="T2" fmla="*/ 5 w 5"/>
                    <a:gd name="T3" fmla="*/ 4 h 21"/>
                    <a:gd name="T4" fmla="*/ 5 w 5"/>
                    <a:gd name="T5" fmla="*/ 21 h 21"/>
                    <a:gd name="T6" fmla="*/ 0 w 5"/>
                    <a:gd name="T7" fmla="*/ 21 h 21"/>
                    <a:gd name="T8" fmla="*/ 0 w 5"/>
                    <a:gd name="T9" fmla="*/ 0 h 21"/>
                  </a:gdLst>
                  <a:ahLst/>
                  <a:cxnLst>
                    <a:cxn ang="0">
                      <a:pos x="T0" y="T1"/>
                    </a:cxn>
                    <a:cxn ang="0">
                      <a:pos x="T2" y="T3"/>
                    </a:cxn>
                    <a:cxn ang="0">
                      <a:pos x="T4" y="T5"/>
                    </a:cxn>
                    <a:cxn ang="0">
                      <a:pos x="T6" y="T7"/>
                    </a:cxn>
                    <a:cxn ang="0">
                      <a:pos x="T8" y="T9"/>
                    </a:cxn>
                  </a:cxnLst>
                  <a:rect l="0" t="0" r="r" b="b"/>
                  <a:pathLst>
                    <a:path w="5" h="21">
                      <a:moveTo>
                        <a:pt x="0" y="0"/>
                      </a:moveTo>
                      <a:lnTo>
                        <a:pt x="5" y="4"/>
                      </a:lnTo>
                      <a:lnTo>
                        <a:pt x="5" y="21"/>
                      </a:lnTo>
                      <a:lnTo>
                        <a:pt x="0" y="21"/>
                      </a:lnTo>
                      <a:lnTo>
                        <a:pt x="0" y="0"/>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34" name="Freeform 230"/>
                <p:cNvSpPr>
                  <a:spLocks noChangeAspect="1"/>
                </p:cNvSpPr>
                <p:nvPr/>
              </p:nvSpPr>
              <p:spPr bwMode="auto">
                <a:xfrm>
                  <a:off x="5568" y="2284"/>
                  <a:ext cx="40" cy="66"/>
                </a:xfrm>
                <a:custGeom>
                  <a:avLst/>
                  <a:gdLst>
                    <a:gd name="T0" fmla="*/ 0 w 40"/>
                    <a:gd name="T1" fmla="*/ 30 h 66"/>
                    <a:gd name="T2" fmla="*/ 25 w 40"/>
                    <a:gd name="T3" fmla="*/ 0 h 66"/>
                    <a:gd name="T4" fmla="*/ 40 w 40"/>
                    <a:gd name="T5" fmla="*/ 4 h 66"/>
                    <a:gd name="T6" fmla="*/ 35 w 40"/>
                    <a:gd name="T7" fmla="*/ 66 h 66"/>
                    <a:gd name="T8" fmla="*/ 15 w 40"/>
                    <a:gd name="T9" fmla="*/ 61 h 66"/>
                    <a:gd name="T10" fmla="*/ 0 w 40"/>
                    <a:gd name="T11" fmla="*/ 35 h 66"/>
                    <a:gd name="T12" fmla="*/ 0 w 40"/>
                    <a:gd name="T13" fmla="*/ 30 h 66"/>
                  </a:gdLst>
                  <a:ahLst/>
                  <a:cxnLst>
                    <a:cxn ang="0">
                      <a:pos x="T0" y="T1"/>
                    </a:cxn>
                    <a:cxn ang="0">
                      <a:pos x="T2" y="T3"/>
                    </a:cxn>
                    <a:cxn ang="0">
                      <a:pos x="T4" y="T5"/>
                    </a:cxn>
                    <a:cxn ang="0">
                      <a:pos x="T6" y="T7"/>
                    </a:cxn>
                    <a:cxn ang="0">
                      <a:pos x="T8" y="T9"/>
                    </a:cxn>
                    <a:cxn ang="0">
                      <a:pos x="T10" y="T11"/>
                    </a:cxn>
                    <a:cxn ang="0">
                      <a:pos x="T12" y="T13"/>
                    </a:cxn>
                  </a:cxnLst>
                  <a:rect l="0" t="0" r="r" b="b"/>
                  <a:pathLst>
                    <a:path w="40" h="66">
                      <a:moveTo>
                        <a:pt x="0" y="30"/>
                      </a:moveTo>
                      <a:lnTo>
                        <a:pt x="25" y="0"/>
                      </a:lnTo>
                      <a:lnTo>
                        <a:pt x="40" y="4"/>
                      </a:lnTo>
                      <a:lnTo>
                        <a:pt x="35" y="66"/>
                      </a:lnTo>
                      <a:lnTo>
                        <a:pt x="15" y="61"/>
                      </a:lnTo>
                      <a:lnTo>
                        <a:pt x="0" y="35"/>
                      </a:lnTo>
                      <a:lnTo>
                        <a:pt x="0" y="30"/>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blipFill dpi="0" rotWithShape="0">
                        <a:blip r:embed="rId6"/>
                        <a:srcRect/>
                        <a:tile tx="0" ty="0" sx="100000" sy="100000" flip="none" algn="tl"/>
                      </a:blipFill>
                    </a14:hiddenFill>
                  </a:ext>
                </a:extLst>
              </p:spPr>
              <p:txBody>
                <a:bodyPr/>
                <a:lstStyle/>
                <a:p>
                  <a:endParaRPr lang="en-US"/>
                </a:p>
              </p:txBody>
            </p:sp>
            <p:sp>
              <p:nvSpPr>
                <p:cNvPr id="335" name="Freeform 231"/>
                <p:cNvSpPr>
                  <a:spLocks noChangeAspect="1"/>
                </p:cNvSpPr>
                <p:nvPr/>
              </p:nvSpPr>
              <p:spPr bwMode="auto">
                <a:xfrm>
                  <a:off x="5460" y="2293"/>
                  <a:ext cx="25" cy="13"/>
                </a:xfrm>
                <a:custGeom>
                  <a:avLst/>
                  <a:gdLst>
                    <a:gd name="T0" fmla="*/ 5 w 25"/>
                    <a:gd name="T1" fmla="*/ 0 h 13"/>
                    <a:gd name="T2" fmla="*/ 25 w 25"/>
                    <a:gd name="T3" fmla="*/ 13 h 13"/>
                    <a:gd name="T4" fmla="*/ 25 w 25"/>
                    <a:gd name="T5" fmla="*/ 13 h 13"/>
                    <a:gd name="T6" fmla="*/ 0 w 25"/>
                    <a:gd name="T7" fmla="*/ 0 h 13"/>
                    <a:gd name="T8" fmla="*/ 5 w 25"/>
                    <a:gd name="T9" fmla="*/ 0 h 13"/>
                  </a:gdLst>
                  <a:ahLst/>
                  <a:cxnLst>
                    <a:cxn ang="0">
                      <a:pos x="T0" y="T1"/>
                    </a:cxn>
                    <a:cxn ang="0">
                      <a:pos x="T2" y="T3"/>
                    </a:cxn>
                    <a:cxn ang="0">
                      <a:pos x="T4" y="T5"/>
                    </a:cxn>
                    <a:cxn ang="0">
                      <a:pos x="T6" y="T7"/>
                    </a:cxn>
                    <a:cxn ang="0">
                      <a:pos x="T8" y="T9"/>
                    </a:cxn>
                  </a:cxnLst>
                  <a:rect l="0" t="0" r="r" b="b"/>
                  <a:pathLst>
                    <a:path w="25" h="13">
                      <a:moveTo>
                        <a:pt x="5" y="0"/>
                      </a:moveTo>
                      <a:lnTo>
                        <a:pt x="25" y="13"/>
                      </a:lnTo>
                      <a:lnTo>
                        <a:pt x="25" y="13"/>
                      </a:lnTo>
                      <a:lnTo>
                        <a:pt x="0" y="0"/>
                      </a:lnTo>
                      <a:lnTo>
                        <a:pt x="5" y="0"/>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36" name="Freeform 232"/>
                <p:cNvSpPr>
                  <a:spLocks noChangeAspect="1"/>
                </p:cNvSpPr>
                <p:nvPr/>
              </p:nvSpPr>
              <p:spPr bwMode="auto">
                <a:xfrm>
                  <a:off x="5460" y="2310"/>
                  <a:ext cx="25" cy="9"/>
                </a:xfrm>
                <a:custGeom>
                  <a:avLst/>
                  <a:gdLst>
                    <a:gd name="T0" fmla="*/ 0 w 25"/>
                    <a:gd name="T1" fmla="*/ 9 h 9"/>
                    <a:gd name="T2" fmla="*/ 25 w 25"/>
                    <a:gd name="T3" fmla="*/ 0 h 9"/>
                    <a:gd name="T4" fmla="*/ 25 w 25"/>
                    <a:gd name="T5" fmla="*/ 0 h 9"/>
                    <a:gd name="T6" fmla="*/ 0 w 25"/>
                    <a:gd name="T7" fmla="*/ 4 h 9"/>
                    <a:gd name="T8" fmla="*/ 0 w 25"/>
                    <a:gd name="T9" fmla="*/ 9 h 9"/>
                  </a:gdLst>
                  <a:ahLst/>
                  <a:cxnLst>
                    <a:cxn ang="0">
                      <a:pos x="T0" y="T1"/>
                    </a:cxn>
                    <a:cxn ang="0">
                      <a:pos x="T2" y="T3"/>
                    </a:cxn>
                    <a:cxn ang="0">
                      <a:pos x="T4" y="T5"/>
                    </a:cxn>
                    <a:cxn ang="0">
                      <a:pos x="T6" y="T7"/>
                    </a:cxn>
                    <a:cxn ang="0">
                      <a:pos x="T8" y="T9"/>
                    </a:cxn>
                  </a:cxnLst>
                  <a:rect l="0" t="0" r="r" b="b"/>
                  <a:pathLst>
                    <a:path w="25" h="9">
                      <a:moveTo>
                        <a:pt x="0" y="9"/>
                      </a:moveTo>
                      <a:lnTo>
                        <a:pt x="25" y="0"/>
                      </a:lnTo>
                      <a:lnTo>
                        <a:pt x="25" y="0"/>
                      </a:lnTo>
                      <a:lnTo>
                        <a:pt x="0" y="4"/>
                      </a:lnTo>
                      <a:lnTo>
                        <a:pt x="0" y="9"/>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37" name="Freeform 233"/>
                <p:cNvSpPr>
                  <a:spLocks noChangeAspect="1"/>
                </p:cNvSpPr>
                <p:nvPr/>
              </p:nvSpPr>
              <p:spPr bwMode="auto">
                <a:xfrm>
                  <a:off x="5465" y="2301"/>
                  <a:ext cx="133" cy="22"/>
                </a:xfrm>
                <a:custGeom>
                  <a:avLst/>
                  <a:gdLst>
                    <a:gd name="T0" fmla="*/ 0 w 133"/>
                    <a:gd name="T1" fmla="*/ 0 h 22"/>
                    <a:gd name="T2" fmla="*/ 133 w 133"/>
                    <a:gd name="T3" fmla="*/ 13 h 22"/>
                    <a:gd name="T4" fmla="*/ 133 w 133"/>
                    <a:gd name="T5" fmla="*/ 22 h 22"/>
                    <a:gd name="T6" fmla="*/ 0 w 133"/>
                    <a:gd name="T7" fmla="*/ 9 h 22"/>
                    <a:gd name="T8" fmla="*/ 0 w 133"/>
                    <a:gd name="T9" fmla="*/ 0 h 22"/>
                  </a:gdLst>
                  <a:ahLst/>
                  <a:cxnLst>
                    <a:cxn ang="0">
                      <a:pos x="T0" y="T1"/>
                    </a:cxn>
                    <a:cxn ang="0">
                      <a:pos x="T2" y="T3"/>
                    </a:cxn>
                    <a:cxn ang="0">
                      <a:pos x="T4" y="T5"/>
                    </a:cxn>
                    <a:cxn ang="0">
                      <a:pos x="T6" y="T7"/>
                    </a:cxn>
                    <a:cxn ang="0">
                      <a:pos x="T8" y="T9"/>
                    </a:cxn>
                  </a:cxnLst>
                  <a:rect l="0" t="0" r="r" b="b"/>
                  <a:pathLst>
                    <a:path w="133" h="22">
                      <a:moveTo>
                        <a:pt x="0" y="0"/>
                      </a:moveTo>
                      <a:lnTo>
                        <a:pt x="133" y="13"/>
                      </a:lnTo>
                      <a:lnTo>
                        <a:pt x="133" y="22"/>
                      </a:lnTo>
                      <a:lnTo>
                        <a:pt x="0" y="9"/>
                      </a:lnTo>
                      <a:lnTo>
                        <a:pt x="0" y="0"/>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38" name="Line 234"/>
                <p:cNvSpPr>
                  <a:spLocks noChangeAspect="1" noChangeShapeType="1"/>
                </p:cNvSpPr>
                <p:nvPr/>
              </p:nvSpPr>
              <p:spPr bwMode="auto">
                <a:xfrm flipH="1">
                  <a:off x="5465" y="2297"/>
                  <a:ext cx="5" cy="17"/>
                </a:xfrm>
                <a:prstGeom prst="lin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grpSp>
          <p:sp>
            <p:nvSpPr>
              <p:cNvPr id="301" name="Rectangle 235"/>
              <p:cNvSpPr>
                <a:spLocks noChangeAspect="1" noChangeArrowheads="1"/>
              </p:cNvSpPr>
              <p:nvPr/>
            </p:nvSpPr>
            <p:spPr bwMode="auto">
              <a:xfrm>
                <a:off x="5012" y="2264"/>
                <a:ext cx="29" cy="0"/>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nvGrpSpPr>
              <p:cNvPr id="302" name="Group 236"/>
              <p:cNvGrpSpPr>
                <a:grpSpLocks noChangeAspect="1"/>
              </p:cNvGrpSpPr>
              <p:nvPr/>
            </p:nvGrpSpPr>
            <p:grpSpPr bwMode="auto">
              <a:xfrm>
                <a:off x="4759" y="3327"/>
                <a:ext cx="16" cy="20"/>
                <a:chOff x="5204" y="3328"/>
                <a:chExt cx="14" cy="18"/>
              </a:xfrm>
            </p:grpSpPr>
            <p:sp>
              <p:nvSpPr>
                <p:cNvPr id="328" name="Line 237"/>
                <p:cNvSpPr>
                  <a:spLocks noChangeAspect="1" noChangeShapeType="1"/>
                </p:cNvSpPr>
                <p:nvPr/>
              </p:nvSpPr>
              <p:spPr bwMode="auto">
                <a:xfrm flipV="1">
                  <a:off x="5204" y="3332"/>
                  <a:ext cx="9" cy="14"/>
                </a:xfrm>
                <a:prstGeom prst="lin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sp>
              <p:nvSpPr>
                <p:cNvPr id="329" name="Line 238"/>
                <p:cNvSpPr>
                  <a:spLocks noChangeAspect="1" noChangeShapeType="1"/>
                </p:cNvSpPr>
                <p:nvPr/>
              </p:nvSpPr>
              <p:spPr bwMode="auto">
                <a:xfrm>
                  <a:off x="5213" y="3328"/>
                  <a:ext cx="1" cy="4"/>
                </a:xfrm>
                <a:prstGeom prst="lin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sp>
              <p:nvSpPr>
                <p:cNvPr id="330" name="Freeform 239"/>
                <p:cNvSpPr>
                  <a:spLocks noChangeAspect="1"/>
                </p:cNvSpPr>
                <p:nvPr/>
              </p:nvSpPr>
              <p:spPr bwMode="auto">
                <a:xfrm>
                  <a:off x="5213" y="3328"/>
                  <a:ext cx="5" cy="4"/>
                </a:xfrm>
                <a:custGeom>
                  <a:avLst/>
                  <a:gdLst>
                    <a:gd name="T0" fmla="*/ 0 w 5"/>
                    <a:gd name="T1" fmla="*/ 0 h 4"/>
                    <a:gd name="T2" fmla="*/ 0 w 5"/>
                    <a:gd name="T3" fmla="*/ 4 h 4"/>
                    <a:gd name="T4" fmla="*/ 5 w 5"/>
                    <a:gd name="T5" fmla="*/ 4 h 4"/>
                    <a:gd name="T6" fmla="*/ 0 w 5"/>
                    <a:gd name="T7" fmla="*/ 0 h 4"/>
                    <a:gd name="T8" fmla="*/ 0 w 5"/>
                    <a:gd name="T9" fmla="*/ 0 h 4"/>
                  </a:gdLst>
                  <a:ahLst/>
                  <a:cxnLst>
                    <a:cxn ang="0">
                      <a:pos x="T0" y="T1"/>
                    </a:cxn>
                    <a:cxn ang="0">
                      <a:pos x="T2" y="T3"/>
                    </a:cxn>
                    <a:cxn ang="0">
                      <a:pos x="T4" y="T5"/>
                    </a:cxn>
                    <a:cxn ang="0">
                      <a:pos x="T6" y="T7"/>
                    </a:cxn>
                    <a:cxn ang="0">
                      <a:pos x="T8" y="T9"/>
                    </a:cxn>
                  </a:cxnLst>
                  <a:rect l="0" t="0" r="r" b="b"/>
                  <a:pathLst>
                    <a:path w="5" h="4">
                      <a:moveTo>
                        <a:pt x="0" y="0"/>
                      </a:moveTo>
                      <a:lnTo>
                        <a:pt x="0" y="4"/>
                      </a:lnTo>
                      <a:lnTo>
                        <a:pt x="5" y="4"/>
                      </a:lnTo>
                      <a:lnTo>
                        <a:pt x="0" y="0"/>
                      </a:lnTo>
                      <a:lnTo>
                        <a:pt x="0" y="0"/>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303" name="Group 240"/>
              <p:cNvGrpSpPr>
                <a:grpSpLocks noChangeAspect="1"/>
              </p:cNvGrpSpPr>
              <p:nvPr/>
            </p:nvGrpSpPr>
            <p:grpSpPr bwMode="auto">
              <a:xfrm>
                <a:off x="5551" y="3308"/>
                <a:ext cx="170" cy="129"/>
                <a:chOff x="5933" y="3310"/>
                <a:chExt cx="156" cy="121"/>
              </a:xfrm>
            </p:grpSpPr>
            <p:sp>
              <p:nvSpPr>
                <p:cNvPr id="309" name="Rectangle 241"/>
                <p:cNvSpPr>
                  <a:spLocks noChangeAspect="1" noChangeArrowheads="1"/>
                </p:cNvSpPr>
                <p:nvPr/>
              </p:nvSpPr>
              <p:spPr bwMode="auto">
                <a:xfrm>
                  <a:off x="6042" y="3407"/>
                  <a:ext cx="44" cy="22"/>
                </a:xfrm>
                <a:prstGeom prst="rect">
                  <a:avLst/>
                </a:prstGeom>
                <a:noFill/>
                <a:ln w="9525">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blipFill dpi="0" rotWithShape="0">
                        <a:blip r:embed="rId4"/>
                        <a:srcRect/>
                        <a:tile tx="0" ty="0" sx="100000" sy="100000" flip="none" algn="tl"/>
                      </a:blipFill>
                    </a14:hiddenFill>
                  </a:ext>
                </a:extLst>
              </p:spPr>
              <p:txBody>
                <a:bodyPr/>
                <a:lstStyle/>
                <a:p>
                  <a:endParaRPr lang="en-US"/>
                </a:p>
              </p:txBody>
            </p:sp>
            <p:sp>
              <p:nvSpPr>
                <p:cNvPr id="310" name="Rectangle 242"/>
                <p:cNvSpPr>
                  <a:spLocks noChangeAspect="1" noChangeArrowheads="1"/>
                </p:cNvSpPr>
                <p:nvPr/>
              </p:nvSpPr>
              <p:spPr bwMode="auto">
                <a:xfrm>
                  <a:off x="6044" y="3409"/>
                  <a:ext cx="45" cy="22"/>
                </a:xfrm>
                <a:prstGeom prst="rect">
                  <a:avLst/>
                </a:prstGeom>
                <a:noFill/>
                <a:ln w="7938">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nvGrpSpPr>
                <p:cNvPr id="311" name="Group 243"/>
                <p:cNvGrpSpPr>
                  <a:grpSpLocks noChangeAspect="1"/>
                </p:cNvGrpSpPr>
                <p:nvPr/>
              </p:nvGrpSpPr>
              <p:grpSpPr bwMode="auto">
                <a:xfrm>
                  <a:off x="5953" y="3328"/>
                  <a:ext cx="103" cy="92"/>
                  <a:chOff x="5953" y="3328"/>
                  <a:chExt cx="103" cy="92"/>
                </a:xfrm>
              </p:grpSpPr>
              <p:sp>
                <p:nvSpPr>
                  <p:cNvPr id="326" name="Line 244"/>
                  <p:cNvSpPr>
                    <a:spLocks noChangeAspect="1" noChangeShapeType="1"/>
                  </p:cNvSpPr>
                  <p:nvPr/>
                </p:nvSpPr>
                <p:spPr bwMode="auto">
                  <a:xfrm>
                    <a:off x="5958" y="3332"/>
                    <a:ext cx="98" cy="88"/>
                  </a:xfrm>
                  <a:prstGeom prst="lin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sp>
                <p:nvSpPr>
                  <p:cNvPr id="327" name="Freeform 245"/>
                  <p:cNvSpPr>
                    <a:spLocks noChangeAspect="1"/>
                  </p:cNvSpPr>
                  <p:nvPr/>
                </p:nvSpPr>
                <p:spPr bwMode="auto">
                  <a:xfrm>
                    <a:off x="5953" y="3328"/>
                    <a:ext cx="5" cy="4"/>
                  </a:xfrm>
                  <a:custGeom>
                    <a:avLst/>
                    <a:gdLst>
                      <a:gd name="T0" fmla="*/ 0 w 5"/>
                      <a:gd name="T1" fmla="*/ 4 h 4"/>
                      <a:gd name="T2" fmla="*/ 0 w 5"/>
                      <a:gd name="T3" fmla="*/ 4 h 4"/>
                      <a:gd name="T4" fmla="*/ 0 w 5"/>
                      <a:gd name="T5" fmla="*/ 0 h 4"/>
                      <a:gd name="T6" fmla="*/ 0 w 5"/>
                      <a:gd name="T7" fmla="*/ 0 h 4"/>
                      <a:gd name="T8" fmla="*/ 0 w 5"/>
                      <a:gd name="T9" fmla="*/ 0 h 4"/>
                      <a:gd name="T10" fmla="*/ 0 w 5"/>
                      <a:gd name="T11" fmla="*/ 0 h 4"/>
                      <a:gd name="T12" fmla="*/ 0 w 5"/>
                      <a:gd name="T13" fmla="*/ 0 h 4"/>
                      <a:gd name="T14" fmla="*/ 0 w 5"/>
                      <a:gd name="T15" fmla="*/ 0 h 4"/>
                      <a:gd name="T16" fmla="*/ 0 w 5"/>
                      <a:gd name="T17" fmla="*/ 0 h 4"/>
                      <a:gd name="T18" fmla="*/ 0 w 5"/>
                      <a:gd name="T19" fmla="*/ 0 h 4"/>
                      <a:gd name="T20" fmla="*/ 0 w 5"/>
                      <a:gd name="T21" fmla="*/ 0 h 4"/>
                      <a:gd name="T22" fmla="*/ 0 w 5"/>
                      <a:gd name="T23" fmla="*/ 0 h 4"/>
                      <a:gd name="T24" fmla="*/ 0 w 5"/>
                      <a:gd name="T25" fmla="*/ 0 h 4"/>
                      <a:gd name="T26" fmla="*/ 5 w 5"/>
                      <a:gd name="T27" fmla="*/ 0 h 4"/>
                      <a:gd name="T28" fmla="*/ 5 w 5"/>
                      <a:gd name="T29" fmla="*/ 0 h 4"/>
                      <a:gd name="T30" fmla="*/ 5 w 5"/>
                      <a:gd name="T31" fmla="*/ 0 h 4"/>
                      <a:gd name="T32" fmla="*/ 5 w 5"/>
                      <a:gd name="T33" fmla="*/ 0 h 4"/>
                      <a:gd name="T34" fmla="*/ 5 w 5"/>
                      <a:gd name="T35" fmla="*/ 0 h 4"/>
                      <a:gd name="T36" fmla="*/ 5 w 5"/>
                      <a:gd name="T37" fmla="*/ 0 h 4"/>
                      <a:gd name="T38" fmla="*/ 5 w 5"/>
                      <a:gd name="T39" fmla="*/ 0 h 4"/>
                      <a:gd name="T40" fmla="*/ 5 w 5"/>
                      <a:gd name="T41" fmla="*/ 0 h 4"/>
                      <a:gd name="T42" fmla="*/ 5 w 5"/>
                      <a:gd name="T43" fmla="*/ 0 h 4"/>
                      <a:gd name="T44" fmla="*/ 5 w 5"/>
                      <a:gd name="T45" fmla="*/ 0 h 4"/>
                      <a:gd name="T46" fmla="*/ 5 w 5"/>
                      <a:gd name="T47" fmla="*/ 0 h 4"/>
                      <a:gd name="T48" fmla="*/ 5 w 5"/>
                      <a:gd name="T49" fmla="*/ 0 h 4"/>
                      <a:gd name="T50" fmla="*/ 5 w 5"/>
                      <a:gd name="T51" fmla="*/ 0 h 4"/>
                      <a:gd name="T52" fmla="*/ 5 w 5"/>
                      <a:gd name="T53" fmla="*/ 0 h 4"/>
                      <a:gd name="T54" fmla="*/ 5 w 5"/>
                      <a:gd name="T55" fmla="*/ 4 h 4"/>
                      <a:gd name="T56" fmla="*/ 5 w 5"/>
                      <a:gd name="T57" fmla="*/ 4 h 4"/>
                      <a:gd name="T58" fmla="*/ 5 w 5"/>
                      <a:gd name="T59" fmla="*/ 4 h 4"/>
                      <a:gd name="T60" fmla="*/ 5 w 5"/>
                      <a:gd name="T61" fmla="*/ 4 h 4"/>
                      <a:gd name="T62" fmla="*/ 5 w 5"/>
                      <a:gd name="T63" fmla="*/ 4 h 4"/>
                      <a:gd name="T64" fmla="*/ 0 w 5"/>
                      <a:gd name="T65" fmla="*/ 4 h 4"/>
                      <a:gd name="T66" fmla="*/ 0 w 5"/>
                      <a:gd name="T67" fmla="*/ 4 h 4"/>
                      <a:gd name="T68" fmla="*/ 0 w 5"/>
                      <a:gd name="T69" fmla="*/ 4 h 4"/>
                      <a:gd name="T70" fmla="*/ 0 w 5"/>
                      <a:gd name="T71" fmla="*/ 4 h 4"/>
                      <a:gd name="T72" fmla="*/ 0 w 5"/>
                      <a:gd name="T7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4">
                        <a:moveTo>
                          <a:pt x="0" y="4"/>
                        </a:moveTo>
                        <a:lnTo>
                          <a:pt x="0" y="4"/>
                        </a:lnTo>
                        <a:lnTo>
                          <a:pt x="0" y="0"/>
                        </a:lnTo>
                        <a:lnTo>
                          <a:pt x="0" y="0"/>
                        </a:lnTo>
                        <a:lnTo>
                          <a:pt x="0" y="0"/>
                        </a:lnTo>
                        <a:lnTo>
                          <a:pt x="0" y="0"/>
                        </a:lnTo>
                        <a:lnTo>
                          <a:pt x="0" y="0"/>
                        </a:lnTo>
                        <a:lnTo>
                          <a:pt x="0" y="0"/>
                        </a:lnTo>
                        <a:lnTo>
                          <a:pt x="0" y="0"/>
                        </a:lnTo>
                        <a:lnTo>
                          <a:pt x="0" y="0"/>
                        </a:lnTo>
                        <a:lnTo>
                          <a:pt x="0" y="0"/>
                        </a:lnTo>
                        <a:lnTo>
                          <a:pt x="0" y="0"/>
                        </a:lnTo>
                        <a:lnTo>
                          <a:pt x="0" y="0"/>
                        </a:lnTo>
                        <a:lnTo>
                          <a:pt x="5" y="0"/>
                        </a:lnTo>
                        <a:lnTo>
                          <a:pt x="5" y="0"/>
                        </a:lnTo>
                        <a:lnTo>
                          <a:pt x="5" y="0"/>
                        </a:lnTo>
                        <a:lnTo>
                          <a:pt x="5" y="0"/>
                        </a:lnTo>
                        <a:lnTo>
                          <a:pt x="5" y="0"/>
                        </a:lnTo>
                        <a:lnTo>
                          <a:pt x="5" y="0"/>
                        </a:lnTo>
                        <a:lnTo>
                          <a:pt x="5" y="0"/>
                        </a:lnTo>
                        <a:lnTo>
                          <a:pt x="5" y="0"/>
                        </a:lnTo>
                        <a:lnTo>
                          <a:pt x="5" y="0"/>
                        </a:lnTo>
                        <a:lnTo>
                          <a:pt x="5" y="0"/>
                        </a:lnTo>
                        <a:lnTo>
                          <a:pt x="5" y="0"/>
                        </a:lnTo>
                        <a:lnTo>
                          <a:pt x="5" y="0"/>
                        </a:lnTo>
                        <a:lnTo>
                          <a:pt x="5" y="0"/>
                        </a:lnTo>
                        <a:lnTo>
                          <a:pt x="5" y="0"/>
                        </a:lnTo>
                        <a:lnTo>
                          <a:pt x="5" y="4"/>
                        </a:lnTo>
                        <a:lnTo>
                          <a:pt x="5" y="4"/>
                        </a:lnTo>
                        <a:lnTo>
                          <a:pt x="5" y="4"/>
                        </a:lnTo>
                        <a:lnTo>
                          <a:pt x="5" y="4"/>
                        </a:lnTo>
                        <a:lnTo>
                          <a:pt x="5" y="4"/>
                        </a:lnTo>
                        <a:lnTo>
                          <a:pt x="0" y="4"/>
                        </a:lnTo>
                        <a:lnTo>
                          <a:pt x="0" y="4"/>
                        </a:lnTo>
                        <a:lnTo>
                          <a:pt x="0" y="4"/>
                        </a:lnTo>
                        <a:lnTo>
                          <a:pt x="0" y="4"/>
                        </a:lnTo>
                        <a:lnTo>
                          <a:pt x="0" y="4"/>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312" name="Group 246"/>
                <p:cNvGrpSpPr>
                  <a:grpSpLocks noChangeAspect="1"/>
                </p:cNvGrpSpPr>
                <p:nvPr/>
              </p:nvGrpSpPr>
              <p:grpSpPr bwMode="auto">
                <a:xfrm>
                  <a:off x="5933" y="3315"/>
                  <a:ext cx="20" cy="17"/>
                  <a:chOff x="5933" y="3315"/>
                  <a:chExt cx="20" cy="17"/>
                </a:xfrm>
              </p:grpSpPr>
              <p:sp>
                <p:nvSpPr>
                  <p:cNvPr id="323" name="Freeform 247"/>
                  <p:cNvSpPr>
                    <a:spLocks noChangeAspect="1"/>
                  </p:cNvSpPr>
                  <p:nvPr/>
                </p:nvSpPr>
                <p:spPr bwMode="auto">
                  <a:xfrm>
                    <a:off x="5948" y="3328"/>
                    <a:ext cx="5" cy="4"/>
                  </a:xfrm>
                  <a:custGeom>
                    <a:avLst/>
                    <a:gdLst>
                      <a:gd name="T0" fmla="*/ 0 w 5"/>
                      <a:gd name="T1" fmla="*/ 0 h 4"/>
                      <a:gd name="T2" fmla="*/ 0 w 5"/>
                      <a:gd name="T3" fmla="*/ 0 h 4"/>
                      <a:gd name="T4" fmla="*/ 0 w 5"/>
                      <a:gd name="T5" fmla="*/ 0 h 4"/>
                      <a:gd name="T6" fmla="*/ 0 w 5"/>
                      <a:gd name="T7" fmla="*/ 0 h 4"/>
                      <a:gd name="T8" fmla="*/ 0 w 5"/>
                      <a:gd name="T9" fmla="*/ 0 h 4"/>
                      <a:gd name="T10" fmla="*/ 5 w 5"/>
                      <a:gd name="T11" fmla="*/ 0 h 4"/>
                      <a:gd name="T12" fmla="*/ 5 w 5"/>
                      <a:gd name="T13" fmla="*/ 0 h 4"/>
                      <a:gd name="T14" fmla="*/ 5 w 5"/>
                      <a:gd name="T15" fmla="*/ 4 h 4"/>
                      <a:gd name="T16" fmla="*/ 0 w 5"/>
                      <a:gd name="T17" fmla="*/ 4 h 4"/>
                      <a:gd name="T18" fmla="*/ 0 w 5"/>
                      <a:gd name="T19" fmla="*/ 4 h 4"/>
                      <a:gd name="T20" fmla="*/ 0 w 5"/>
                      <a:gd name="T21" fmla="*/ 4 h 4"/>
                      <a:gd name="T22" fmla="*/ 0 w 5"/>
                      <a:gd name="T23" fmla="*/ 4 h 4"/>
                      <a:gd name="T24" fmla="*/ 0 w 5"/>
                      <a:gd name="T25" fmla="*/ 4 h 4"/>
                      <a:gd name="T26" fmla="*/ 0 w 5"/>
                      <a:gd name="T27" fmla="*/ 4 h 4"/>
                      <a:gd name="T28" fmla="*/ 0 w 5"/>
                      <a:gd name="T29" fmla="*/ 4 h 4"/>
                      <a:gd name="T30" fmla="*/ 0 w 5"/>
                      <a:gd name="T31" fmla="*/ 4 h 4"/>
                      <a:gd name="T32" fmla="*/ 0 w 5"/>
                      <a:gd name="T33" fmla="*/ 4 h 4"/>
                      <a:gd name="T34" fmla="*/ 0 w 5"/>
                      <a:gd name="T35" fmla="*/ 0 h 4"/>
                      <a:gd name="T36" fmla="*/ 0 w 5"/>
                      <a:gd name="T37" fmla="*/ 0 h 4"/>
                      <a:gd name="T38" fmla="*/ 0 w 5"/>
                      <a:gd name="T39" fmla="*/ 0 h 4"/>
                      <a:gd name="T40" fmla="*/ 0 w 5"/>
                      <a:gd name="T41" fmla="*/ 0 h 4"/>
                      <a:gd name="T42" fmla="*/ 0 w 5"/>
                      <a:gd name="T43" fmla="*/ 0 h 4"/>
                      <a:gd name="T44" fmla="*/ 0 w 5"/>
                      <a:gd name="T45" fmla="*/ 0 h 4"/>
                      <a:gd name="T46" fmla="*/ 0 w 5"/>
                      <a:gd name="T47" fmla="*/ 0 h 4"/>
                      <a:gd name="T48" fmla="*/ 0 w 5"/>
                      <a:gd name="T49" fmla="*/ 0 h 4"/>
                      <a:gd name="T50" fmla="*/ 0 w 5"/>
                      <a:gd name="T51" fmla="*/ 0 h 4"/>
                      <a:gd name="T52" fmla="*/ 0 w 5"/>
                      <a:gd name="T53" fmla="*/ 0 h 4"/>
                      <a:gd name="T54" fmla="*/ 0 w 5"/>
                      <a:gd name="T55" fmla="*/ 0 h 4"/>
                      <a:gd name="T56" fmla="*/ 0 w 5"/>
                      <a:gd name="T57" fmla="*/ 0 h 4"/>
                      <a:gd name="T58" fmla="*/ 0 w 5"/>
                      <a:gd name="T59" fmla="*/ 0 h 4"/>
                      <a:gd name="T60" fmla="*/ 0 w 5"/>
                      <a:gd name="T61" fmla="*/ 0 h 4"/>
                      <a:gd name="T62" fmla="*/ 0 w 5"/>
                      <a:gd name="T63" fmla="*/ 0 h 4"/>
                      <a:gd name="T64" fmla="*/ 0 w 5"/>
                      <a:gd name="T65" fmla="*/ 0 h 4"/>
                      <a:gd name="T66" fmla="*/ 0 w 5"/>
                      <a:gd name="T67" fmla="*/ 0 h 4"/>
                      <a:gd name="T68" fmla="*/ 0 w 5"/>
                      <a:gd name="T69" fmla="*/ 0 h 4"/>
                      <a:gd name="T70" fmla="*/ 0 w 5"/>
                      <a:gd name="T71" fmla="*/ 0 h 4"/>
                      <a:gd name="T72" fmla="*/ 0 w 5"/>
                      <a:gd name="T7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4">
                        <a:moveTo>
                          <a:pt x="0" y="0"/>
                        </a:moveTo>
                        <a:lnTo>
                          <a:pt x="0" y="0"/>
                        </a:lnTo>
                        <a:lnTo>
                          <a:pt x="0" y="0"/>
                        </a:lnTo>
                        <a:lnTo>
                          <a:pt x="0" y="0"/>
                        </a:lnTo>
                        <a:lnTo>
                          <a:pt x="0" y="0"/>
                        </a:lnTo>
                        <a:lnTo>
                          <a:pt x="5" y="0"/>
                        </a:lnTo>
                        <a:lnTo>
                          <a:pt x="5" y="0"/>
                        </a:lnTo>
                        <a:lnTo>
                          <a:pt x="5" y="4"/>
                        </a:lnTo>
                        <a:lnTo>
                          <a:pt x="0" y="4"/>
                        </a:lnTo>
                        <a:lnTo>
                          <a:pt x="0" y="4"/>
                        </a:lnTo>
                        <a:lnTo>
                          <a:pt x="0" y="4"/>
                        </a:lnTo>
                        <a:lnTo>
                          <a:pt x="0" y="4"/>
                        </a:lnTo>
                        <a:lnTo>
                          <a:pt x="0" y="4"/>
                        </a:lnTo>
                        <a:lnTo>
                          <a:pt x="0" y="4"/>
                        </a:lnTo>
                        <a:lnTo>
                          <a:pt x="0" y="4"/>
                        </a:lnTo>
                        <a:lnTo>
                          <a:pt x="0" y="4"/>
                        </a:lnTo>
                        <a:lnTo>
                          <a:pt x="0" y="4"/>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24" name="Freeform 248"/>
                  <p:cNvSpPr>
                    <a:spLocks noChangeAspect="1"/>
                  </p:cNvSpPr>
                  <p:nvPr/>
                </p:nvSpPr>
                <p:spPr bwMode="auto">
                  <a:xfrm>
                    <a:off x="5933" y="3315"/>
                    <a:ext cx="5" cy="4"/>
                  </a:xfrm>
                  <a:custGeom>
                    <a:avLst/>
                    <a:gdLst>
                      <a:gd name="T0" fmla="*/ 5 w 5"/>
                      <a:gd name="T1" fmla="*/ 0 h 4"/>
                      <a:gd name="T2" fmla="*/ 5 w 5"/>
                      <a:gd name="T3" fmla="*/ 4 h 4"/>
                      <a:gd name="T4" fmla="*/ 5 w 5"/>
                      <a:gd name="T5" fmla="*/ 4 h 4"/>
                      <a:gd name="T6" fmla="*/ 5 w 5"/>
                      <a:gd name="T7" fmla="*/ 4 h 4"/>
                      <a:gd name="T8" fmla="*/ 5 w 5"/>
                      <a:gd name="T9" fmla="*/ 4 h 4"/>
                      <a:gd name="T10" fmla="*/ 5 w 5"/>
                      <a:gd name="T11" fmla="*/ 4 h 4"/>
                      <a:gd name="T12" fmla="*/ 5 w 5"/>
                      <a:gd name="T13" fmla="*/ 4 h 4"/>
                      <a:gd name="T14" fmla="*/ 5 w 5"/>
                      <a:gd name="T15" fmla="*/ 4 h 4"/>
                      <a:gd name="T16" fmla="*/ 5 w 5"/>
                      <a:gd name="T17" fmla="*/ 4 h 4"/>
                      <a:gd name="T18" fmla="*/ 5 w 5"/>
                      <a:gd name="T19" fmla="*/ 4 h 4"/>
                      <a:gd name="T20" fmla="*/ 5 w 5"/>
                      <a:gd name="T21" fmla="*/ 4 h 4"/>
                      <a:gd name="T22" fmla="*/ 5 w 5"/>
                      <a:gd name="T23" fmla="*/ 4 h 4"/>
                      <a:gd name="T24" fmla="*/ 5 w 5"/>
                      <a:gd name="T25" fmla="*/ 4 h 4"/>
                      <a:gd name="T26" fmla="*/ 5 w 5"/>
                      <a:gd name="T27" fmla="*/ 4 h 4"/>
                      <a:gd name="T28" fmla="*/ 5 w 5"/>
                      <a:gd name="T29" fmla="*/ 4 h 4"/>
                      <a:gd name="T30" fmla="*/ 5 w 5"/>
                      <a:gd name="T31" fmla="*/ 4 h 4"/>
                      <a:gd name="T32" fmla="*/ 5 w 5"/>
                      <a:gd name="T33" fmla="*/ 4 h 4"/>
                      <a:gd name="T34" fmla="*/ 5 w 5"/>
                      <a:gd name="T35" fmla="*/ 4 h 4"/>
                      <a:gd name="T36" fmla="*/ 5 w 5"/>
                      <a:gd name="T37" fmla="*/ 4 h 4"/>
                      <a:gd name="T38" fmla="*/ 5 w 5"/>
                      <a:gd name="T39" fmla="*/ 4 h 4"/>
                      <a:gd name="T40" fmla="*/ 5 w 5"/>
                      <a:gd name="T41" fmla="*/ 4 h 4"/>
                      <a:gd name="T42" fmla="*/ 0 w 5"/>
                      <a:gd name="T43" fmla="*/ 4 h 4"/>
                      <a:gd name="T44" fmla="*/ 0 w 5"/>
                      <a:gd name="T45" fmla="*/ 0 h 4"/>
                      <a:gd name="T46" fmla="*/ 0 w 5"/>
                      <a:gd name="T47" fmla="*/ 0 h 4"/>
                      <a:gd name="T48" fmla="*/ 0 w 5"/>
                      <a:gd name="T49" fmla="*/ 0 h 4"/>
                      <a:gd name="T50" fmla="*/ 0 w 5"/>
                      <a:gd name="T51" fmla="*/ 0 h 4"/>
                      <a:gd name="T52" fmla="*/ 0 w 5"/>
                      <a:gd name="T53" fmla="*/ 0 h 4"/>
                      <a:gd name="T54" fmla="*/ 0 w 5"/>
                      <a:gd name="T55" fmla="*/ 0 h 4"/>
                      <a:gd name="T56" fmla="*/ 0 w 5"/>
                      <a:gd name="T57" fmla="*/ 0 h 4"/>
                      <a:gd name="T58" fmla="*/ 5 w 5"/>
                      <a:gd name="T59" fmla="*/ 0 h 4"/>
                      <a:gd name="T60" fmla="*/ 5 w 5"/>
                      <a:gd name="T61" fmla="*/ 0 h 4"/>
                      <a:gd name="T62" fmla="*/ 5 w 5"/>
                      <a:gd name="T63" fmla="*/ 0 h 4"/>
                      <a:gd name="T64" fmla="*/ 5 w 5"/>
                      <a:gd name="T65" fmla="*/ 0 h 4"/>
                      <a:gd name="T66" fmla="*/ 5 w 5"/>
                      <a:gd name="T67" fmla="*/ 0 h 4"/>
                      <a:gd name="T68" fmla="*/ 5 w 5"/>
                      <a:gd name="T69" fmla="*/ 0 h 4"/>
                      <a:gd name="T70" fmla="*/ 5 w 5"/>
                      <a:gd name="T71" fmla="*/ 0 h 4"/>
                      <a:gd name="T72" fmla="*/ 5 w 5"/>
                      <a:gd name="T7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4">
                        <a:moveTo>
                          <a:pt x="5" y="0"/>
                        </a:moveTo>
                        <a:lnTo>
                          <a:pt x="5" y="4"/>
                        </a:lnTo>
                        <a:lnTo>
                          <a:pt x="5" y="4"/>
                        </a:lnTo>
                        <a:lnTo>
                          <a:pt x="5" y="4"/>
                        </a:lnTo>
                        <a:lnTo>
                          <a:pt x="5" y="4"/>
                        </a:lnTo>
                        <a:lnTo>
                          <a:pt x="5" y="4"/>
                        </a:lnTo>
                        <a:lnTo>
                          <a:pt x="5" y="4"/>
                        </a:lnTo>
                        <a:lnTo>
                          <a:pt x="5" y="4"/>
                        </a:lnTo>
                        <a:lnTo>
                          <a:pt x="5" y="4"/>
                        </a:lnTo>
                        <a:lnTo>
                          <a:pt x="5" y="4"/>
                        </a:lnTo>
                        <a:lnTo>
                          <a:pt x="5" y="4"/>
                        </a:lnTo>
                        <a:lnTo>
                          <a:pt x="5" y="4"/>
                        </a:lnTo>
                        <a:lnTo>
                          <a:pt x="5" y="4"/>
                        </a:lnTo>
                        <a:lnTo>
                          <a:pt x="5" y="4"/>
                        </a:lnTo>
                        <a:lnTo>
                          <a:pt x="5" y="4"/>
                        </a:lnTo>
                        <a:lnTo>
                          <a:pt x="5" y="4"/>
                        </a:lnTo>
                        <a:lnTo>
                          <a:pt x="5" y="4"/>
                        </a:lnTo>
                        <a:lnTo>
                          <a:pt x="5" y="4"/>
                        </a:lnTo>
                        <a:lnTo>
                          <a:pt x="5" y="4"/>
                        </a:lnTo>
                        <a:lnTo>
                          <a:pt x="5" y="4"/>
                        </a:lnTo>
                        <a:lnTo>
                          <a:pt x="5" y="4"/>
                        </a:lnTo>
                        <a:lnTo>
                          <a:pt x="0" y="4"/>
                        </a:lnTo>
                        <a:lnTo>
                          <a:pt x="0" y="0"/>
                        </a:lnTo>
                        <a:lnTo>
                          <a:pt x="0" y="0"/>
                        </a:lnTo>
                        <a:lnTo>
                          <a:pt x="0" y="0"/>
                        </a:lnTo>
                        <a:lnTo>
                          <a:pt x="0" y="0"/>
                        </a:lnTo>
                        <a:lnTo>
                          <a:pt x="0" y="0"/>
                        </a:lnTo>
                        <a:lnTo>
                          <a:pt x="0" y="0"/>
                        </a:lnTo>
                        <a:lnTo>
                          <a:pt x="0" y="0"/>
                        </a:lnTo>
                        <a:lnTo>
                          <a:pt x="5" y="0"/>
                        </a:lnTo>
                        <a:lnTo>
                          <a:pt x="5" y="0"/>
                        </a:lnTo>
                        <a:lnTo>
                          <a:pt x="5" y="0"/>
                        </a:lnTo>
                        <a:lnTo>
                          <a:pt x="5" y="0"/>
                        </a:lnTo>
                        <a:lnTo>
                          <a:pt x="5" y="0"/>
                        </a:lnTo>
                        <a:lnTo>
                          <a:pt x="5" y="0"/>
                        </a:lnTo>
                        <a:lnTo>
                          <a:pt x="5" y="0"/>
                        </a:lnTo>
                        <a:lnTo>
                          <a:pt x="5" y="0"/>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25" name="Freeform 249"/>
                  <p:cNvSpPr>
                    <a:spLocks noChangeAspect="1"/>
                  </p:cNvSpPr>
                  <p:nvPr/>
                </p:nvSpPr>
                <p:spPr bwMode="auto">
                  <a:xfrm>
                    <a:off x="5938" y="3319"/>
                    <a:ext cx="10" cy="9"/>
                  </a:xfrm>
                  <a:custGeom>
                    <a:avLst/>
                    <a:gdLst>
                      <a:gd name="T0" fmla="*/ 5 w 10"/>
                      <a:gd name="T1" fmla="*/ 9 h 9"/>
                      <a:gd name="T2" fmla="*/ 0 w 10"/>
                      <a:gd name="T3" fmla="*/ 0 h 9"/>
                      <a:gd name="T4" fmla="*/ 0 w 10"/>
                      <a:gd name="T5" fmla="*/ 0 h 9"/>
                      <a:gd name="T6" fmla="*/ 10 w 10"/>
                      <a:gd name="T7" fmla="*/ 9 h 9"/>
                      <a:gd name="T8" fmla="*/ 5 w 10"/>
                      <a:gd name="T9" fmla="*/ 9 h 9"/>
                    </a:gdLst>
                    <a:ahLst/>
                    <a:cxnLst>
                      <a:cxn ang="0">
                        <a:pos x="T0" y="T1"/>
                      </a:cxn>
                      <a:cxn ang="0">
                        <a:pos x="T2" y="T3"/>
                      </a:cxn>
                      <a:cxn ang="0">
                        <a:pos x="T4" y="T5"/>
                      </a:cxn>
                      <a:cxn ang="0">
                        <a:pos x="T6" y="T7"/>
                      </a:cxn>
                      <a:cxn ang="0">
                        <a:pos x="T8" y="T9"/>
                      </a:cxn>
                    </a:cxnLst>
                    <a:rect l="0" t="0" r="r" b="b"/>
                    <a:pathLst>
                      <a:path w="10" h="9">
                        <a:moveTo>
                          <a:pt x="5" y="9"/>
                        </a:moveTo>
                        <a:lnTo>
                          <a:pt x="0" y="0"/>
                        </a:lnTo>
                        <a:lnTo>
                          <a:pt x="0" y="0"/>
                        </a:lnTo>
                        <a:lnTo>
                          <a:pt x="10" y="9"/>
                        </a:lnTo>
                        <a:lnTo>
                          <a:pt x="5" y="9"/>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nvGrpSpPr>
                <p:cNvPr id="313" name="Group 250"/>
                <p:cNvGrpSpPr>
                  <a:grpSpLocks noChangeAspect="1"/>
                </p:cNvGrpSpPr>
                <p:nvPr/>
              </p:nvGrpSpPr>
              <p:grpSpPr bwMode="auto">
                <a:xfrm>
                  <a:off x="5943" y="3310"/>
                  <a:ext cx="15" cy="14"/>
                  <a:chOff x="5943" y="3310"/>
                  <a:chExt cx="15" cy="14"/>
                </a:xfrm>
              </p:grpSpPr>
              <p:sp>
                <p:nvSpPr>
                  <p:cNvPr id="320" name="Freeform 251"/>
                  <p:cNvSpPr>
                    <a:spLocks noChangeAspect="1"/>
                  </p:cNvSpPr>
                  <p:nvPr/>
                </p:nvSpPr>
                <p:spPr bwMode="auto">
                  <a:xfrm>
                    <a:off x="5953" y="3319"/>
                    <a:ext cx="5" cy="5"/>
                  </a:xfrm>
                  <a:custGeom>
                    <a:avLst/>
                    <a:gdLst>
                      <a:gd name="T0" fmla="*/ 5 w 5"/>
                      <a:gd name="T1" fmla="*/ 5 h 5"/>
                      <a:gd name="T2" fmla="*/ 5 w 5"/>
                      <a:gd name="T3" fmla="*/ 5 h 5"/>
                      <a:gd name="T4" fmla="*/ 5 w 5"/>
                      <a:gd name="T5" fmla="*/ 5 h 5"/>
                      <a:gd name="T6" fmla="*/ 5 w 5"/>
                      <a:gd name="T7" fmla="*/ 5 h 5"/>
                      <a:gd name="T8" fmla="*/ 5 w 5"/>
                      <a:gd name="T9" fmla="*/ 5 h 5"/>
                      <a:gd name="T10" fmla="*/ 5 w 5"/>
                      <a:gd name="T11" fmla="*/ 5 h 5"/>
                      <a:gd name="T12" fmla="*/ 5 w 5"/>
                      <a:gd name="T13" fmla="*/ 5 h 5"/>
                      <a:gd name="T14" fmla="*/ 5 w 5"/>
                      <a:gd name="T15" fmla="*/ 5 h 5"/>
                      <a:gd name="T16" fmla="*/ 5 w 5"/>
                      <a:gd name="T17" fmla="*/ 5 h 5"/>
                      <a:gd name="T18" fmla="*/ 5 w 5"/>
                      <a:gd name="T19" fmla="*/ 5 h 5"/>
                      <a:gd name="T20" fmla="*/ 5 w 5"/>
                      <a:gd name="T21" fmla="*/ 5 h 5"/>
                      <a:gd name="T22" fmla="*/ 5 w 5"/>
                      <a:gd name="T23" fmla="*/ 5 h 5"/>
                      <a:gd name="T24" fmla="*/ 5 w 5"/>
                      <a:gd name="T25" fmla="*/ 5 h 5"/>
                      <a:gd name="T26" fmla="*/ 5 w 5"/>
                      <a:gd name="T27" fmla="*/ 5 h 5"/>
                      <a:gd name="T28" fmla="*/ 5 w 5"/>
                      <a:gd name="T29" fmla="*/ 5 h 5"/>
                      <a:gd name="T30" fmla="*/ 5 w 5"/>
                      <a:gd name="T31" fmla="*/ 5 h 5"/>
                      <a:gd name="T32" fmla="*/ 5 w 5"/>
                      <a:gd name="T33" fmla="*/ 5 h 5"/>
                      <a:gd name="T34" fmla="*/ 0 w 5"/>
                      <a:gd name="T35" fmla="*/ 5 h 5"/>
                      <a:gd name="T36" fmla="*/ 0 w 5"/>
                      <a:gd name="T37" fmla="*/ 5 h 5"/>
                      <a:gd name="T38" fmla="*/ 0 w 5"/>
                      <a:gd name="T39" fmla="*/ 5 h 5"/>
                      <a:gd name="T40" fmla="*/ 0 w 5"/>
                      <a:gd name="T41" fmla="*/ 5 h 5"/>
                      <a:gd name="T42" fmla="*/ 0 w 5"/>
                      <a:gd name="T43" fmla="*/ 5 h 5"/>
                      <a:gd name="T44" fmla="*/ 0 w 5"/>
                      <a:gd name="T45" fmla="*/ 5 h 5"/>
                      <a:gd name="T46" fmla="*/ 0 w 5"/>
                      <a:gd name="T47" fmla="*/ 5 h 5"/>
                      <a:gd name="T48" fmla="*/ 0 w 5"/>
                      <a:gd name="T49" fmla="*/ 5 h 5"/>
                      <a:gd name="T50" fmla="*/ 0 w 5"/>
                      <a:gd name="T51" fmla="*/ 5 h 5"/>
                      <a:gd name="T52" fmla="*/ 0 w 5"/>
                      <a:gd name="T53" fmla="*/ 0 h 5"/>
                      <a:gd name="T54" fmla="*/ 0 w 5"/>
                      <a:gd name="T55" fmla="*/ 0 h 5"/>
                      <a:gd name="T56" fmla="*/ 0 w 5"/>
                      <a:gd name="T57" fmla="*/ 0 h 5"/>
                      <a:gd name="T58" fmla="*/ 0 w 5"/>
                      <a:gd name="T59" fmla="*/ 0 h 5"/>
                      <a:gd name="T60" fmla="*/ 0 w 5"/>
                      <a:gd name="T61" fmla="*/ 0 h 5"/>
                      <a:gd name="T62" fmla="*/ 5 w 5"/>
                      <a:gd name="T63" fmla="*/ 0 h 5"/>
                      <a:gd name="T64" fmla="*/ 5 w 5"/>
                      <a:gd name="T65" fmla="*/ 0 h 5"/>
                      <a:gd name="T66" fmla="*/ 5 w 5"/>
                      <a:gd name="T67" fmla="*/ 5 h 5"/>
                      <a:gd name="T68" fmla="*/ 5 w 5"/>
                      <a:gd name="T69" fmla="*/ 5 h 5"/>
                      <a:gd name="T70" fmla="*/ 5 w 5"/>
                      <a:gd name="T71" fmla="*/ 5 h 5"/>
                      <a:gd name="T72" fmla="*/ 5 w 5"/>
                      <a:gd name="T7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5">
                        <a:moveTo>
                          <a:pt x="5" y="5"/>
                        </a:moveTo>
                        <a:lnTo>
                          <a:pt x="5" y="5"/>
                        </a:lnTo>
                        <a:lnTo>
                          <a:pt x="5" y="5"/>
                        </a:lnTo>
                        <a:lnTo>
                          <a:pt x="5" y="5"/>
                        </a:lnTo>
                        <a:lnTo>
                          <a:pt x="5" y="5"/>
                        </a:lnTo>
                        <a:lnTo>
                          <a:pt x="5" y="5"/>
                        </a:lnTo>
                        <a:lnTo>
                          <a:pt x="5" y="5"/>
                        </a:lnTo>
                        <a:lnTo>
                          <a:pt x="5" y="5"/>
                        </a:lnTo>
                        <a:lnTo>
                          <a:pt x="5" y="5"/>
                        </a:lnTo>
                        <a:lnTo>
                          <a:pt x="5" y="5"/>
                        </a:lnTo>
                        <a:lnTo>
                          <a:pt x="5" y="5"/>
                        </a:lnTo>
                        <a:lnTo>
                          <a:pt x="5" y="5"/>
                        </a:lnTo>
                        <a:lnTo>
                          <a:pt x="5" y="5"/>
                        </a:lnTo>
                        <a:lnTo>
                          <a:pt x="5" y="5"/>
                        </a:lnTo>
                        <a:lnTo>
                          <a:pt x="5" y="5"/>
                        </a:lnTo>
                        <a:lnTo>
                          <a:pt x="5" y="5"/>
                        </a:lnTo>
                        <a:lnTo>
                          <a:pt x="5" y="5"/>
                        </a:lnTo>
                        <a:lnTo>
                          <a:pt x="0" y="5"/>
                        </a:lnTo>
                        <a:lnTo>
                          <a:pt x="0" y="5"/>
                        </a:lnTo>
                        <a:lnTo>
                          <a:pt x="0" y="5"/>
                        </a:lnTo>
                        <a:lnTo>
                          <a:pt x="0" y="5"/>
                        </a:lnTo>
                        <a:lnTo>
                          <a:pt x="0" y="5"/>
                        </a:lnTo>
                        <a:lnTo>
                          <a:pt x="0" y="5"/>
                        </a:lnTo>
                        <a:lnTo>
                          <a:pt x="0" y="5"/>
                        </a:lnTo>
                        <a:lnTo>
                          <a:pt x="0" y="5"/>
                        </a:lnTo>
                        <a:lnTo>
                          <a:pt x="0" y="5"/>
                        </a:lnTo>
                        <a:lnTo>
                          <a:pt x="0" y="0"/>
                        </a:lnTo>
                        <a:lnTo>
                          <a:pt x="0" y="0"/>
                        </a:lnTo>
                        <a:lnTo>
                          <a:pt x="0" y="0"/>
                        </a:lnTo>
                        <a:lnTo>
                          <a:pt x="0" y="0"/>
                        </a:lnTo>
                        <a:lnTo>
                          <a:pt x="0" y="0"/>
                        </a:lnTo>
                        <a:lnTo>
                          <a:pt x="5" y="0"/>
                        </a:lnTo>
                        <a:lnTo>
                          <a:pt x="5" y="0"/>
                        </a:lnTo>
                        <a:lnTo>
                          <a:pt x="5" y="5"/>
                        </a:lnTo>
                        <a:lnTo>
                          <a:pt x="5" y="5"/>
                        </a:lnTo>
                        <a:lnTo>
                          <a:pt x="5" y="5"/>
                        </a:lnTo>
                        <a:lnTo>
                          <a:pt x="5" y="5"/>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21" name="Freeform 252"/>
                  <p:cNvSpPr>
                    <a:spLocks noChangeAspect="1"/>
                  </p:cNvSpPr>
                  <p:nvPr/>
                </p:nvSpPr>
                <p:spPr bwMode="auto">
                  <a:xfrm>
                    <a:off x="5943" y="3310"/>
                    <a:ext cx="5" cy="5"/>
                  </a:xfrm>
                  <a:custGeom>
                    <a:avLst/>
                    <a:gdLst>
                      <a:gd name="T0" fmla="*/ 5 w 5"/>
                      <a:gd name="T1" fmla="*/ 0 h 5"/>
                      <a:gd name="T2" fmla="*/ 5 w 5"/>
                      <a:gd name="T3" fmla="*/ 0 h 5"/>
                      <a:gd name="T4" fmla="*/ 5 w 5"/>
                      <a:gd name="T5" fmla="*/ 0 h 5"/>
                      <a:gd name="T6" fmla="*/ 5 w 5"/>
                      <a:gd name="T7" fmla="*/ 0 h 5"/>
                      <a:gd name="T8" fmla="*/ 5 w 5"/>
                      <a:gd name="T9" fmla="*/ 0 h 5"/>
                      <a:gd name="T10" fmla="*/ 5 w 5"/>
                      <a:gd name="T11" fmla="*/ 0 h 5"/>
                      <a:gd name="T12" fmla="*/ 5 w 5"/>
                      <a:gd name="T13" fmla="*/ 0 h 5"/>
                      <a:gd name="T14" fmla="*/ 5 w 5"/>
                      <a:gd name="T15" fmla="*/ 0 h 5"/>
                      <a:gd name="T16" fmla="*/ 5 w 5"/>
                      <a:gd name="T17" fmla="*/ 0 h 5"/>
                      <a:gd name="T18" fmla="*/ 5 w 5"/>
                      <a:gd name="T19" fmla="*/ 5 h 5"/>
                      <a:gd name="T20" fmla="*/ 5 w 5"/>
                      <a:gd name="T21" fmla="*/ 5 h 5"/>
                      <a:gd name="T22" fmla="*/ 5 w 5"/>
                      <a:gd name="T23" fmla="*/ 5 h 5"/>
                      <a:gd name="T24" fmla="*/ 5 w 5"/>
                      <a:gd name="T25" fmla="*/ 5 h 5"/>
                      <a:gd name="T26" fmla="*/ 5 w 5"/>
                      <a:gd name="T27" fmla="*/ 5 h 5"/>
                      <a:gd name="T28" fmla="*/ 5 w 5"/>
                      <a:gd name="T29" fmla="*/ 0 h 5"/>
                      <a:gd name="T30" fmla="*/ 5 w 5"/>
                      <a:gd name="T31" fmla="*/ 0 h 5"/>
                      <a:gd name="T32" fmla="*/ 5 w 5"/>
                      <a:gd name="T33" fmla="*/ 0 h 5"/>
                      <a:gd name="T34" fmla="*/ 5 w 5"/>
                      <a:gd name="T35" fmla="*/ 0 h 5"/>
                      <a:gd name="T36" fmla="*/ 5 w 5"/>
                      <a:gd name="T37" fmla="*/ 0 h 5"/>
                      <a:gd name="T38" fmla="*/ 0 w 5"/>
                      <a:gd name="T39" fmla="*/ 0 h 5"/>
                      <a:gd name="T40" fmla="*/ 0 w 5"/>
                      <a:gd name="T41" fmla="*/ 0 h 5"/>
                      <a:gd name="T42" fmla="*/ 0 w 5"/>
                      <a:gd name="T43" fmla="*/ 0 h 5"/>
                      <a:gd name="T44" fmla="*/ 0 w 5"/>
                      <a:gd name="T45" fmla="*/ 0 h 5"/>
                      <a:gd name="T46" fmla="*/ 0 w 5"/>
                      <a:gd name="T47" fmla="*/ 0 h 5"/>
                      <a:gd name="T48" fmla="*/ 0 w 5"/>
                      <a:gd name="T49" fmla="*/ 0 h 5"/>
                      <a:gd name="T50" fmla="*/ 0 w 5"/>
                      <a:gd name="T51" fmla="*/ 0 h 5"/>
                      <a:gd name="T52" fmla="*/ 0 w 5"/>
                      <a:gd name="T53" fmla="*/ 0 h 5"/>
                      <a:gd name="T54" fmla="*/ 0 w 5"/>
                      <a:gd name="T55" fmla="*/ 0 h 5"/>
                      <a:gd name="T56" fmla="*/ 5 w 5"/>
                      <a:gd name="T57" fmla="*/ 0 h 5"/>
                      <a:gd name="T58" fmla="*/ 5 w 5"/>
                      <a:gd name="T59" fmla="*/ 0 h 5"/>
                      <a:gd name="T60" fmla="*/ 5 w 5"/>
                      <a:gd name="T61" fmla="*/ 0 h 5"/>
                      <a:gd name="T62" fmla="*/ 5 w 5"/>
                      <a:gd name="T63" fmla="*/ 0 h 5"/>
                      <a:gd name="T64" fmla="*/ 5 w 5"/>
                      <a:gd name="T65" fmla="*/ 0 h 5"/>
                      <a:gd name="T66" fmla="*/ 5 w 5"/>
                      <a:gd name="T67" fmla="*/ 0 h 5"/>
                      <a:gd name="T68" fmla="*/ 5 w 5"/>
                      <a:gd name="T69" fmla="*/ 0 h 5"/>
                      <a:gd name="T70" fmla="*/ 5 w 5"/>
                      <a:gd name="T71" fmla="*/ 0 h 5"/>
                      <a:gd name="T72" fmla="*/ 5 w 5"/>
                      <a:gd name="T7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5">
                        <a:moveTo>
                          <a:pt x="5" y="0"/>
                        </a:moveTo>
                        <a:lnTo>
                          <a:pt x="5" y="0"/>
                        </a:lnTo>
                        <a:lnTo>
                          <a:pt x="5" y="0"/>
                        </a:lnTo>
                        <a:lnTo>
                          <a:pt x="5" y="0"/>
                        </a:lnTo>
                        <a:lnTo>
                          <a:pt x="5" y="0"/>
                        </a:lnTo>
                        <a:lnTo>
                          <a:pt x="5" y="0"/>
                        </a:lnTo>
                        <a:lnTo>
                          <a:pt x="5" y="0"/>
                        </a:lnTo>
                        <a:lnTo>
                          <a:pt x="5" y="0"/>
                        </a:lnTo>
                        <a:lnTo>
                          <a:pt x="5" y="0"/>
                        </a:lnTo>
                        <a:lnTo>
                          <a:pt x="5" y="5"/>
                        </a:lnTo>
                        <a:lnTo>
                          <a:pt x="5" y="5"/>
                        </a:lnTo>
                        <a:lnTo>
                          <a:pt x="5" y="5"/>
                        </a:lnTo>
                        <a:lnTo>
                          <a:pt x="5" y="5"/>
                        </a:lnTo>
                        <a:lnTo>
                          <a:pt x="5" y="5"/>
                        </a:lnTo>
                        <a:lnTo>
                          <a:pt x="5" y="0"/>
                        </a:lnTo>
                        <a:lnTo>
                          <a:pt x="5" y="0"/>
                        </a:lnTo>
                        <a:lnTo>
                          <a:pt x="5" y="0"/>
                        </a:lnTo>
                        <a:lnTo>
                          <a:pt x="5" y="0"/>
                        </a:lnTo>
                        <a:lnTo>
                          <a:pt x="5" y="0"/>
                        </a:lnTo>
                        <a:lnTo>
                          <a:pt x="0" y="0"/>
                        </a:lnTo>
                        <a:lnTo>
                          <a:pt x="0" y="0"/>
                        </a:lnTo>
                        <a:lnTo>
                          <a:pt x="0" y="0"/>
                        </a:lnTo>
                        <a:lnTo>
                          <a:pt x="0" y="0"/>
                        </a:lnTo>
                        <a:lnTo>
                          <a:pt x="0" y="0"/>
                        </a:lnTo>
                        <a:lnTo>
                          <a:pt x="0" y="0"/>
                        </a:lnTo>
                        <a:lnTo>
                          <a:pt x="0" y="0"/>
                        </a:lnTo>
                        <a:lnTo>
                          <a:pt x="0" y="0"/>
                        </a:lnTo>
                        <a:lnTo>
                          <a:pt x="0" y="0"/>
                        </a:lnTo>
                        <a:lnTo>
                          <a:pt x="5" y="0"/>
                        </a:lnTo>
                        <a:lnTo>
                          <a:pt x="5" y="0"/>
                        </a:lnTo>
                        <a:lnTo>
                          <a:pt x="5" y="0"/>
                        </a:lnTo>
                        <a:lnTo>
                          <a:pt x="5" y="0"/>
                        </a:lnTo>
                        <a:lnTo>
                          <a:pt x="5" y="0"/>
                        </a:lnTo>
                        <a:lnTo>
                          <a:pt x="5" y="0"/>
                        </a:lnTo>
                        <a:lnTo>
                          <a:pt x="5" y="0"/>
                        </a:lnTo>
                        <a:lnTo>
                          <a:pt x="5" y="0"/>
                        </a:lnTo>
                        <a:lnTo>
                          <a:pt x="5" y="0"/>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22" name="Freeform 253"/>
                  <p:cNvSpPr>
                    <a:spLocks noChangeAspect="1"/>
                  </p:cNvSpPr>
                  <p:nvPr/>
                </p:nvSpPr>
                <p:spPr bwMode="auto">
                  <a:xfrm>
                    <a:off x="5948" y="3315"/>
                    <a:ext cx="5" cy="4"/>
                  </a:xfrm>
                  <a:custGeom>
                    <a:avLst/>
                    <a:gdLst>
                      <a:gd name="T0" fmla="*/ 5 w 5"/>
                      <a:gd name="T1" fmla="*/ 4 h 4"/>
                      <a:gd name="T2" fmla="*/ 0 w 5"/>
                      <a:gd name="T3" fmla="*/ 0 h 4"/>
                      <a:gd name="T4" fmla="*/ 0 w 5"/>
                      <a:gd name="T5" fmla="*/ 0 h 4"/>
                      <a:gd name="T6" fmla="*/ 5 w 5"/>
                      <a:gd name="T7" fmla="*/ 4 h 4"/>
                      <a:gd name="T8" fmla="*/ 5 w 5"/>
                      <a:gd name="T9" fmla="*/ 4 h 4"/>
                    </a:gdLst>
                    <a:ahLst/>
                    <a:cxnLst>
                      <a:cxn ang="0">
                        <a:pos x="T0" y="T1"/>
                      </a:cxn>
                      <a:cxn ang="0">
                        <a:pos x="T2" y="T3"/>
                      </a:cxn>
                      <a:cxn ang="0">
                        <a:pos x="T4" y="T5"/>
                      </a:cxn>
                      <a:cxn ang="0">
                        <a:pos x="T6" y="T7"/>
                      </a:cxn>
                      <a:cxn ang="0">
                        <a:pos x="T8" y="T9"/>
                      </a:cxn>
                    </a:cxnLst>
                    <a:rect l="0" t="0" r="r" b="b"/>
                    <a:pathLst>
                      <a:path w="5" h="4">
                        <a:moveTo>
                          <a:pt x="5" y="4"/>
                        </a:moveTo>
                        <a:lnTo>
                          <a:pt x="0" y="0"/>
                        </a:lnTo>
                        <a:lnTo>
                          <a:pt x="0" y="0"/>
                        </a:lnTo>
                        <a:lnTo>
                          <a:pt x="5" y="4"/>
                        </a:lnTo>
                        <a:lnTo>
                          <a:pt x="5" y="4"/>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sp>
              <p:nvSpPr>
                <p:cNvPr id="314" name="Freeform 254"/>
                <p:cNvSpPr>
                  <a:spLocks noChangeAspect="1"/>
                </p:cNvSpPr>
                <p:nvPr/>
              </p:nvSpPr>
              <p:spPr bwMode="auto">
                <a:xfrm>
                  <a:off x="5943" y="3319"/>
                  <a:ext cx="20" cy="18"/>
                </a:xfrm>
                <a:custGeom>
                  <a:avLst/>
                  <a:gdLst>
                    <a:gd name="T0" fmla="*/ 10 w 20"/>
                    <a:gd name="T1" fmla="*/ 18 h 18"/>
                    <a:gd name="T2" fmla="*/ 20 w 20"/>
                    <a:gd name="T3" fmla="*/ 9 h 18"/>
                    <a:gd name="T4" fmla="*/ 15 w 20"/>
                    <a:gd name="T5" fmla="*/ 0 h 18"/>
                    <a:gd name="T6" fmla="*/ 0 w 20"/>
                    <a:gd name="T7" fmla="*/ 13 h 18"/>
                    <a:gd name="T8" fmla="*/ 10 w 20"/>
                    <a:gd name="T9" fmla="*/ 18 h 18"/>
                  </a:gdLst>
                  <a:ahLst/>
                  <a:cxnLst>
                    <a:cxn ang="0">
                      <a:pos x="T0" y="T1"/>
                    </a:cxn>
                    <a:cxn ang="0">
                      <a:pos x="T2" y="T3"/>
                    </a:cxn>
                    <a:cxn ang="0">
                      <a:pos x="T4" y="T5"/>
                    </a:cxn>
                    <a:cxn ang="0">
                      <a:pos x="T6" y="T7"/>
                    </a:cxn>
                    <a:cxn ang="0">
                      <a:pos x="T8" y="T9"/>
                    </a:cxn>
                  </a:cxnLst>
                  <a:rect l="0" t="0" r="r" b="b"/>
                  <a:pathLst>
                    <a:path w="20" h="18">
                      <a:moveTo>
                        <a:pt x="10" y="18"/>
                      </a:moveTo>
                      <a:lnTo>
                        <a:pt x="20" y="9"/>
                      </a:lnTo>
                      <a:lnTo>
                        <a:pt x="15" y="0"/>
                      </a:lnTo>
                      <a:lnTo>
                        <a:pt x="0" y="13"/>
                      </a:lnTo>
                      <a:lnTo>
                        <a:pt x="10" y="18"/>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sp>
              <p:nvSpPr>
                <p:cNvPr id="315" name="Oval 255"/>
                <p:cNvSpPr>
                  <a:spLocks noChangeAspect="1" noChangeArrowheads="1"/>
                </p:cNvSpPr>
                <p:nvPr/>
              </p:nvSpPr>
              <p:spPr bwMode="auto">
                <a:xfrm>
                  <a:off x="5955" y="3330"/>
                  <a:ext cx="6" cy="5"/>
                </a:xfrm>
                <a:prstGeom prst="ellips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000000"/>
                      </a:solidFill>
                    </a14:hiddenFill>
                  </a:ext>
                </a:extLst>
              </p:spPr>
              <p:txBody>
                <a:bodyPr/>
                <a:lstStyle/>
                <a:p>
                  <a:endParaRPr lang="en-US"/>
                </a:p>
              </p:txBody>
            </p:sp>
            <p:grpSp>
              <p:nvGrpSpPr>
                <p:cNvPr id="316" name="Group 256"/>
                <p:cNvGrpSpPr>
                  <a:grpSpLocks noChangeAspect="1"/>
                </p:cNvGrpSpPr>
                <p:nvPr/>
              </p:nvGrpSpPr>
              <p:grpSpPr bwMode="auto">
                <a:xfrm>
                  <a:off x="6047" y="3411"/>
                  <a:ext cx="34" cy="14"/>
                  <a:chOff x="6047" y="3411"/>
                  <a:chExt cx="34" cy="14"/>
                </a:xfrm>
              </p:grpSpPr>
              <p:sp>
                <p:nvSpPr>
                  <p:cNvPr id="318" name="Line 257"/>
                  <p:cNvSpPr>
                    <a:spLocks noChangeAspect="1" noChangeShapeType="1"/>
                  </p:cNvSpPr>
                  <p:nvPr/>
                </p:nvSpPr>
                <p:spPr bwMode="auto">
                  <a:xfrm flipV="1">
                    <a:off x="6047" y="3411"/>
                    <a:ext cx="1" cy="14"/>
                  </a:xfrm>
                  <a:prstGeom prst="lin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sp>
                <p:nvSpPr>
                  <p:cNvPr id="319" name="Line 258"/>
                  <p:cNvSpPr>
                    <a:spLocks noChangeAspect="1" noChangeShapeType="1"/>
                  </p:cNvSpPr>
                  <p:nvPr/>
                </p:nvSpPr>
                <p:spPr bwMode="auto">
                  <a:xfrm>
                    <a:off x="6047" y="3411"/>
                    <a:ext cx="34" cy="1"/>
                  </a:xfrm>
                  <a:prstGeom prst="lin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grpSp>
            <p:sp>
              <p:nvSpPr>
                <p:cNvPr id="317" name="Line 259"/>
                <p:cNvSpPr>
                  <a:spLocks noChangeAspect="1" noChangeShapeType="1"/>
                </p:cNvSpPr>
                <p:nvPr/>
              </p:nvSpPr>
              <p:spPr bwMode="auto">
                <a:xfrm flipV="1">
                  <a:off x="6052" y="3416"/>
                  <a:ext cx="9" cy="9"/>
                </a:xfrm>
                <a:prstGeom prst="lin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grpSp>
          <p:sp>
            <p:nvSpPr>
              <p:cNvPr id="304" name="Line 260"/>
              <p:cNvSpPr>
                <a:spLocks noChangeAspect="1" noChangeShapeType="1"/>
              </p:cNvSpPr>
              <p:nvPr/>
            </p:nvSpPr>
            <p:spPr bwMode="auto">
              <a:xfrm>
                <a:off x="5043" y="2421"/>
                <a:ext cx="535" cy="906"/>
              </a:xfrm>
              <a:prstGeom prst="lin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sp>
            <p:nvSpPr>
              <p:cNvPr id="305" name="Line 261"/>
              <p:cNvSpPr>
                <a:spLocks noChangeAspect="1" noChangeShapeType="1"/>
              </p:cNvSpPr>
              <p:nvPr/>
            </p:nvSpPr>
            <p:spPr bwMode="auto">
              <a:xfrm flipH="1">
                <a:off x="4769" y="2421"/>
                <a:ext cx="241" cy="906"/>
              </a:xfrm>
              <a:prstGeom prst="lin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sp>
            <p:nvSpPr>
              <p:cNvPr id="306" name="Line 262"/>
              <p:cNvSpPr>
                <a:spLocks noChangeAspect="1" noChangeShapeType="1"/>
              </p:cNvSpPr>
              <p:nvPr/>
            </p:nvSpPr>
            <p:spPr bwMode="auto">
              <a:xfrm>
                <a:off x="5037" y="2963"/>
                <a:ext cx="536" cy="364"/>
              </a:xfrm>
              <a:prstGeom prst="lin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sp>
            <p:nvSpPr>
              <p:cNvPr id="307" name="Line 263"/>
              <p:cNvSpPr>
                <a:spLocks noChangeAspect="1" noChangeShapeType="1"/>
              </p:cNvSpPr>
              <p:nvPr/>
            </p:nvSpPr>
            <p:spPr bwMode="auto">
              <a:xfrm flipH="1">
                <a:off x="4775" y="2963"/>
                <a:ext cx="235" cy="364"/>
              </a:xfrm>
              <a:prstGeom prst="line">
                <a:avLst/>
              </a:prstGeom>
              <a:noFill/>
              <a:ln w="7938">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a:p>
            </p:txBody>
          </p:sp>
          <p:sp>
            <p:nvSpPr>
              <p:cNvPr id="308" name="Freeform 264"/>
              <p:cNvSpPr>
                <a:spLocks noChangeAspect="1"/>
              </p:cNvSpPr>
              <p:nvPr/>
            </p:nvSpPr>
            <p:spPr bwMode="auto">
              <a:xfrm>
                <a:off x="4309" y="3267"/>
                <a:ext cx="38" cy="80"/>
              </a:xfrm>
              <a:custGeom>
                <a:avLst/>
                <a:gdLst>
                  <a:gd name="T0" fmla="*/ 5 w 35"/>
                  <a:gd name="T1" fmla="*/ 70 h 75"/>
                  <a:gd name="T2" fmla="*/ 5 w 35"/>
                  <a:gd name="T3" fmla="*/ 61 h 75"/>
                  <a:gd name="T4" fmla="*/ 10 w 35"/>
                  <a:gd name="T5" fmla="*/ 57 h 75"/>
                  <a:gd name="T6" fmla="*/ 10 w 35"/>
                  <a:gd name="T7" fmla="*/ 48 h 75"/>
                  <a:gd name="T8" fmla="*/ 10 w 35"/>
                  <a:gd name="T9" fmla="*/ 39 h 75"/>
                  <a:gd name="T10" fmla="*/ 5 w 35"/>
                  <a:gd name="T11" fmla="*/ 31 h 75"/>
                  <a:gd name="T12" fmla="*/ 5 w 35"/>
                  <a:gd name="T13" fmla="*/ 22 h 75"/>
                  <a:gd name="T14" fmla="*/ 5 w 35"/>
                  <a:gd name="T15" fmla="*/ 31 h 75"/>
                  <a:gd name="T16" fmla="*/ 5 w 35"/>
                  <a:gd name="T17" fmla="*/ 39 h 75"/>
                  <a:gd name="T18" fmla="*/ 5 w 35"/>
                  <a:gd name="T19" fmla="*/ 39 h 75"/>
                  <a:gd name="T20" fmla="*/ 0 w 35"/>
                  <a:gd name="T21" fmla="*/ 35 h 75"/>
                  <a:gd name="T22" fmla="*/ 5 w 35"/>
                  <a:gd name="T23" fmla="*/ 26 h 75"/>
                  <a:gd name="T24" fmla="*/ 5 w 35"/>
                  <a:gd name="T25" fmla="*/ 18 h 75"/>
                  <a:gd name="T26" fmla="*/ 10 w 35"/>
                  <a:gd name="T27" fmla="*/ 13 h 75"/>
                  <a:gd name="T28" fmla="*/ 15 w 35"/>
                  <a:gd name="T29" fmla="*/ 9 h 75"/>
                  <a:gd name="T30" fmla="*/ 10 w 35"/>
                  <a:gd name="T31" fmla="*/ 4 h 75"/>
                  <a:gd name="T32" fmla="*/ 15 w 35"/>
                  <a:gd name="T33" fmla="*/ 0 h 75"/>
                  <a:gd name="T34" fmla="*/ 25 w 35"/>
                  <a:gd name="T35" fmla="*/ 0 h 75"/>
                  <a:gd name="T36" fmla="*/ 25 w 35"/>
                  <a:gd name="T37" fmla="*/ 9 h 75"/>
                  <a:gd name="T38" fmla="*/ 20 w 35"/>
                  <a:gd name="T39" fmla="*/ 13 h 75"/>
                  <a:gd name="T40" fmla="*/ 30 w 35"/>
                  <a:gd name="T41" fmla="*/ 13 h 75"/>
                  <a:gd name="T42" fmla="*/ 35 w 35"/>
                  <a:gd name="T43" fmla="*/ 18 h 75"/>
                  <a:gd name="T44" fmla="*/ 35 w 35"/>
                  <a:gd name="T45" fmla="*/ 26 h 75"/>
                  <a:gd name="T46" fmla="*/ 35 w 35"/>
                  <a:gd name="T47" fmla="*/ 35 h 75"/>
                  <a:gd name="T48" fmla="*/ 35 w 35"/>
                  <a:gd name="T49" fmla="*/ 44 h 75"/>
                  <a:gd name="T50" fmla="*/ 35 w 35"/>
                  <a:gd name="T51" fmla="*/ 35 h 75"/>
                  <a:gd name="T52" fmla="*/ 30 w 35"/>
                  <a:gd name="T53" fmla="*/ 26 h 75"/>
                  <a:gd name="T54" fmla="*/ 30 w 35"/>
                  <a:gd name="T55" fmla="*/ 26 h 75"/>
                  <a:gd name="T56" fmla="*/ 30 w 35"/>
                  <a:gd name="T57" fmla="*/ 35 h 75"/>
                  <a:gd name="T58" fmla="*/ 30 w 35"/>
                  <a:gd name="T59" fmla="*/ 44 h 75"/>
                  <a:gd name="T60" fmla="*/ 30 w 35"/>
                  <a:gd name="T61" fmla="*/ 53 h 75"/>
                  <a:gd name="T62" fmla="*/ 30 w 35"/>
                  <a:gd name="T63" fmla="*/ 61 h 75"/>
                  <a:gd name="T64" fmla="*/ 30 w 35"/>
                  <a:gd name="T65" fmla="*/ 70 h 75"/>
                  <a:gd name="T66" fmla="*/ 30 w 35"/>
                  <a:gd name="T67" fmla="*/ 61 h 75"/>
                  <a:gd name="T68" fmla="*/ 25 w 35"/>
                  <a:gd name="T69" fmla="*/ 57 h 75"/>
                  <a:gd name="T70" fmla="*/ 25 w 35"/>
                  <a:gd name="T71" fmla="*/ 48 h 75"/>
                  <a:gd name="T72" fmla="*/ 20 w 35"/>
                  <a:gd name="T73" fmla="*/ 44 h 75"/>
                  <a:gd name="T74" fmla="*/ 20 w 35"/>
                  <a:gd name="T75" fmla="*/ 53 h 75"/>
                  <a:gd name="T76" fmla="*/ 15 w 35"/>
                  <a:gd name="T77" fmla="*/ 61 h 75"/>
                  <a:gd name="T78" fmla="*/ 15 w 35"/>
                  <a:gd name="T79" fmla="*/ 70 h 75"/>
                  <a:gd name="T80" fmla="*/ 5 w 35"/>
                  <a:gd name="T81" fmla="*/ 7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 h="75">
                    <a:moveTo>
                      <a:pt x="10" y="75"/>
                    </a:moveTo>
                    <a:lnTo>
                      <a:pt x="5" y="70"/>
                    </a:lnTo>
                    <a:lnTo>
                      <a:pt x="5" y="66"/>
                    </a:lnTo>
                    <a:lnTo>
                      <a:pt x="5" y="61"/>
                    </a:lnTo>
                    <a:lnTo>
                      <a:pt x="5" y="57"/>
                    </a:lnTo>
                    <a:lnTo>
                      <a:pt x="10" y="57"/>
                    </a:lnTo>
                    <a:lnTo>
                      <a:pt x="10" y="53"/>
                    </a:lnTo>
                    <a:lnTo>
                      <a:pt x="10" y="48"/>
                    </a:lnTo>
                    <a:lnTo>
                      <a:pt x="10" y="44"/>
                    </a:lnTo>
                    <a:lnTo>
                      <a:pt x="10" y="39"/>
                    </a:lnTo>
                    <a:lnTo>
                      <a:pt x="10" y="35"/>
                    </a:lnTo>
                    <a:lnTo>
                      <a:pt x="5" y="31"/>
                    </a:lnTo>
                    <a:lnTo>
                      <a:pt x="5" y="26"/>
                    </a:lnTo>
                    <a:lnTo>
                      <a:pt x="5" y="22"/>
                    </a:lnTo>
                    <a:lnTo>
                      <a:pt x="5" y="26"/>
                    </a:lnTo>
                    <a:lnTo>
                      <a:pt x="5" y="31"/>
                    </a:lnTo>
                    <a:lnTo>
                      <a:pt x="5" y="35"/>
                    </a:lnTo>
                    <a:lnTo>
                      <a:pt x="5" y="39"/>
                    </a:lnTo>
                    <a:lnTo>
                      <a:pt x="5" y="44"/>
                    </a:lnTo>
                    <a:lnTo>
                      <a:pt x="5" y="39"/>
                    </a:lnTo>
                    <a:lnTo>
                      <a:pt x="5" y="35"/>
                    </a:lnTo>
                    <a:lnTo>
                      <a:pt x="0" y="35"/>
                    </a:lnTo>
                    <a:lnTo>
                      <a:pt x="0" y="31"/>
                    </a:lnTo>
                    <a:lnTo>
                      <a:pt x="5" y="26"/>
                    </a:lnTo>
                    <a:lnTo>
                      <a:pt x="5" y="22"/>
                    </a:lnTo>
                    <a:lnTo>
                      <a:pt x="5" y="18"/>
                    </a:lnTo>
                    <a:lnTo>
                      <a:pt x="5" y="13"/>
                    </a:lnTo>
                    <a:lnTo>
                      <a:pt x="10" y="13"/>
                    </a:lnTo>
                    <a:lnTo>
                      <a:pt x="15" y="13"/>
                    </a:lnTo>
                    <a:lnTo>
                      <a:pt x="15" y="9"/>
                    </a:lnTo>
                    <a:lnTo>
                      <a:pt x="10" y="9"/>
                    </a:lnTo>
                    <a:lnTo>
                      <a:pt x="10" y="4"/>
                    </a:lnTo>
                    <a:lnTo>
                      <a:pt x="10" y="0"/>
                    </a:lnTo>
                    <a:lnTo>
                      <a:pt x="15" y="0"/>
                    </a:lnTo>
                    <a:lnTo>
                      <a:pt x="20" y="0"/>
                    </a:lnTo>
                    <a:lnTo>
                      <a:pt x="25" y="0"/>
                    </a:lnTo>
                    <a:lnTo>
                      <a:pt x="25" y="4"/>
                    </a:lnTo>
                    <a:lnTo>
                      <a:pt x="25" y="9"/>
                    </a:lnTo>
                    <a:lnTo>
                      <a:pt x="20" y="9"/>
                    </a:lnTo>
                    <a:lnTo>
                      <a:pt x="20" y="13"/>
                    </a:lnTo>
                    <a:lnTo>
                      <a:pt x="25" y="13"/>
                    </a:lnTo>
                    <a:lnTo>
                      <a:pt x="30" y="13"/>
                    </a:lnTo>
                    <a:lnTo>
                      <a:pt x="35" y="13"/>
                    </a:lnTo>
                    <a:lnTo>
                      <a:pt x="35" y="18"/>
                    </a:lnTo>
                    <a:lnTo>
                      <a:pt x="35" y="22"/>
                    </a:lnTo>
                    <a:lnTo>
                      <a:pt x="35" y="26"/>
                    </a:lnTo>
                    <a:lnTo>
                      <a:pt x="35" y="31"/>
                    </a:lnTo>
                    <a:lnTo>
                      <a:pt x="35" y="35"/>
                    </a:lnTo>
                    <a:lnTo>
                      <a:pt x="35" y="39"/>
                    </a:lnTo>
                    <a:lnTo>
                      <a:pt x="35" y="44"/>
                    </a:lnTo>
                    <a:lnTo>
                      <a:pt x="35" y="39"/>
                    </a:lnTo>
                    <a:lnTo>
                      <a:pt x="35" y="35"/>
                    </a:lnTo>
                    <a:lnTo>
                      <a:pt x="30" y="31"/>
                    </a:lnTo>
                    <a:lnTo>
                      <a:pt x="30" y="26"/>
                    </a:lnTo>
                    <a:lnTo>
                      <a:pt x="30" y="22"/>
                    </a:lnTo>
                    <a:lnTo>
                      <a:pt x="30" y="26"/>
                    </a:lnTo>
                    <a:lnTo>
                      <a:pt x="30" y="31"/>
                    </a:lnTo>
                    <a:lnTo>
                      <a:pt x="30" y="35"/>
                    </a:lnTo>
                    <a:lnTo>
                      <a:pt x="30" y="39"/>
                    </a:lnTo>
                    <a:lnTo>
                      <a:pt x="30" y="44"/>
                    </a:lnTo>
                    <a:lnTo>
                      <a:pt x="30" y="48"/>
                    </a:lnTo>
                    <a:lnTo>
                      <a:pt x="30" y="53"/>
                    </a:lnTo>
                    <a:lnTo>
                      <a:pt x="30" y="57"/>
                    </a:lnTo>
                    <a:lnTo>
                      <a:pt x="30" y="61"/>
                    </a:lnTo>
                    <a:lnTo>
                      <a:pt x="30" y="66"/>
                    </a:lnTo>
                    <a:lnTo>
                      <a:pt x="30" y="70"/>
                    </a:lnTo>
                    <a:lnTo>
                      <a:pt x="30" y="66"/>
                    </a:lnTo>
                    <a:lnTo>
                      <a:pt x="30" y="61"/>
                    </a:lnTo>
                    <a:lnTo>
                      <a:pt x="25" y="61"/>
                    </a:lnTo>
                    <a:lnTo>
                      <a:pt x="25" y="57"/>
                    </a:lnTo>
                    <a:lnTo>
                      <a:pt x="25" y="53"/>
                    </a:lnTo>
                    <a:lnTo>
                      <a:pt x="25" y="48"/>
                    </a:lnTo>
                    <a:lnTo>
                      <a:pt x="20" y="48"/>
                    </a:lnTo>
                    <a:lnTo>
                      <a:pt x="20" y="44"/>
                    </a:lnTo>
                    <a:lnTo>
                      <a:pt x="20" y="48"/>
                    </a:lnTo>
                    <a:lnTo>
                      <a:pt x="20" y="53"/>
                    </a:lnTo>
                    <a:lnTo>
                      <a:pt x="15" y="57"/>
                    </a:lnTo>
                    <a:lnTo>
                      <a:pt x="15" y="61"/>
                    </a:lnTo>
                    <a:lnTo>
                      <a:pt x="15" y="66"/>
                    </a:lnTo>
                    <a:lnTo>
                      <a:pt x="15" y="70"/>
                    </a:lnTo>
                    <a:lnTo>
                      <a:pt x="10" y="70"/>
                    </a:lnTo>
                    <a:lnTo>
                      <a:pt x="5" y="70"/>
                    </a:lnTo>
                    <a:lnTo>
                      <a:pt x="10" y="75"/>
                    </a:lnTo>
                    <a:close/>
                  </a:path>
                </a:pathLst>
              </a:custGeom>
              <a:noFill/>
              <a:ln w="7938">
                <a:solidFill>
                  <a:schemeClr val="tx1"/>
                </a:solidFill>
                <a:prstDash val="solid"/>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a:p>
            </p:txBody>
          </p:sp>
        </p:grpSp>
      </p:gr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28347422"/>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mp:transition xmlns:mp="http://schemas.microsoft.com/office/mac/powerpoint/2008/mai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a:xfrm>
            <a:off x="685800" y="185738"/>
            <a:ext cx="7772400" cy="1016000"/>
          </a:xfrm>
          <a:noFill/>
          <a:ln/>
          <a:extLs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solidFill>
                  <a:schemeClr val="tx1"/>
                </a:solidFill>
                <a:miter lim="800000"/>
                <a:headEnd/>
                <a:tailEnd/>
              </a14:hiddenLine>
            </a:ext>
          </a:extLst>
        </p:spPr>
        <p:txBody>
          <a:bodyPr lIns="90487" tIns="44450" rIns="90487" bIns="44450">
            <a:normAutofit/>
          </a:bodyPr>
          <a:lstStyle/>
          <a:p>
            <a:r>
              <a:rPr lang="en-US" altLang="en-US" sz="3200"/>
              <a:t>Small Wind Turbine Towers</a:t>
            </a:r>
          </a:p>
        </p:txBody>
      </p:sp>
      <p:grpSp>
        <p:nvGrpSpPr>
          <p:cNvPr id="133123" name="Group 3"/>
          <p:cNvGrpSpPr>
            <a:grpSpLocks noChangeAspect="1"/>
          </p:cNvGrpSpPr>
          <p:nvPr/>
        </p:nvGrpSpPr>
        <p:grpSpPr bwMode="auto">
          <a:xfrm>
            <a:off x="338138" y="1296988"/>
            <a:ext cx="8474075" cy="3898900"/>
            <a:chOff x="341" y="947"/>
            <a:chExt cx="6542" cy="3011"/>
          </a:xfrm>
        </p:grpSpPr>
        <p:pic>
          <p:nvPicPr>
            <p:cNvPr id="133124" name="Picture 4"/>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41" y="947"/>
              <a:ext cx="1895" cy="3003"/>
            </a:xfrm>
            <a:prstGeom prst="rect">
              <a:avLst/>
            </a:prstGeom>
            <a:noFill/>
            <a:ln w="2857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33125" name="Picture 5" descr="BWCtilt"/>
            <p:cNvPicPr>
              <a:picLocks noChangeAspect="1" noChangeArrowheads="1"/>
            </p:cNvPicPr>
            <p:nvPr/>
          </p:nvPicPr>
          <p:blipFill>
            <a:blip r:embed="rId4">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5902" t="8633" r="7053" b="12628"/>
            <a:stretch>
              <a:fillRect/>
            </a:stretch>
          </p:blipFill>
          <p:spPr bwMode="auto">
            <a:xfrm>
              <a:off x="2354" y="948"/>
              <a:ext cx="2524" cy="3002"/>
            </a:xfrm>
            <a:prstGeom prst="rect">
              <a:avLst/>
            </a:prstGeom>
            <a:noFill/>
            <a:ln w="28575">
              <a:solidFill>
                <a:srgbClr val="FF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33126" name="Picture 6"/>
            <p:cNvPicPr>
              <a:picLocks noChangeAspect="1" noChangeArrowheads="1"/>
            </p:cNvPicPr>
            <p:nvPr/>
          </p:nvPicPr>
          <p:blipFill>
            <a:blip r:embed="rId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25063" r="6711"/>
            <a:stretch>
              <a:fillRect/>
            </a:stretch>
          </p:blipFill>
          <p:spPr bwMode="auto">
            <a:xfrm>
              <a:off x="5002" y="949"/>
              <a:ext cx="1881" cy="3009"/>
            </a:xfrm>
            <a:prstGeom prst="rect">
              <a:avLst/>
            </a:prstGeom>
            <a:solidFill>
              <a:srgbClr val="FFFFFF"/>
            </a:solidFill>
            <a:ln w="28575">
              <a:solidFill>
                <a:srgbClr val="FF0000"/>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grpSp>
      <p:sp>
        <p:nvSpPr>
          <p:cNvPr id="133127" name="Text Box 7"/>
          <p:cNvSpPr txBox="1">
            <a:spLocks noChangeArrowheads="1"/>
          </p:cNvSpPr>
          <p:nvPr/>
        </p:nvSpPr>
        <p:spPr bwMode="auto">
          <a:xfrm>
            <a:off x="474663" y="5354638"/>
            <a:ext cx="2105025" cy="45720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spAutoFit/>
          </a:bodyPr>
          <a:lstStyle/>
          <a:p>
            <a:pPr algn="ctr">
              <a:spcBef>
                <a:spcPct val="50000"/>
              </a:spcBef>
            </a:pPr>
            <a:r>
              <a:rPr lang="en-US" altLang="en-US">
                <a:latin typeface="Arial" panose="020B0604020202020204" pitchFamily="34" charset="0"/>
              </a:rPr>
              <a:t>Guyed Tower</a:t>
            </a:r>
          </a:p>
        </p:txBody>
      </p:sp>
      <p:sp>
        <p:nvSpPr>
          <p:cNvPr id="133128" name="Text Box 8"/>
          <p:cNvSpPr txBox="1">
            <a:spLocks noChangeArrowheads="1"/>
          </p:cNvSpPr>
          <p:nvPr/>
        </p:nvSpPr>
        <p:spPr bwMode="auto">
          <a:xfrm>
            <a:off x="3403600" y="5375275"/>
            <a:ext cx="2305050" cy="45720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spAutoFit/>
          </a:bodyPr>
          <a:lstStyle/>
          <a:p>
            <a:pPr algn="ctr">
              <a:spcBef>
                <a:spcPct val="50000"/>
              </a:spcBef>
            </a:pPr>
            <a:r>
              <a:rPr lang="en-US" altLang="en-US">
                <a:latin typeface="Arial" panose="020B0604020202020204" pitchFamily="34" charset="0"/>
              </a:rPr>
              <a:t>Tilt-Up Tower</a:t>
            </a:r>
          </a:p>
        </p:txBody>
      </p:sp>
      <p:sp>
        <p:nvSpPr>
          <p:cNvPr id="133129" name="Text Box 9"/>
          <p:cNvSpPr txBox="1">
            <a:spLocks noChangeArrowheads="1"/>
          </p:cNvSpPr>
          <p:nvPr/>
        </p:nvSpPr>
        <p:spPr bwMode="auto">
          <a:xfrm>
            <a:off x="6211888" y="5372100"/>
            <a:ext cx="2762250" cy="822325"/>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spAutoFit/>
          </a:bodyPr>
          <a:lstStyle/>
          <a:p>
            <a:pPr algn="ctr">
              <a:spcBef>
                <a:spcPct val="50000"/>
              </a:spcBef>
            </a:pPr>
            <a:r>
              <a:rPr lang="en-US" altLang="en-US">
                <a:latin typeface="Arial" panose="020B0604020202020204" pitchFamily="34" charset="0"/>
              </a:rPr>
              <a:t>Self-Supporting Tower</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91455138"/>
      </p:ext>
    </p:extLst>
  </p:cSld>
  <p:clrMapOvr>
    <a:masterClrMapping/>
  </p:clrMapOvr>
  <p:transition>
    <p:pull dir="rd"/>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685800" y="520323"/>
            <a:ext cx="7772400" cy="900113"/>
          </a:xfrm>
        </p:spPr>
        <p:txBody>
          <a:bodyPr>
            <a:normAutofit/>
          </a:bodyPr>
          <a:lstStyle/>
          <a:p>
            <a:pPr eaLnBrk="1" hangingPunct="1"/>
            <a:r>
              <a:rPr lang="en-US" altLang="en-US" sz="3200" smtClean="0"/>
              <a:t>Calculation of Wind Power</a:t>
            </a:r>
            <a:endParaRPr lang="en-US" altLang="en-US" sz="3200" b="1" smtClean="0"/>
          </a:p>
        </p:txBody>
      </p:sp>
      <p:sp>
        <p:nvSpPr>
          <p:cNvPr id="20483" name="Rectangle 3"/>
          <p:cNvSpPr>
            <a:spLocks noChangeArrowheads="1"/>
          </p:cNvSpPr>
          <p:nvPr/>
        </p:nvSpPr>
        <p:spPr bwMode="auto">
          <a:xfrm>
            <a:off x="420688" y="1827213"/>
            <a:ext cx="7380287" cy="41910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marL="177800" indent="-177800"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20000"/>
              </a:spcBef>
              <a:buFontTx/>
              <a:buChar char="•"/>
            </a:pPr>
            <a:r>
              <a:rPr lang="en-US" altLang="en-US" sz="3600">
                <a:latin typeface="Arial" panose="020B0604020202020204" pitchFamily="34" charset="0"/>
              </a:rPr>
              <a:t>Power in the wind  =  k ½ </a:t>
            </a:r>
            <a:r>
              <a:rPr lang="en-US" altLang="en-US" sz="3600">
                <a:latin typeface="Arial" panose="020B0604020202020204" pitchFamily="34" charset="0"/>
                <a:sym typeface="Symbol" panose="05050102010706020507" pitchFamily="18" charset="2"/>
              </a:rPr>
              <a:t> A V</a:t>
            </a:r>
            <a:r>
              <a:rPr lang="en-US" altLang="en-US" sz="3600" baseline="30000">
                <a:latin typeface="Arial" panose="020B0604020202020204" pitchFamily="34" charset="0"/>
                <a:sym typeface="Symbol" panose="05050102010706020507" pitchFamily="18" charset="2"/>
              </a:rPr>
              <a:t>3</a:t>
            </a:r>
          </a:p>
          <a:p>
            <a:pPr lvl="1" eaLnBrk="1" hangingPunct="1">
              <a:lnSpc>
                <a:spcPct val="110000"/>
              </a:lnSpc>
              <a:spcBef>
                <a:spcPct val="20000"/>
              </a:spcBef>
              <a:buFontTx/>
              <a:buChar char="–"/>
            </a:pPr>
            <a:r>
              <a:rPr lang="en-US" altLang="en-US" sz="2800">
                <a:latin typeface="Arial" panose="020B0604020202020204" pitchFamily="34" charset="0"/>
              </a:rPr>
              <a:t>Effect of wind speed, V</a:t>
            </a:r>
          </a:p>
          <a:p>
            <a:pPr lvl="1" eaLnBrk="1" hangingPunct="1">
              <a:lnSpc>
                <a:spcPct val="110000"/>
              </a:lnSpc>
              <a:spcBef>
                <a:spcPct val="20000"/>
              </a:spcBef>
              <a:buFontTx/>
              <a:buChar char="–"/>
            </a:pPr>
            <a:r>
              <a:rPr lang="en-US" altLang="en-US" sz="2800">
                <a:latin typeface="Arial" panose="020B0604020202020204" pitchFamily="34" charset="0"/>
              </a:rPr>
              <a:t>Effect of swept area, A</a:t>
            </a:r>
          </a:p>
          <a:p>
            <a:pPr lvl="1" eaLnBrk="1" hangingPunct="1">
              <a:spcBef>
                <a:spcPct val="20000"/>
              </a:spcBef>
              <a:buFontTx/>
              <a:buChar char="–"/>
            </a:pPr>
            <a:r>
              <a:rPr lang="en-US" altLang="en-US" sz="2800">
                <a:latin typeface="Arial" panose="020B0604020202020204" pitchFamily="34" charset="0"/>
              </a:rPr>
              <a:t>Effect of air density, </a:t>
            </a:r>
            <a:r>
              <a:rPr lang="en-US" altLang="en-US" sz="3200">
                <a:latin typeface="Arial" panose="020B0604020202020204" pitchFamily="34" charset="0"/>
                <a:sym typeface="Symbol" panose="05050102010706020507" pitchFamily="18" charset="2"/>
              </a:rPr>
              <a:t></a:t>
            </a:r>
          </a:p>
          <a:p>
            <a:pPr lvl="1" eaLnBrk="1" hangingPunct="1">
              <a:spcBef>
                <a:spcPct val="20000"/>
              </a:spcBef>
              <a:buFontTx/>
              <a:buChar char="–"/>
            </a:pPr>
            <a:r>
              <a:rPr lang="en-US" altLang="en-US" sz="2800">
                <a:latin typeface="Arial" panose="020B0604020202020204" pitchFamily="34" charset="0"/>
                <a:sym typeface="Symbol" panose="05050102010706020507" pitchFamily="18" charset="2"/>
              </a:rPr>
              <a:t>Constant for units conversion, k</a:t>
            </a:r>
            <a:br>
              <a:rPr lang="en-US" altLang="en-US" sz="2800">
                <a:latin typeface="Arial" panose="020B0604020202020204" pitchFamily="34" charset="0"/>
                <a:sym typeface="Symbol" panose="05050102010706020507" pitchFamily="18" charset="2"/>
              </a:rPr>
            </a:br>
            <a:endParaRPr lang="en-US" altLang="en-US" sz="2800">
              <a:latin typeface="Arial" panose="020B0604020202020204" pitchFamily="34" charset="0"/>
              <a:sym typeface="Symbol" panose="05050102010706020507" pitchFamily="18" charset="2"/>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17710759"/>
      </p:ext>
    </p:extLst>
  </p:cSld>
  <p:clrMapOvr>
    <a:masterClrMapping/>
  </p:clrMapOvr>
  <p:transition>
    <p:split orient="vert"/>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a="http://schemas.openxmlformats.org/drawingml/2006/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4732</TotalTime>
  <Words>1881</Words>
  <Application>Microsoft Macintosh PowerPoint</Application>
  <PresentationFormat>On-screen Show (4:3)</PresentationFormat>
  <Paragraphs>225</Paragraphs>
  <Slides>38</Slides>
  <Notes>16</Notes>
  <HiddenSlides>0</HiddenSlides>
  <MMClips>0</MMClips>
  <ScaleCrop>false</ScaleCrop>
  <HeadingPairs>
    <vt:vector size="4" baseType="variant">
      <vt:variant>
        <vt:lpstr>Design Template</vt:lpstr>
      </vt:variant>
      <vt:variant>
        <vt:i4>1</vt:i4>
      </vt:variant>
      <vt:variant>
        <vt:lpstr>Slide Titles</vt:lpstr>
      </vt:variant>
      <vt:variant>
        <vt:i4>38</vt:i4>
      </vt:variant>
    </vt:vector>
  </HeadingPairs>
  <TitlesOfParts>
    <vt:vector size="39" baseType="lpstr">
      <vt:lpstr>Office Theme</vt:lpstr>
      <vt:lpstr>Intro to Wind</vt:lpstr>
      <vt:lpstr>Power system (Farm to Market)</vt:lpstr>
      <vt:lpstr>Things to know about wind…</vt:lpstr>
      <vt:lpstr>Wind Energy Technology</vt:lpstr>
      <vt:lpstr>Wind/Grid Birds-Eye View of the Market</vt:lpstr>
      <vt:lpstr>Scales</vt:lpstr>
      <vt:lpstr>Small Wind Turbines Are Different</vt:lpstr>
      <vt:lpstr>Small Wind Turbine Towers</vt:lpstr>
      <vt:lpstr>Calculation of Wind Power</vt:lpstr>
      <vt:lpstr>WIND SHEAR</vt:lpstr>
      <vt:lpstr>Slide 11</vt:lpstr>
      <vt:lpstr>Resource (Wind) Assessment</vt:lpstr>
      <vt:lpstr>Siting Wind Projects</vt:lpstr>
      <vt:lpstr>4.4% capacity factor  in first year of operation (July 2007)</vt:lpstr>
      <vt:lpstr>Paying For it</vt:lpstr>
      <vt:lpstr>Planning for It</vt:lpstr>
      <vt:lpstr>Policy differences</vt:lpstr>
      <vt:lpstr>Technology Overview</vt:lpstr>
      <vt:lpstr>Over-Speed Protection  During High Winds</vt:lpstr>
      <vt:lpstr>Slide 20</vt:lpstr>
      <vt:lpstr>Frequently Asked Questions - Siting</vt:lpstr>
      <vt:lpstr>Slide 22</vt:lpstr>
      <vt:lpstr>Slide 23</vt:lpstr>
      <vt:lpstr>Spirit Lake Community School District</vt:lpstr>
      <vt:lpstr>University of Vermont – Bergey 10 kW</vt:lpstr>
      <vt:lpstr>Jerome Middle School Wind Turbine (Jerome, ID)</vt:lpstr>
      <vt:lpstr>  Double A Vineyards Fredonia, New York </vt:lpstr>
      <vt:lpstr>Hyannis Country Garden (Hyannis, MA)</vt:lpstr>
      <vt:lpstr>This view is becoming more commonplace</vt:lpstr>
      <vt:lpstr>Trends</vt:lpstr>
      <vt:lpstr>Trends</vt:lpstr>
      <vt:lpstr>Trends</vt:lpstr>
      <vt:lpstr>Trends</vt:lpstr>
      <vt:lpstr>Trends</vt:lpstr>
      <vt:lpstr>Slide 35</vt:lpstr>
      <vt:lpstr>What Success Looks Like</vt:lpstr>
      <vt:lpstr>Things to know about wind…</vt:lpstr>
      <vt:lpstr>Questions?</vt:lpstr>
    </vt:vector>
  </TitlesOfParts>
  <Company>WhenIwork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 to Wind</dc:title>
  <dc:creator>Charles Newcomb</dc:creator>
  <cp:lastModifiedBy>Charles Newcomb</cp:lastModifiedBy>
  <cp:revision>12</cp:revision>
  <dcterms:created xsi:type="dcterms:W3CDTF">2016-05-23T08:56:38Z</dcterms:created>
  <dcterms:modified xsi:type="dcterms:W3CDTF">2016-05-23T17:10:36Z</dcterms:modified>
</cp:coreProperties>
</file>