
<file path=[Content_Types].xml><?xml version="1.0" encoding="utf-8"?>
<Types xmlns="http://schemas.openxmlformats.org/package/2006/content-types">
  <Default Extension="xml" ContentType="application/xml"/>
  <Default Extension="jpg" ContentType="image/jpeg"/>
  <Default Extension="jpeg" ContentType="image/jpeg"/>
  <Default Extension="emf" ContentType="image/x-emf"/>
  <Default Extension="rels" ContentType="application/vnd.openxmlformats-package.relationships+xml"/>
  <Default Extension="vml" ContentType="application/vnd.openxmlformats-officedocument.vmlDrawing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embeddings/oleObject1.bin" ContentType="application/vnd.openxmlformats-officedocument.oleObject"/>
  <Override PartName="/ppt/embeddings/oleObject2.bin" ContentType="application/vnd.openxmlformats-officedocument.oleObject"/>
  <Override PartName="/ppt/embeddings/oleObject3.bin" ContentType="application/vnd.openxmlformats-officedocument.oleObject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46"/>
  </p:notesMasterIdLst>
  <p:sldIdLst>
    <p:sldId id="303" r:id="rId2"/>
    <p:sldId id="294" r:id="rId3"/>
    <p:sldId id="304" r:id="rId4"/>
    <p:sldId id="306" r:id="rId5"/>
    <p:sldId id="307" r:id="rId6"/>
    <p:sldId id="308" r:id="rId7"/>
    <p:sldId id="264" r:id="rId8"/>
    <p:sldId id="265" r:id="rId9"/>
    <p:sldId id="268" r:id="rId10"/>
    <p:sldId id="269" r:id="rId11"/>
    <p:sldId id="270" r:id="rId12"/>
    <p:sldId id="271" r:id="rId13"/>
    <p:sldId id="309" r:id="rId14"/>
    <p:sldId id="260" r:id="rId15"/>
    <p:sldId id="257" r:id="rId16"/>
    <p:sldId id="258" r:id="rId17"/>
    <p:sldId id="297" r:id="rId18"/>
    <p:sldId id="293" r:id="rId19"/>
    <p:sldId id="296" r:id="rId20"/>
    <p:sldId id="259" r:id="rId21"/>
    <p:sldId id="295" r:id="rId22"/>
    <p:sldId id="278" r:id="rId23"/>
    <p:sldId id="298" r:id="rId24"/>
    <p:sldId id="280" r:id="rId25"/>
    <p:sldId id="281" r:id="rId26"/>
    <p:sldId id="282" r:id="rId27"/>
    <p:sldId id="283" r:id="rId28"/>
    <p:sldId id="284" r:id="rId29"/>
    <p:sldId id="285" r:id="rId30"/>
    <p:sldId id="288" r:id="rId31"/>
    <p:sldId id="290" r:id="rId32"/>
    <p:sldId id="291" r:id="rId33"/>
    <p:sldId id="299" r:id="rId34"/>
    <p:sldId id="300" r:id="rId35"/>
    <p:sldId id="301" r:id="rId36"/>
    <p:sldId id="302" r:id="rId37"/>
    <p:sldId id="263" r:id="rId38"/>
    <p:sldId id="310" r:id="rId39"/>
    <p:sldId id="311" r:id="rId40"/>
    <p:sldId id="312" r:id="rId41"/>
    <p:sldId id="261" r:id="rId42"/>
    <p:sldId id="277" r:id="rId43"/>
    <p:sldId id="262" r:id="rId44"/>
    <p:sldId id="313" r:id="rId45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57" d="100"/>
          <a:sy n="57" d="100"/>
        </p:scale>
        <p:origin x="-2480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4976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46" Type="http://schemas.openxmlformats.org/officeDocument/2006/relationships/notesMaster" Target="notesMasters/notesMaster1.xml"/><Relationship Id="rId47" Type="http://schemas.openxmlformats.org/officeDocument/2006/relationships/printerSettings" Target="printerSettings/printerSettings1.bin"/><Relationship Id="rId48" Type="http://schemas.openxmlformats.org/officeDocument/2006/relationships/presProps" Target="presProps.xml"/><Relationship Id="rId49" Type="http://schemas.openxmlformats.org/officeDocument/2006/relationships/viewProps" Target="viewProps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50" Type="http://schemas.openxmlformats.org/officeDocument/2006/relationships/theme" Target="theme/theme1.xml"/><Relationship Id="rId5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37" Type="http://schemas.openxmlformats.org/officeDocument/2006/relationships/slide" Target="slides/slide36.xml"/><Relationship Id="rId38" Type="http://schemas.openxmlformats.org/officeDocument/2006/relationships/slide" Target="slides/slide37.xml"/><Relationship Id="rId39" Type="http://schemas.openxmlformats.org/officeDocument/2006/relationships/slide" Target="slides/slide38.xml"/><Relationship Id="rId40" Type="http://schemas.openxmlformats.org/officeDocument/2006/relationships/slide" Target="slides/slide39.xml"/><Relationship Id="rId41" Type="http://schemas.openxmlformats.org/officeDocument/2006/relationships/slide" Target="slides/slide40.xml"/><Relationship Id="rId42" Type="http://schemas.openxmlformats.org/officeDocument/2006/relationships/slide" Target="slides/slide41.xml"/><Relationship Id="rId43" Type="http://schemas.openxmlformats.org/officeDocument/2006/relationships/slide" Target="slides/slide42.xml"/><Relationship Id="rId44" Type="http://schemas.openxmlformats.org/officeDocument/2006/relationships/slide" Target="slides/slide43.xml"/><Relationship Id="rId45" Type="http://schemas.openxmlformats.org/officeDocument/2006/relationships/slide" Target="slides/slide44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emf"/><Relationship Id="rId2" Type="http://schemas.openxmlformats.org/officeDocument/2006/relationships/image" Target="../media/image27.emf"/><Relationship Id="rId3" Type="http://schemas.openxmlformats.org/officeDocument/2006/relationships/image" Target="../media/image28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72051-87CA-594B-A832-5F899836F527}" type="datetimeFigureOut">
              <a:rPr lang="en-US" smtClean="0"/>
              <a:t>1/25/15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2F337A6-B5DA-BA42-9AC8-CA038CF92E2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557713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6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2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14C359A1-0994-A84D-9174-83488E3A00A9}" type="slidenum">
              <a:rPr lang="en-US">
                <a:latin typeface="Calibri" charset="0"/>
              </a:rPr>
              <a:pPr/>
              <a:t>19</a:t>
            </a:fld>
            <a:endParaRPr lang="en-US">
              <a:latin typeface="Calibri" charset="0"/>
            </a:endParaRPr>
          </a:p>
        </p:txBody>
      </p:sp>
      <p:sp>
        <p:nvSpPr>
          <p:cNvPr id="31747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1748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lIns="89546" tIns="44772" rIns="89546" bIns="44772" numCol="1" anchor="t" anchorCtr="0" compatLnSpc="1">
            <a:prstTxWarp prst="textNoShape">
              <a:avLst/>
            </a:prstTxWarp>
          </a:bodyPr>
          <a:lstStyle/>
          <a:p>
            <a:r>
              <a:rPr lang="en-US" b="1" u="sng" dirty="0" smtClean="0">
                <a:latin typeface="Times New Roman" charset="0"/>
                <a:ea typeface="ＭＳ Ｐゴシック" charset="-128"/>
                <a:cs typeface="ＭＳ Ｐゴシック" charset="-128"/>
              </a:rPr>
              <a:t>You need to click this slide 7 times for all</a:t>
            </a:r>
            <a:r>
              <a:rPr lang="en-US" b="1" u="sng" baseline="0" dirty="0" smtClean="0">
                <a:latin typeface="Times New Roman" charset="0"/>
                <a:ea typeface="ＭＳ Ｐゴシック" charset="-128"/>
                <a:cs typeface="ＭＳ Ｐゴシック" charset="-128"/>
              </a:rPr>
              <a:t> of the images </a:t>
            </a:r>
            <a:r>
              <a:rPr lang="en-US" b="1" u="sng" dirty="0" smtClean="0">
                <a:latin typeface="Times New Roman" charset="0"/>
                <a:ea typeface="ＭＳ Ｐゴシック" charset="-128"/>
                <a:cs typeface="ＭＳ Ｐゴシック" charset="-128"/>
              </a:rPr>
              <a:t>graphic to show up.</a:t>
            </a:r>
          </a:p>
          <a:p>
            <a:endParaRPr lang="en-US" dirty="0" smtClean="0">
              <a:latin typeface="Times New Roman" charset="0"/>
              <a:ea typeface="ＭＳ Ｐゴシック" charset="-128"/>
              <a:cs typeface="ＭＳ Ｐゴシック" charset="-128"/>
            </a:endParaRPr>
          </a:p>
          <a:p>
            <a:endParaRPr lang="en-US" dirty="0" smtClean="0">
              <a:latin typeface="Times New Roman" charset="0"/>
              <a:ea typeface="ＭＳ Ｐゴシック" charset="-128"/>
              <a:cs typeface="ＭＳ Ｐゴシック" charset="-128"/>
            </a:endParaRPr>
          </a:p>
          <a:p>
            <a:r>
              <a:rPr lang="en-US" dirty="0" smtClean="0">
                <a:latin typeface="Times New Roman" charset="0"/>
                <a:ea typeface="ＭＳ Ｐゴシック" charset="-128"/>
                <a:cs typeface="ＭＳ Ｐゴシック" charset="-128"/>
              </a:rPr>
              <a:t>This is a simple example of how a thermal power plant transforms a</a:t>
            </a:r>
            <a:r>
              <a:rPr lang="en-US" baseline="0" dirty="0" smtClean="0">
                <a:latin typeface="Times New Roman" charset="0"/>
                <a:ea typeface="ＭＳ Ｐゴシック" charset="-128"/>
                <a:cs typeface="ＭＳ Ｐゴシック" charset="-128"/>
              </a:rPr>
              <a:t>n energy source into electricity.</a:t>
            </a:r>
            <a:endParaRPr lang="en-US" dirty="0" smtClean="0">
              <a:latin typeface="Times New Roman" charset="0"/>
              <a:ea typeface="ＭＳ Ｐゴシック" charset="-128"/>
              <a:cs typeface="ＭＳ Ｐゴシック" charset="-128"/>
            </a:endParaRPr>
          </a:p>
          <a:p>
            <a:pPr lvl="1">
              <a:buFontTx/>
              <a:buChar char="•"/>
            </a:pPr>
            <a:r>
              <a:rPr lang="en-US" dirty="0" smtClean="0">
                <a:latin typeface="Times New Roman" charset="0"/>
              </a:rPr>
              <a:t>  Thermal energy is transformed from some other form of energy</a:t>
            </a:r>
            <a:r>
              <a:rPr lang="en-US" baseline="0" dirty="0" smtClean="0">
                <a:latin typeface="Times New Roman" charset="0"/>
              </a:rPr>
              <a:t> - </a:t>
            </a:r>
            <a:r>
              <a:rPr lang="en-US" dirty="0" smtClean="0">
                <a:latin typeface="Times New Roman" charset="0"/>
              </a:rPr>
              <a:t>chemical (coal</a:t>
            </a:r>
            <a:r>
              <a:rPr lang="en-US" baseline="0" dirty="0" smtClean="0">
                <a:latin typeface="Times New Roman" charset="0"/>
              </a:rPr>
              <a:t>, natural gas, petroleum or biomass) or nuclear (uranium</a:t>
            </a:r>
            <a:r>
              <a:rPr lang="en-US" dirty="0" smtClean="0">
                <a:latin typeface="Times New Roman" charset="0"/>
              </a:rPr>
              <a:t>)</a:t>
            </a:r>
          </a:p>
          <a:p>
            <a:pPr lvl="1">
              <a:buFontTx/>
              <a:buChar char="•"/>
            </a:pPr>
            <a:r>
              <a:rPr lang="en-US" dirty="0" smtClean="0">
                <a:latin typeface="Times New Roman" charset="0"/>
              </a:rPr>
              <a:t>  The thermal energy is transmitted into water creating steam.</a:t>
            </a:r>
          </a:p>
          <a:p>
            <a:pPr lvl="1">
              <a:buFontTx/>
              <a:buChar char="•"/>
            </a:pPr>
            <a:r>
              <a:rPr lang="en-US" dirty="0" smtClean="0">
                <a:latin typeface="Times New Roman" charset="0"/>
              </a:rPr>
              <a:t>  As the steam expands, the thermal energy is transformed into mechanical energy by pushing against the blades of a turbine.</a:t>
            </a:r>
          </a:p>
          <a:p>
            <a:pPr lvl="1">
              <a:buFontTx/>
              <a:buChar char="•"/>
            </a:pPr>
            <a:r>
              <a:rPr lang="en-US" dirty="0" smtClean="0">
                <a:latin typeface="Times New Roman" charset="0"/>
              </a:rPr>
              <a:t>  The mechanical energy from the turbine is transmitted through a shaft and used to spin magnets within a coil of wires (a generator.)</a:t>
            </a:r>
          </a:p>
          <a:p>
            <a:pPr lvl="1">
              <a:buFontTx/>
              <a:buChar char="•"/>
            </a:pPr>
            <a:r>
              <a:rPr lang="en-US" dirty="0" smtClean="0">
                <a:latin typeface="Times New Roman" charset="0"/>
              </a:rPr>
              <a:t>  The movement of magnets past a coil of wire induces an electrical current in the wires, transforming mechanical energy into electrical energy.</a:t>
            </a:r>
          </a:p>
          <a:p>
            <a:pPr lvl="1">
              <a:buFontTx/>
              <a:buChar char="•"/>
            </a:pPr>
            <a:r>
              <a:rPr lang="en-US" dirty="0" smtClean="0">
                <a:latin typeface="Times New Roman" charset="0"/>
              </a:rPr>
              <a:t>  The electrical energy is transmitted through wires to the customer.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At</a:t>
            </a:r>
            <a:r>
              <a:rPr lang="en-US" baseline="0" dirty="0" smtClean="0"/>
              <a:t> current rate of GHG emissions, we have 17 years before 2 degree C change…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E5344F-6E38-4120-A0BC-391C077678AC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52890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2014 IPCC report focuses</a:t>
            </a:r>
            <a:r>
              <a:rPr lang="en-US" baseline="0" dirty="0" smtClean="0"/>
              <a:t> equally on </a:t>
            </a:r>
            <a:r>
              <a:rPr lang="en-US" i="1" baseline="0" dirty="0" smtClean="0"/>
              <a:t>adaptation</a:t>
            </a:r>
            <a:r>
              <a:rPr lang="en-US" i="0" baseline="0" dirty="0" smtClean="0"/>
              <a:t> along with </a:t>
            </a:r>
            <a:r>
              <a:rPr lang="en-US" i="1" baseline="0" dirty="0" smtClean="0"/>
              <a:t>mitigation </a:t>
            </a:r>
            <a:r>
              <a:rPr lang="en-US" i="0" baseline="0" dirty="0" smtClean="0"/>
              <a:t>of climate change. A changing climate is here, and it is our reality. </a:t>
            </a:r>
          </a:p>
          <a:p>
            <a:r>
              <a:rPr lang="en-US" i="0" baseline="0" dirty="0" smtClean="0"/>
              <a:t>2500+ scientific expert reviewers</a:t>
            </a:r>
          </a:p>
          <a:p>
            <a:r>
              <a:rPr lang="en-US" i="0" baseline="0" dirty="0" smtClean="0"/>
              <a:t>800+ contributing authors</a:t>
            </a:r>
          </a:p>
          <a:p>
            <a:r>
              <a:rPr lang="en-US" i="0" baseline="0" dirty="0" smtClean="0"/>
              <a:t>450+  lead authors from </a:t>
            </a:r>
          </a:p>
          <a:p>
            <a:r>
              <a:rPr lang="en-US" i="0" baseline="0" dirty="0" smtClean="0"/>
              <a:t>130 countries</a:t>
            </a:r>
          </a:p>
          <a:p>
            <a:r>
              <a:rPr lang="en-US" i="0" baseline="0" dirty="0" smtClean="0"/>
              <a:t>5+ years of work</a:t>
            </a:r>
          </a:p>
          <a:p>
            <a:r>
              <a:rPr lang="en-US" i="0" baseline="0" dirty="0" smtClean="0"/>
              <a:t>1 report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E5344F-6E38-4120-A0BC-391C077678AC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225782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Despite the United Nations Framework Convention on Climate Change (UNFCCC) and the Kyoto Protocol, GHG emissions grew more rapidly between 2001</a:t>
            </a:r>
          </a:p>
          <a:p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and 2010 than in the previous decade. Growth in sector GHG emissions accelerated from 1.7% per year from 1991─2000 to 3.1% per year from 2001–2010. The main contributors to this trend were a higher energy demand associated with rapid economic growth and an increase of the share of coal in the global fuel mix. (IPCC)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E5344F-6E38-4120-A0BC-391C077678AC}" type="slidenum">
              <a:rPr lang="en-US" smtClean="0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236876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421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smtClean="0">
                <a:ea typeface="ＭＳ Ｐゴシック" pitchFamily="34" charset="-128"/>
              </a:rPr>
              <a:t>A very important concept that the average person does not understand… Power and Energy are not the same thing!</a:t>
            </a:r>
          </a:p>
        </p:txBody>
      </p:sp>
      <p:sp>
        <p:nvSpPr>
          <p:cNvPr id="9421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09" indent="-285734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2937" indent="-228587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112" indent="-228587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287" indent="-228587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461" indent="-228587" defTabSz="4571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635" indent="-228587" defTabSz="4571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8810" indent="-228587" defTabSz="4571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5985" indent="-228587" defTabSz="4571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fld id="{19C5DCEC-46A2-45E8-B75E-AFCEADD8283C}" type="slidenum">
              <a:rPr lang="en-US">
                <a:solidFill>
                  <a:prstClr val="black"/>
                </a:solidFill>
                <a:latin typeface="Calibri" pitchFamily="34" charset="0"/>
              </a:rPr>
              <a:pPr eaLnBrk="1" hangingPunct="1"/>
              <a:t>42</a:t>
            </a:fld>
            <a:endParaRPr lang="en-US">
              <a:solidFill>
                <a:prstClr val="black"/>
              </a:solidFill>
              <a:latin typeface="Calibri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87BE7-2E23-7D49-9625-E3A0B320E16C}" type="datetimeFigureOut">
              <a:rPr lang="en-US" smtClean="0"/>
              <a:t>1/25/15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01424F-EBDB-034D-BEC6-392A12ED83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42187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87BE7-2E23-7D49-9625-E3A0B320E16C}" type="datetimeFigureOut">
              <a:rPr lang="en-US" smtClean="0"/>
              <a:t>1/25/15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01424F-EBDB-034D-BEC6-392A12ED83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90175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87BE7-2E23-7D49-9625-E3A0B320E16C}" type="datetimeFigureOut">
              <a:rPr lang="en-US" smtClean="0"/>
              <a:t>1/25/15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01424F-EBDB-034D-BEC6-392A12ED83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941267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FBB5B84E-64D3-4656-B365-2EA1A90065B3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29016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87BE7-2E23-7D49-9625-E3A0B320E16C}" type="datetimeFigureOut">
              <a:rPr lang="en-US" smtClean="0"/>
              <a:t>1/25/15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01424F-EBDB-034D-BEC6-392A12ED83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94648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87BE7-2E23-7D49-9625-E3A0B320E16C}" type="datetimeFigureOut">
              <a:rPr lang="en-US" smtClean="0"/>
              <a:t>1/25/15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01424F-EBDB-034D-BEC6-392A12ED83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01095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87BE7-2E23-7D49-9625-E3A0B320E16C}" type="datetimeFigureOut">
              <a:rPr lang="en-US" smtClean="0"/>
              <a:t>1/25/15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01424F-EBDB-034D-BEC6-392A12ED83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96503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87BE7-2E23-7D49-9625-E3A0B320E16C}" type="datetimeFigureOut">
              <a:rPr lang="en-US" smtClean="0"/>
              <a:t>1/25/15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01424F-EBDB-034D-BEC6-392A12ED83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23469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87BE7-2E23-7D49-9625-E3A0B320E16C}" type="datetimeFigureOut">
              <a:rPr lang="en-US" smtClean="0"/>
              <a:t>1/25/15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01424F-EBDB-034D-BEC6-392A12ED83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60676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87BE7-2E23-7D49-9625-E3A0B320E16C}" type="datetimeFigureOut">
              <a:rPr lang="en-US" smtClean="0"/>
              <a:t>1/25/15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01424F-EBDB-034D-BEC6-392A12ED83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00384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87BE7-2E23-7D49-9625-E3A0B320E16C}" type="datetimeFigureOut">
              <a:rPr lang="en-US" smtClean="0"/>
              <a:t>1/25/15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01424F-EBDB-034D-BEC6-392A12ED83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83363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87BE7-2E23-7D49-9625-E3A0B320E16C}" type="datetimeFigureOut">
              <a:rPr lang="en-US" smtClean="0"/>
              <a:t>1/25/15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01424F-EBDB-034D-BEC6-392A12ED83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72750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087BE7-2E23-7D49-9625-E3A0B320E16C}" type="datetimeFigureOut">
              <a:rPr lang="en-US" smtClean="0"/>
              <a:t>1/25/15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01424F-EBDB-034D-BEC6-392A12ED83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59197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4.jp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4" Type="http://schemas.openxmlformats.org/officeDocument/2006/relationships/oleObject" Target="../embeddings/oleObject1.bin"/><Relationship Id="rId5" Type="http://schemas.openxmlformats.org/officeDocument/2006/relationships/image" Target="../media/image26.emf"/><Relationship Id="rId6" Type="http://schemas.openxmlformats.org/officeDocument/2006/relationships/image" Target="../media/image29.png"/><Relationship Id="rId7" Type="http://schemas.openxmlformats.org/officeDocument/2006/relationships/oleObject" Target="../embeddings/oleObject2.bin"/><Relationship Id="rId8" Type="http://schemas.openxmlformats.org/officeDocument/2006/relationships/image" Target="../media/image27.emf"/><Relationship Id="rId9" Type="http://schemas.openxmlformats.org/officeDocument/2006/relationships/oleObject" Target="../embeddings/oleObject3.bin"/><Relationship Id="rId10" Type="http://schemas.openxmlformats.org/officeDocument/2006/relationships/image" Target="../media/image28.emf"/><Relationship Id="rId1" Type="http://schemas.openxmlformats.org/officeDocument/2006/relationships/vmlDrawing" Target="../drawings/vmlDrawing1.vml"/><Relationship Id="rId2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4" Type="http://schemas.openxmlformats.org/officeDocument/2006/relationships/image" Target="../media/image4.jpg"/><Relationship Id="rId5" Type="http://schemas.openxmlformats.org/officeDocument/2006/relationships/image" Target="../media/image5.jpg"/><Relationship Id="rId6" Type="http://schemas.openxmlformats.org/officeDocument/2006/relationships/image" Target="../media/image6.jp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0.png"/><Relationship Id="rId3" Type="http://schemas.openxmlformats.org/officeDocument/2006/relationships/image" Target="../media/image31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2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33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4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5.jpe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36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7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8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9.png"/><Relationship Id="rId3" Type="http://schemas.openxmlformats.org/officeDocument/2006/relationships/image" Target="../media/image40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jpg"/><Relationship Id="rId3" Type="http://schemas.openxmlformats.org/officeDocument/2006/relationships/image" Target="../media/image8.jp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1.jpe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42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hyperlink" Target="http://en.wikipedia.org/wiki/greenhouse_gas" TargetMode="External"/><Relationship Id="rId4" Type="http://schemas.openxmlformats.org/officeDocument/2006/relationships/hyperlink" Target="http://en.wikipedia.org/wiki/Emission_Database_for_Global_Atmospheric_Research" TargetMode="External"/><Relationship Id="rId5" Type="http://schemas.openxmlformats.org/officeDocument/2006/relationships/image" Target="../media/image43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4.pn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5.png"/><Relationship Id="rId3" Type="http://schemas.openxmlformats.org/officeDocument/2006/relationships/image" Target="../media/image46.pn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://rpm.nrel.gov/refhighre/expansion/expansion.html" TargetMode="External"/><Relationship Id="rId3" Type="http://schemas.openxmlformats.org/officeDocument/2006/relationships/image" Target="../media/image47.png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8.jpeg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9.JP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jpg"/><Relationship Id="rId3" Type="http://schemas.openxmlformats.org/officeDocument/2006/relationships/image" Target="../media/image10.jpg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0.JPG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1.png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2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4" Type="http://schemas.openxmlformats.org/officeDocument/2006/relationships/image" Target="../media/image13.jp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4" Type="http://schemas.openxmlformats.org/officeDocument/2006/relationships/image" Target="../media/image16.jpg"/><Relationship Id="rId5" Type="http://schemas.openxmlformats.org/officeDocument/2006/relationships/image" Target="../media/image17.jp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.jp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76201"/>
            <a:ext cx="7772400" cy="1066800"/>
          </a:xfrm>
        </p:spPr>
        <p:txBody>
          <a:bodyPr>
            <a:normAutofit/>
          </a:bodyPr>
          <a:lstStyle/>
          <a:p>
            <a:r>
              <a:rPr lang="en-US" dirty="0" smtClean="0"/>
              <a:t>Energy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53248" y="5638800"/>
            <a:ext cx="6400800" cy="1066800"/>
          </a:xfrm>
        </p:spPr>
        <p:txBody>
          <a:bodyPr>
            <a:normAutofit fontScale="70000" lnSpcReduction="20000"/>
          </a:bodyPr>
          <a:lstStyle/>
          <a:p>
            <a:r>
              <a:rPr lang="en-US" b="1" dirty="0" smtClean="0">
                <a:solidFill>
                  <a:schemeClr val="tx1"/>
                </a:solidFill>
              </a:rPr>
              <a:t>“We </a:t>
            </a:r>
            <a:r>
              <a:rPr lang="en-US" b="1" dirty="0">
                <a:solidFill>
                  <a:schemeClr val="tx1"/>
                </a:solidFill>
              </a:rPr>
              <a:t>can not solve our problems with the same level of thinking that created </a:t>
            </a:r>
            <a:r>
              <a:rPr lang="en-US" b="1" dirty="0" smtClean="0">
                <a:solidFill>
                  <a:schemeClr val="tx1"/>
                </a:solidFill>
              </a:rPr>
              <a:t>them”</a:t>
            </a:r>
          </a:p>
          <a:p>
            <a:r>
              <a:rPr lang="en-US" b="1" dirty="0" smtClean="0">
                <a:solidFill>
                  <a:schemeClr val="tx1"/>
                </a:solidFill>
              </a:rPr>
              <a:t>-Albert Einstein</a:t>
            </a:r>
            <a:endParaRPr lang="en-US" b="1" dirty="0">
              <a:solidFill>
                <a:schemeClr val="tx1"/>
              </a:solidFill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9800" y="1014366"/>
            <a:ext cx="4800600" cy="44720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2270320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4000" dirty="0" smtClean="0"/>
              <a:t>Incandescent Light Bulb</a:t>
            </a:r>
            <a:br>
              <a:rPr lang="en-US" sz="4000" dirty="0" smtClean="0"/>
            </a:br>
            <a:r>
              <a:rPr lang="en-US" sz="4000" dirty="0" smtClean="0"/>
              <a:t>Energy Transformation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39454"/>
            <a:ext cx="8229600" cy="1608667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sz="2400" dirty="0" smtClean="0"/>
              <a:t>Chemical Energy </a:t>
            </a:r>
            <a:r>
              <a:rPr lang="en-US" sz="2400" dirty="0" smtClean="0">
                <a:sym typeface="Wingdings" pitchFamily="2" charset="2"/>
              </a:rPr>
              <a:t> Thermal Energy  Mechanical Energy </a:t>
            </a:r>
            <a:r>
              <a:rPr lang="en-US" sz="2400" dirty="0" smtClean="0"/>
              <a:t>Electrical Energy </a:t>
            </a:r>
            <a:r>
              <a:rPr lang="en-US" sz="2400" dirty="0" smtClean="0">
                <a:sym typeface="Wingdings" pitchFamily="2" charset="2"/>
              </a:rPr>
              <a:t> Thermal Energy  Radiant Energy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KidWind Project   |   www.kidwind.org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472850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Energy Transformations Activity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Identify the Energy Transformations that take place to light a hand-generator flashlight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KidWind Project   |   www.kidwind.org</a:t>
            </a:r>
            <a:endParaRPr lang="en-US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90800" y="3276600"/>
            <a:ext cx="3867150" cy="27327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1288243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4000" dirty="0" smtClean="0"/>
              <a:t>Hand-Generator Flashlight</a:t>
            </a:r>
            <a:br>
              <a:rPr lang="en-US" sz="4000" dirty="0" smtClean="0"/>
            </a:br>
            <a:r>
              <a:rPr lang="en-US" sz="4000" dirty="0" smtClean="0"/>
              <a:t>Energy Transformation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sz="2400" dirty="0" smtClean="0"/>
              <a:t>Nuclear Energy </a:t>
            </a:r>
            <a:r>
              <a:rPr lang="en-US" sz="2400" dirty="0" smtClean="0">
                <a:sym typeface="Wingdings" pitchFamily="2" charset="2"/>
              </a:rPr>
              <a:t> Radiant Energy  </a:t>
            </a:r>
            <a:r>
              <a:rPr lang="en-US" sz="2400" dirty="0" smtClean="0"/>
              <a:t>Chemical Energy </a:t>
            </a:r>
            <a:r>
              <a:rPr lang="en-US" sz="2400" dirty="0" smtClean="0">
                <a:sym typeface="Wingdings" pitchFamily="2" charset="2"/>
              </a:rPr>
              <a:t> Mechanical Energy  Electrical Energy  Radiant Energy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KidWind Project   |   www.kidwind.org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677213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Wind to Light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>
            <a:off x="2144375" y="746607"/>
            <a:ext cx="444916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823188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19" r="12538"/>
          <a:stretch/>
        </p:blipFill>
        <p:spPr bwMode="auto">
          <a:xfrm>
            <a:off x="-76200" y="0"/>
            <a:ext cx="967340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86400" y="309418"/>
            <a:ext cx="3657600" cy="1371600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en-US" sz="3600" dirty="0" smtClean="0"/>
              <a:t>SOURCES OF ENERGY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124864951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Sources of Energy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0" y="1600200"/>
            <a:ext cx="3581400" cy="4525963"/>
          </a:xfrm>
          <a:ln>
            <a:solidFill>
              <a:schemeClr val="tx2"/>
            </a:solidFill>
          </a:ln>
        </p:spPr>
        <p:txBody>
          <a:bodyPr/>
          <a:lstStyle/>
          <a:p>
            <a:pPr marL="0" indent="0">
              <a:buNone/>
            </a:pPr>
            <a:r>
              <a:rPr lang="en-US" dirty="0" smtClean="0">
                <a:solidFill>
                  <a:srgbClr val="FF0000"/>
                </a:solidFill>
              </a:rPr>
              <a:t>RENEWABLE</a:t>
            </a:r>
          </a:p>
          <a:p>
            <a:pPr marL="0" indent="0">
              <a:buNone/>
            </a:pPr>
            <a:r>
              <a:rPr lang="en-US" dirty="0" smtClean="0"/>
              <a:t>Solar</a:t>
            </a:r>
          </a:p>
          <a:p>
            <a:pPr marL="0" indent="0">
              <a:buNone/>
            </a:pPr>
            <a:r>
              <a:rPr lang="en-US" dirty="0" smtClean="0"/>
              <a:t>Hydro</a:t>
            </a:r>
          </a:p>
          <a:p>
            <a:pPr marL="0" indent="0">
              <a:buNone/>
            </a:pPr>
            <a:r>
              <a:rPr lang="en-US" dirty="0" smtClean="0"/>
              <a:t>Bio-Energy</a:t>
            </a:r>
          </a:p>
          <a:p>
            <a:pPr marL="0" indent="0">
              <a:buNone/>
            </a:pPr>
            <a:r>
              <a:rPr lang="en-US" dirty="0" smtClean="0"/>
              <a:t>Geothermal</a:t>
            </a:r>
          </a:p>
          <a:p>
            <a:pPr marL="0" indent="0">
              <a:buNone/>
            </a:pPr>
            <a:r>
              <a:rPr lang="en-US" dirty="0" smtClean="0"/>
              <a:t>Ocean</a:t>
            </a:r>
          </a:p>
          <a:p>
            <a:pPr marL="0" indent="0">
              <a:buNone/>
            </a:pPr>
            <a:r>
              <a:rPr lang="en-US" dirty="0" smtClean="0"/>
              <a:t>Wind</a:t>
            </a:r>
            <a:endParaRPr lang="en-US" dirty="0"/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5029200" y="1600200"/>
            <a:ext cx="3581400" cy="4525963"/>
          </a:xfrm>
          <a:prstGeom prst="rect">
            <a:avLst/>
          </a:prstGeom>
          <a:ln>
            <a:solidFill>
              <a:schemeClr val="tx2"/>
            </a:solidFill>
          </a:ln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dirty="0" smtClean="0">
                <a:solidFill>
                  <a:srgbClr val="FF0000"/>
                </a:solidFill>
              </a:rPr>
              <a:t>NON-RENEWABLE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dirty="0" smtClean="0"/>
              <a:t>Nuclear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dirty="0" smtClean="0"/>
              <a:t>Petroleum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dirty="0" smtClean="0"/>
              <a:t>Coal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dirty="0" smtClean="0"/>
              <a:t>Natural Gas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3186200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419" y="609600"/>
            <a:ext cx="9172781" cy="554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6463249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is </a:t>
            </a:r>
            <a:r>
              <a:rPr lang="en-US" dirty="0" err="1" smtClean="0"/>
              <a:t>Electricty</a:t>
            </a:r>
            <a:r>
              <a:rPr lang="en-US" dirty="0" smtClean="0"/>
              <a:t>?</a:t>
            </a:r>
            <a:endParaRPr lang="en-US" dirty="0"/>
          </a:p>
        </p:txBody>
      </p:sp>
      <p:pic>
        <p:nvPicPr>
          <p:cNvPr id="4" name="Content Placeholder 3" descr="powerLines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336" b="13336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99658256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6200" y="-70333"/>
            <a:ext cx="9753600" cy="69174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33697" y="457200"/>
            <a:ext cx="4038600" cy="5334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800" dirty="0" smtClean="0">
                <a:solidFill>
                  <a:schemeClr val="bg1"/>
                </a:solidFill>
              </a:rPr>
              <a:t>ELECTRICITY GENERATION</a:t>
            </a:r>
            <a:endParaRPr lang="en-US" sz="2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815872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5" name="Date Placeholder 2"/>
          <p:cNvSpPr>
            <a:spLocks noGrp="1"/>
          </p:cNvSpPr>
          <p:nvPr>
            <p:ph type="dt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endParaRPr lang="en-US" smtClean="0">
              <a:latin typeface="Calibri" charset="0"/>
            </a:endParaRPr>
          </a:p>
          <a:p>
            <a:endParaRPr lang="en-US" smtClean="0">
              <a:latin typeface="Calibri" charset="0"/>
            </a:endParaRPr>
          </a:p>
          <a:p>
            <a:endParaRPr lang="en-US" smtClean="0">
              <a:latin typeface="Calibri" charset="0"/>
            </a:endParaRPr>
          </a:p>
          <a:p>
            <a:endParaRPr lang="en-US" smtClean="0">
              <a:latin typeface="Calibri" charset="0"/>
            </a:endParaRPr>
          </a:p>
          <a:p>
            <a:endParaRPr lang="en-US" smtClean="0">
              <a:latin typeface="Calibri" charset="0"/>
            </a:endParaRPr>
          </a:p>
          <a:p>
            <a:endParaRPr lang="en-US" smtClean="0">
              <a:latin typeface="Calibri" charset="0"/>
            </a:endParaRPr>
          </a:p>
          <a:p>
            <a:endParaRPr lang="en-US" smtClean="0">
              <a:latin typeface="Calibri" charset="0"/>
            </a:endParaRPr>
          </a:p>
        </p:txBody>
      </p:sp>
      <p:sp>
        <p:nvSpPr>
          <p:cNvPr id="529410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457200"/>
            <a:ext cx="7848600" cy="1143000"/>
          </a:xfrm>
        </p:spPr>
        <p:txBody>
          <a:bodyPr/>
          <a:lstStyle/>
          <a:p>
            <a:pPr eaLnBrk="1" hangingPunct="1">
              <a:defRPr/>
            </a:pPr>
            <a:r>
              <a:rPr lang="en-US" sz="2800" dirty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ＭＳ Ｐゴシック" charset="-128"/>
                <a:cs typeface="ＭＳ Ｐゴシック" charset="-128"/>
              </a:rPr>
              <a:t>Transforming Energy – Thermal Power Plant</a:t>
            </a:r>
            <a:endParaRPr lang="en-US" sz="2800" dirty="0">
              <a:latin typeface="Futura Medium" charset="0"/>
              <a:ea typeface="ＭＳ Ｐゴシック" charset="-128"/>
              <a:cs typeface="ＭＳ Ｐゴシック" charset="-128"/>
            </a:endParaRPr>
          </a:p>
        </p:txBody>
      </p:sp>
      <p:graphicFrame>
        <p:nvGraphicFramePr>
          <p:cNvPr id="529411" name="Object 2"/>
          <p:cNvGraphicFramePr>
            <a:graphicFrameLocks noChangeAspect="1"/>
          </p:cNvGraphicFramePr>
          <p:nvPr/>
        </p:nvGraphicFramePr>
        <p:xfrm>
          <a:off x="7315200" y="4800600"/>
          <a:ext cx="1457325" cy="1203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70" name="Clip" r:id="rId4" imgW="1001268" imgH="827532" progId="">
                  <p:embed/>
                </p:oleObj>
              </mc:Choice>
              <mc:Fallback>
                <p:oleObj name="Clip" r:id="rId4" imgW="1001268" imgH="827532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315200" y="4800600"/>
                        <a:ext cx="1457325" cy="12033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529412" name="Picture 4" descr="steam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781800" y="4648200"/>
            <a:ext cx="563563" cy="490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29413" name="Picture 5" descr="steam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867400" y="3886200"/>
            <a:ext cx="944563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29414" name="Picture 6" descr="steam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419600" y="2743200"/>
            <a:ext cx="1477963" cy="1287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529415" name="Object 3"/>
          <p:cNvGraphicFramePr>
            <a:graphicFrameLocks noChangeAspect="1"/>
          </p:cNvGraphicFramePr>
          <p:nvPr/>
        </p:nvGraphicFramePr>
        <p:xfrm>
          <a:off x="7239000" y="5702300"/>
          <a:ext cx="1651000" cy="969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71" name="Clip" r:id="rId7" imgW="1042288" imgH="613863" progId="">
                  <p:embed/>
                </p:oleObj>
              </mc:Choice>
              <mc:Fallback>
                <p:oleObj name="Clip" r:id="rId7" imgW="1042288" imgH="613863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239000" y="5702300"/>
                        <a:ext cx="1651000" cy="9699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29416" name="Object 4"/>
          <p:cNvGraphicFramePr>
            <a:graphicFrameLocks noChangeAspect="1"/>
          </p:cNvGraphicFramePr>
          <p:nvPr/>
        </p:nvGraphicFramePr>
        <p:xfrm>
          <a:off x="2438400" y="1905000"/>
          <a:ext cx="1971675" cy="2667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72" name="Clip" r:id="rId9" imgW="2660650" imgH="3598863" progId="">
                  <p:embed/>
                </p:oleObj>
              </mc:Choice>
              <mc:Fallback>
                <p:oleObj name="Clip" r:id="rId9" imgW="2660650" imgH="3598863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38400" y="1905000"/>
                        <a:ext cx="1971675" cy="26670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" name="Group 9"/>
          <p:cNvGrpSpPr>
            <a:grpSpLocks/>
          </p:cNvGrpSpPr>
          <p:nvPr/>
        </p:nvGrpSpPr>
        <p:grpSpPr bwMode="auto">
          <a:xfrm>
            <a:off x="1752600" y="2286000"/>
            <a:ext cx="609600" cy="1143000"/>
            <a:chOff x="4752" y="1872"/>
            <a:chExt cx="4752" cy="7344"/>
          </a:xfrm>
        </p:grpSpPr>
        <p:sp>
          <p:nvSpPr>
            <p:cNvPr id="30747" name="AutoShape 10"/>
            <p:cNvSpPr>
              <a:spLocks noChangeArrowheads="1"/>
            </p:cNvSpPr>
            <p:nvPr/>
          </p:nvSpPr>
          <p:spPr bwMode="auto">
            <a:xfrm>
              <a:off x="4752" y="5328"/>
              <a:ext cx="1008" cy="3888"/>
            </a:xfrm>
            <a:prstGeom prst="can">
              <a:avLst>
                <a:gd name="adj" fmla="val 40714"/>
              </a:avLst>
            </a:prstGeom>
            <a:solidFill>
              <a:srgbClr val="FF0000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748" name="AutoShape 11"/>
            <p:cNvSpPr>
              <a:spLocks noChangeArrowheads="1"/>
            </p:cNvSpPr>
            <p:nvPr/>
          </p:nvSpPr>
          <p:spPr bwMode="auto">
            <a:xfrm>
              <a:off x="4752" y="1872"/>
              <a:ext cx="1008" cy="3888"/>
            </a:xfrm>
            <a:prstGeom prst="can">
              <a:avLst>
                <a:gd name="adj" fmla="val 40714"/>
              </a:avLst>
            </a:prstGeom>
            <a:solidFill>
              <a:srgbClr val="0000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749" name="AutoShape 12"/>
            <p:cNvSpPr>
              <a:spLocks noChangeArrowheads="1"/>
            </p:cNvSpPr>
            <p:nvPr/>
          </p:nvSpPr>
          <p:spPr bwMode="auto">
            <a:xfrm rot="5400000">
              <a:off x="7344" y="3744"/>
              <a:ext cx="432" cy="3888"/>
            </a:xfrm>
            <a:prstGeom prst="can">
              <a:avLst>
                <a:gd name="adj" fmla="val 59917"/>
              </a:avLst>
            </a:prstGeom>
            <a:solidFill>
              <a:srgbClr val="C0C0C0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3" name="Group 13"/>
          <p:cNvGrpSpPr>
            <a:grpSpLocks/>
          </p:cNvGrpSpPr>
          <p:nvPr/>
        </p:nvGrpSpPr>
        <p:grpSpPr bwMode="auto">
          <a:xfrm>
            <a:off x="1524000" y="1905000"/>
            <a:ext cx="609600" cy="1828800"/>
            <a:chOff x="1584" y="2304"/>
            <a:chExt cx="2304" cy="6624"/>
          </a:xfrm>
        </p:grpSpPr>
        <p:grpSp>
          <p:nvGrpSpPr>
            <p:cNvPr id="30733" name="Group 14"/>
            <p:cNvGrpSpPr>
              <a:grpSpLocks/>
            </p:cNvGrpSpPr>
            <p:nvPr/>
          </p:nvGrpSpPr>
          <p:grpSpPr bwMode="auto">
            <a:xfrm>
              <a:off x="2160" y="2304"/>
              <a:ext cx="1728" cy="6624"/>
              <a:chOff x="576" y="2304"/>
              <a:chExt cx="1728" cy="6624"/>
            </a:xfrm>
          </p:grpSpPr>
          <p:grpSp>
            <p:nvGrpSpPr>
              <p:cNvPr id="30741" name="Group 15"/>
              <p:cNvGrpSpPr>
                <a:grpSpLocks/>
              </p:cNvGrpSpPr>
              <p:nvPr/>
            </p:nvGrpSpPr>
            <p:grpSpPr bwMode="auto">
              <a:xfrm>
                <a:off x="864" y="2304"/>
                <a:ext cx="1440" cy="6624"/>
                <a:chOff x="864" y="2304"/>
                <a:chExt cx="1440" cy="6624"/>
              </a:xfrm>
            </p:grpSpPr>
            <p:sp>
              <p:nvSpPr>
                <p:cNvPr id="30745" name="Oval 16"/>
                <p:cNvSpPr>
                  <a:spLocks noChangeArrowheads="1"/>
                </p:cNvSpPr>
                <p:nvPr/>
              </p:nvSpPr>
              <p:spPr bwMode="auto">
                <a:xfrm>
                  <a:off x="1008" y="2304"/>
                  <a:ext cx="1296" cy="6624"/>
                </a:xfrm>
                <a:prstGeom prst="ellipse">
                  <a:avLst/>
                </a:prstGeom>
                <a:noFill/>
                <a:ln w="9525">
                  <a:solidFill>
                    <a:srgbClr val="FF9900"/>
                  </a:solidFill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30746" name="Oval 17"/>
                <p:cNvSpPr>
                  <a:spLocks noChangeArrowheads="1"/>
                </p:cNvSpPr>
                <p:nvPr/>
              </p:nvSpPr>
              <p:spPr bwMode="auto">
                <a:xfrm>
                  <a:off x="864" y="2304"/>
                  <a:ext cx="1296" cy="6624"/>
                </a:xfrm>
                <a:prstGeom prst="ellipse">
                  <a:avLst/>
                </a:prstGeom>
                <a:noFill/>
                <a:ln w="9525">
                  <a:solidFill>
                    <a:srgbClr val="FF9900"/>
                  </a:solidFill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30742" name="Group 18"/>
              <p:cNvGrpSpPr>
                <a:grpSpLocks/>
              </p:cNvGrpSpPr>
              <p:nvPr/>
            </p:nvGrpSpPr>
            <p:grpSpPr bwMode="auto">
              <a:xfrm>
                <a:off x="576" y="2304"/>
                <a:ext cx="1440" cy="6624"/>
                <a:chOff x="864" y="2304"/>
                <a:chExt cx="1440" cy="6624"/>
              </a:xfrm>
            </p:grpSpPr>
            <p:sp>
              <p:nvSpPr>
                <p:cNvPr id="30743" name="Oval 19"/>
                <p:cNvSpPr>
                  <a:spLocks noChangeArrowheads="1"/>
                </p:cNvSpPr>
                <p:nvPr/>
              </p:nvSpPr>
              <p:spPr bwMode="auto">
                <a:xfrm>
                  <a:off x="1008" y="2304"/>
                  <a:ext cx="1296" cy="6624"/>
                </a:xfrm>
                <a:prstGeom prst="ellipse">
                  <a:avLst/>
                </a:prstGeom>
                <a:noFill/>
                <a:ln w="9525">
                  <a:solidFill>
                    <a:srgbClr val="FF9900"/>
                  </a:solidFill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30744" name="Oval 20"/>
                <p:cNvSpPr>
                  <a:spLocks noChangeArrowheads="1"/>
                </p:cNvSpPr>
                <p:nvPr/>
              </p:nvSpPr>
              <p:spPr bwMode="auto">
                <a:xfrm>
                  <a:off x="864" y="2304"/>
                  <a:ext cx="1296" cy="6624"/>
                </a:xfrm>
                <a:prstGeom prst="ellipse">
                  <a:avLst/>
                </a:prstGeom>
                <a:noFill/>
                <a:ln w="9525">
                  <a:solidFill>
                    <a:srgbClr val="FF9900"/>
                  </a:solidFill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</p:grpSp>
        <p:grpSp>
          <p:nvGrpSpPr>
            <p:cNvPr id="30734" name="Group 21"/>
            <p:cNvGrpSpPr>
              <a:grpSpLocks/>
            </p:cNvGrpSpPr>
            <p:nvPr/>
          </p:nvGrpSpPr>
          <p:grpSpPr bwMode="auto">
            <a:xfrm>
              <a:off x="1584" y="2304"/>
              <a:ext cx="1728" cy="6624"/>
              <a:chOff x="576" y="2304"/>
              <a:chExt cx="1728" cy="6624"/>
            </a:xfrm>
          </p:grpSpPr>
          <p:grpSp>
            <p:nvGrpSpPr>
              <p:cNvPr id="30735" name="Group 22"/>
              <p:cNvGrpSpPr>
                <a:grpSpLocks/>
              </p:cNvGrpSpPr>
              <p:nvPr/>
            </p:nvGrpSpPr>
            <p:grpSpPr bwMode="auto">
              <a:xfrm>
                <a:off x="864" y="2304"/>
                <a:ext cx="1440" cy="6624"/>
                <a:chOff x="864" y="2304"/>
                <a:chExt cx="1440" cy="6624"/>
              </a:xfrm>
            </p:grpSpPr>
            <p:sp>
              <p:nvSpPr>
                <p:cNvPr id="30739" name="Oval 23"/>
                <p:cNvSpPr>
                  <a:spLocks noChangeArrowheads="1"/>
                </p:cNvSpPr>
                <p:nvPr/>
              </p:nvSpPr>
              <p:spPr bwMode="auto">
                <a:xfrm>
                  <a:off x="1008" y="2304"/>
                  <a:ext cx="1296" cy="6624"/>
                </a:xfrm>
                <a:prstGeom prst="ellipse">
                  <a:avLst/>
                </a:prstGeom>
                <a:noFill/>
                <a:ln w="9525">
                  <a:solidFill>
                    <a:srgbClr val="FF9900"/>
                  </a:solidFill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30740" name="Oval 24"/>
                <p:cNvSpPr>
                  <a:spLocks noChangeArrowheads="1"/>
                </p:cNvSpPr>
                <p:nvPr/>
              </p:nvSpPr>
              <p:spPr bwMode="auto">
                <a:xfrm>
                  <a:off x="864" y="2304"/>
                  <a:ext cx="1296" cy="6624"/>
                </a:xfrm>
                <a:prstGeom prst="ellipse">
                  <a:avLst/>
                </a:prstGeom>
                <a:noFill/>
                <a:ln w="9525">
                  <a:solidFill>
                    <a:srgbClr val="FF9900"/>
                  </a:solidFill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30736" name="Group 25"/>
              <p:cNvGrpSpPr>
                <a:grpSpLocks/>
              </p:cNvGrpSpPr>
              <p:nvPr/>
            </p:nvGrpSpPr>
            <p:grpSpPr bwMode="auto">
              <a:xfrm>
                <a:off x="576" y="2304"/>
                <a:ext cx="1440" cy="6624"/>
                <a:chOff x="864" y="2304"/>
                <a:chExt cx="1440" cy="6624"/>
              </a:xfrm>
            </p:grpSpPr>
            <p:sp>
              <p:nvSpPr>
                <p:cNvPr id="30737" name="Oval 26"/>
                <p:cNvSpPr>
                  <a:spLocks noChangeArrowheads="1"/>
                </p:cNvSpPr>
                <p:nvPr/>
              </p:nvSpPr>
              <p:spPr bwMode="auto">
                <a:xfrm>
                  <a:off x="1008" y="2304"/>
                  <a:ext cx="1296" cy="6624"/>
                </a:xfrm>
                <a:prstGeom prst="ellipse">
                  <a:avLst/>
                </a:prstGeom>
                <a:noFill/>
                <a:ln w="9525">
                  <a:solidFill>
                    <a:srgbClr val="FF9900"/>
                  </a:solidFill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30738" name="Oval 27"/>
                <p:cNvSpPr>
                  <a:spLocks noChangeArrowheads="1"/>
                </p:cNvSpPr>
                <p:nvPr/>
              </p:nvSpPr>
              <p:spPr bwMode="auto">
                <a:xfrm>
                  <a:off x="864" y="2304"/>
                  <a:ext cx="1296" cy="6624"/>
                </a:xfrm>
                <a:prstGeom prst="ellipse">
                  <a:avLst/>
                </a:prstGeom>
                <a:noFill/>
                <a:ln w="9525">
                  <a:solidFill>
                    <a:srgbClr val="FF9900"/>
                  </a:solidFill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</p:grpSp>
      </p:grpSp>
      <p:sp>
        <p:nvSpPr>
          <p:cNvPr id="529436" name="AutoShape 28"/>
          <p:cNvSpPr>
            <a:spLocks noChangeArrowheads="1"/>
          </p:cNvSpPr>
          <p:nvPr/>
        </p:nvSpPr>
        <p:spPr bwMode="auto">
          <a:xfrm rot="2457117" flipH="1">
            <a:off x="212725" y="2546350"/>
            <a:ext cx="1390650" cy="917575"/>
          </a:xfrm>
          <a:prstGeom prst="lightningBolt">
            <a:avLst/>
          </a:prstGeom>
          <a:solidFill>
            <a:srgbClr val="CCFFFF"/>
          </a:solidFill>
          <a:ln w="12700">
            <a:solidFill>
              <a:schemeClr val="bg1"/>
            </a:solidFill>
            <a:miter lim="800000"/>
            <a:headEnd type="none" w="sm" len="sm"/>
            <a:tailEnd type="none" w="sm" len="sm"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5036886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9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9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9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9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9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9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9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943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flintmillwheel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2228" y="4456038"/>
            <a:ext cx="2820702" cy="2115527"/>
          </a:xfrm>
          <a:prstGeom prst="rect">
            <a:avLst/>
          </a:prstGeom>
        </p:spPr>
      </p:pic>
      <p:pic>
        <p:nvPicPr>
          <p:cNvPr id="7" name="Picture 6" descr="dsc_0174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2228" y="2378556"/>
            <a:ext cx="2820702" cy="189345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Quick History of Energy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" y="1253451"/>
            <a:ext cx="9143999" cy="693497"/>
          </a:xfrm>
        </p:spPr>
        <p:txBody>
          <a:bodyPr/>
          <a:lstStyle/>
          <a:p>
            <a:pPr marL="0" indent="0" algn="ctr">
              <a:buNone/>
            </a:pPr>
            <a:r>
              <a:rPr lang="en-US" dirty="0" smtClean="0"/>
              <a:t>PRE INDUSTRIALIZATION</a:t>
            </a:r>
            <a:endParaRPr lang="en-US" dirty="0"/>
          </a:p>
        </p:txBody>
      </p:sp>
      <p:pic>
        <p:nvPicPr>
          <p:cNvPr id="5" name="Picture 4" descr="WOOD_LOGS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3024" y="2378556"/>
            <a:ext cx="2717834" cy="1808595"/>
          </a:xfrm>
          <a:prstGeom prst="rect">
            <a:avLst/>
          </a:prstGeom>
        </p:spPr>
      </p:pic>
      <p:pic>
        <p:nvPicPr>
          <p:cNvPr id="6" name="Picture 5" descr="37923-6f5a814486e18ca6575b8df60cf6791a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3024" y="4530719"/>
            <a:ext cx="2717834" cy="2040846"/>
          </a:xfrm>
          <a:prstGeom prst="rect">
            <a:avLst/>
          </a:prstGeom>
        </p:spPr>
      </p:pic>
      <p:pic>
        <p:nvPicPr>
          <p:cNvPr id="4" name="Picture 3" descr="sun-05.jp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7618" y="3230276"/>
            <a:ext cx="2551666" cy="19137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437854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1992" y="1167488"/>
            <a:ext cx="3711840" cy="47899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25880" y="1167487"/>
            <a:ext cx="3709938" cy="46374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95072381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5638800" cy="5667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34000" y="609600"/>
            <a:ext cx="3810000" cy="2819400"/>
          </a:xfrm>
        </p:spPr>
        <p:txBody>
          <a:bodyPr>
            <a:normAutofit/>
          </a:bodyPr>
          <a:lstStyle/>
          <a:p>
            <a:r>
              <a:rPr lang="en-US" sz="4000" b="1" dirty="0" smtClean="0"/>
              <a:t/>
            </a:r>
            <a:br>
              <a:rPr lang="en-US" sz="4000" b="1" dirty="0" smtClean="0"/>
            </a:br>
            <a:r>
              <a:rPr lang="en-US" sz="4000" b="1" dirty="0" smtClean="0"/>
              <a:t>Why Does This Matter?</a:t>
            </a:r>
            <a:endParaRPr lang="en-US" sz="4000" b="1" dirty="0"/>
          </a:p>
        </p:txBody>
      </p:sp>
    </p:spTree>
    <p:extLst>
      <p:ext uri="{BB962C8B-B14F-4D97-AF65-F5344CB8AC3E}">
        <p14:creationId xmlns:p14="http://schemas.microsoft.com/office/powerpoint/2010/main" val="235225009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5720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48200" y="-106362"/>
            <a:ext cx="4648200" cy="3992562"/>
          </a:xfrm>
        </p:spPr>
        <p:txBody>
          <a:bodyPr>
            <a:normAutofit fontScale="90000"/>
          </a:bodyPr>
          <a:lstStyle/>
          <a:p>
            <a:r>
              <a:rPr lang="en-US" sz="13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17 YEARS</a:t>
            </a:r>
            <a:endParaRPr lang="en-US" sz="13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74259777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KidWind Project   |   www.kidwind.org</a:t>
            </a:r>
            <a:endParaRPr lang="en-US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30481" y="76200"/>
            <a:ext cx="9284677" cy="6705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1273758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1066800"/>
          </a:xfrm>
        </p:spPr>
        <p:txBody>
          <a:bodyPr/>
          <a:lstStyle/>
          <a:p>
            <a:r>
              <a:rPr lang="en-US" dirty="0" smtClean="0">
                <a:latin typeface="+mj-lt"/>
              </a:rPr>
              <a:t>Climate &amp; Energy Literacy</a:t>
            </a:r>
            <a:endParaRPr lang="en-US" dirty="0">
              <a:latin typeface="+mj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447800"/>
            <a:ext cx="8534400" cy="4114800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>
                <a:latin typeface="+mn-lt"/>
              </a:rPr>
              <a:t>In the U.S., anthropogenic climate change is still a debate</a:t>
            </a:r>
          </a:p>
          <a:p>
            <a:r>
              <a:rPr lang="en-US" dirty="0" smtClean="0">
                <a:latin typeface="+mn-lt"/>
              </a:rPr>
              <a:t>Recent (2012) study demonstrated that </a:t>
            </a:r>
            <a:r>
              <a:rPr lang="en-US" dirty="0">
                <a:latin typeface="+mn-lt"/>
              </a:rPr>
              <a:t>50% of Americans cannot </a:t>
            </a:r>
            <a:r>
              <a:rPr lang="en-US" dirty="0" smtClean="0">
                <a:latin typeface="+mn-lt"/>
              </a:rPr>
              <a:t>name a single </a:t>
            </a:r>
            <a:r>
              <a:rPr lang="en-US" dirty="0">
                <a:latin typeface="+mn-lt"/>
              </a:rPr>
              <a:t>example of </a:t>
            </a:r>
            <a:r>
              <a:rPr lang="en-US" i="1" dirty="0">
                <a:latin typeface="+mn-lt"/>
              </a:rPr>
              <a:t>renewable energy</a:t>
            </a:r>
            <a:r>
              <a:rPr lang="en-US" dirty="0">
                <a:latin typeface="+mn-lt"/>
              </a:rPr>
              <a:t>.</a:t>
            </a:r>
          </a:p>
          <a:p>
            <a:r>
              <a:rPr lang="en-US" dirty="0" smtClean="0">
                <a:latin typeface="+mn-lt"/>
              </a:rPr>
              <a:t>Understanding basics of energy and electricity</a:t>
            </a:r>
          </a:p>
          <a:p>
            <a:pPr lvl="1"/>
            <a:r>
              <a:rPr lang="en-US" dirty="0" smtClean="0">
                <a:latin typeface="+mn-lt"/>
              </a:rPr>
              <a:t>What is a watt / kilowatt / kilowatt-hour?</a:t>
            </a:r>
          </a:p>
          <a:p>
            <a:r>
              <a:rPr lang="en-US" dirty="0" smtClean="0">
                <a:latin typeface="+mn-lt"/>
              </a:rPr>
              <a:t>Little understanding of the impact of consumption and generation of electricity</a:t>
            </a:r>
            <a:endParaRPr lang="en-US" dirty="0">
              <a:latin typeface="+mn-lt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KidWind Project   |   www.kidwind.org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753129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3314" name="Picture 2" descr="http://makewealthhistory.files.wordpress.com/2009/01/climate-change-consensu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3600" y="56273"/>
            <a:ext cx="4724400" cy="68779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6617176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7233" y="0"/>
            <a:ext cx="935846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7843283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816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9300537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953"/>
            <a:ext cx="9144000" cy="68639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874870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2162"/>
          </a:xfrm>
        </p:spPr>
        <p:txBody>
          <a:bodyPr/>
          <a:lstStyle/>
          <a:p>
            <a:r>
              <a:rPr lang="en-US" dirty="0" smtClean="0"/>
              <a:t>Temp. vs. CO</a:t>
            </a:r>
            <a:r>
              <a:rPr lang="en-US" baseline="-25000" dirty="0" smtClean="0"/>
              <a:t>2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032" y="1371600"/>
            <a:ext cx="4323011" cy="472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5800" y="1987636"/>
            <a:ext cx="4586266" cy="22795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7409227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QUICK HISTORY OF ENERGY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600200"/>
            <a:ext cx="9144000" cy="693497"/>
          </a:xfrm>
        </p:spPr>
        <p:txBody>
          <a:bodyPr/>
          <a:lstStyle/>
          <a:p>
            <a:pPr marL="0" indent="0" algn="ctr">
              <a:buNone/>
            </a:pPr>
            <a:r>
              <a:rPr lang="en-US" dirty="0" smtClean="0"/>
              <a:t>1700s - STEAM POWER</a:t>
            </a:r>
            <a:endParaRPr lang="en-US" dirty="0"/>
          </a:p>
        </p:txBody>
      </p:sp>
      <p:pic>
        <p:nvPicPr>
          <p:cNvPr id="4" name="Picture 3" descr="v310052-steam-engine-designed-by-james-watt-spl-jpg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9564" y="2970262"/>
            <a:ext cx="3137285" cy="2752524"/>
          </a:xfrm>
          <a:prstGeom prst="rect">
            <a:avLst/>
          </a:prstGeom>
        </p:spPr>
      </p:pic>
      <p:pic>
        <p:nvPicPr>
          <p:cNvPr id="6" name="Picture 5" descr="14341024-working-horse-wwith-a-farm-field-in-the-background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24600" y="2525222"/>
            <a:ext cx="1817411" cy="1208578"/>
          </a:xfrm>
          <a:prstGeom prst="rect">
            <a:avLst/>
          </a:prstGeom>
        </p:spPr>
      </p:pic>
      <p:pic>
        <p:nvPicPr>
          <p:cNvPr id="7" name="Picture 6" descr="14341024-working-horse-wwith-a-farm-field-in-the-background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24600" y="3733800"/>
            <a:ext cx="1817411" cy="1208578"/>
          </a:xfrm>
          <a:prstGeom prst="rect">
            <a:avLst/>
          </a:prstGeom>
        </p:spPr>
      </p:pic>
      <p:pic>
        <p:nvPicPr>
          <p:cNvPr id="8" name="Picture 7" descr="14341024-working-horse-wwith-a-farm-field-in-the-background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24600" y="4942378"/>
            <a:ext cx="1817411" cy="1208578"/>
          </a:xfrm>
          <a:prstGeom prst="rect">
            <a:avLst/>
          </a:prstGeom>
        </p:spPr>
      </p:pic>
      <p:pic>
        <p:nvPicPr>
          <p:cNvPr id="9" name="Picture 8" descr="14341024-working-horse-wwith-a-farm-field-in-the-background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7189" y="2525222"/>
            <a:ext cx="1817411" cy="1208578"/>
          </a:xfrm>
          <a:prstGeom prst="rect">
            <a:avLst/>
          </a:prstGeom>
        </p:spPr>
      </p:pic>
      <p:pic>
        <p:nvPicPr>
          <p:cNvPr id="10" name="Picture 9" descr="14341024-working-horse-wwith-a-farm-field-in-the-background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7189" y="3733800"/>
            <a:ext cx="1817411" cy="1208578"/>
          </a:xfrm>
          <a:prstGeom prst="rect">
            <a:avLst/>
          </a:prstGeom>
        </p:spPr>
      </p:pic>
      <p:pic>
        <p:nvPicPr>
          <p:cNvPr id="11" name="Picture 10" descr="14341024-working-horse-wwith-a-farm-field-in-the-background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7189" y="4942378"/>
            <a:ext cx="1817411" cy="12085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539072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smtClean="0">
              <a:latin typeface="Futura Medium" pitchFamily="-100" charset="0"/>
              <a:ea typeface="Futura Medium" pitchFamily="-100" charset="0"/>
              <a:cs typeface="Futura Medium" pitchFamily="-100" charset="0"/>
            </a:endParaRPr>
          </a:p>
        </p:txBody>
      </p:sp>
      <p:sp>
        <p:nvSpPr>
          <p:cNvPr id="1126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smtClean="0">
              <a:latin typeface="Futura Book" pitchFamily="-100" charset="0"/>
              <a:ea typeface="Futura Book" pitchFamily="-100" charset="0"/>
              <a:cs typeface="Futura Book" pitchFamily="-100" charset="0"/>
            </a:endParaRPr>
          </a:p>
        </p:txBody>
      </p:sp>
      <p:sp>
        <p:nvSpPr>
          <p:cNvPr id="11268" name="Footer Placeholder 3"/>
          <p:cNvSpPr>
            <a:spLocks noGrp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r>
              <a:rPr lang="en-US" smtClean="0">
                <a:solidFill>
                  <a:srgbClr val="898989"/>
                </a:solidFill>
                <a:latin typeface="Futura Light" pitchFamily="-100" charset="0"/>
              </a:rPr>
              <a:t>KidWind Project   |   www.kidwind.org</a:t>
            </a:r>
          </a:p>
        </p:txBody>
      </p:sp>
      <p:pic>
        <p:nvPicPr>
          <p:cNvPr id="11269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304800" y="790604"/>
            <a:ext cx="9829800" cy="50005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7376275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57200" y="609600"/>
            <a:ext cx="8229600" cy="838200"/>
          </a:xfrm>
        </p:spPr>
        <p:txBody>
          <a:bodyPr/>
          <a:lstStyle/>
          <a:p>
            <a:pPr marL="0" indent="0" algn="ctr">
              <a:buNone/>
            </a:pPr>
            <a:r>
              <a:rPr lang="en-US" dirty="0" smtClean="0"/>
              <a:t>World Energy Consumption Per Capita</a:t>
            </a:r>
            <a:endParaRPr lang="en-US" dirty="0"/>
          </a:p>
        </p:txBody>
      </p:sp>
      <p:sp>
        <p:nvSpPr>
          <p:cNvPr id="5" name="Footer Placeholder 3"/>
          <p:cNvSpPr txBox="1">
            <a:spLocks/>
          </p:cNvSpPr>
          <p:nvPr/>
        </p:nvSpPr>
        <p:spPr bwMode="auto">
          <a:xfrm>
            <a:off x="3124200" y="6248400"/>
            <a:ext cx="2895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ctr" defTabSz="457200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z="1200" dirty="0" err="1" smtClean="0">
                <a:solidFill>
                  <a:srgbClr val="898989"/>
                </a:solidFill>
                <a:latin typeface="Futura Light" charset="0"/>
              </a:rPr>
              <a:t>KidWind</a:t>
            </a:r>
            <a:r>
              <a:rPr lang="en-US" sz="1200" dirty="0" smtClean="0">
                <a:solidFill>
                  <a:srgbClr val="898989"/>
                </a:solidFill>
                <a:latin typeface="Futura Light" charset="0"/>
              </a:rPr>
              <a:t> Project   |   www.kidwind.org</a:t>
            </a:r>
          </a:p>
        </p:txBody>
      </p:sp>
      <p:pic>
        <p:nvPicPr>
          <p:cNvPr id="3075" name="Picture 3" descr="C:\Users\Joseph\Pictures\Random KW Pics\WorldMap_EnergyConsumptionPerCapita_v4forweb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441703"/>
            <a:ext cx="9220200" cy="44256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0787720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Footer Placeholder 3"/>
          <p:cNvSpPr>
            <a:spLocks noGrp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r>
              <a:rPr lang="en-US">
                <a:solidFill>
                  <a:srgbClr val="898989"/>
                </a:solidFill>
                <a:latin typeface="Futura Light" charset="0"/>
              </a:rPr>
              <a:t>KidWind Project   |   www.kidwind.org</a:t>
            </a:r>
          </a:p>
        </p:txBody>
      </p:sp>
      <p:sp>
        <p:nvSpPr>
          <p:cNvPr id="8196" name="Rectangle 6"/>
          <p:cNvSpPr>
            <a:spLocks noChangeArrowheads="1"/>
          </p:cNvSpPr>
          <p:nvPr/>
        </p:nvSpPr>
        <p:spPr bwMode="auto">
          <a:xfrm rot="10800000" flipV="1">
            <a:off x="5181600" y="5486400"/>
            <a:ext cx="3962400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sz="1200" dirty="0">
                <a:solidFill>
                  <a:srgbClr val="0D0D0D"/>
                </a:solidFill>
              </a:rPr>
              <a:t>This figure shows the relative fraction of man-made </a:t>
            </a:r>
            <a:r>
              <a:rPr lang="en-US" sz="1200" dirty="0">
                <a:solidFill>
                  <a:srgbClr val="0D0D0D"/>
                </a:solidFill>
                <a:hlinkClick r:id="rId3" tooltip="w:greenhouse gas"/>
              </a:rPr>
              <a:t>greenhouse gases</a:t>
            </a:r>
            <a:r>
              <a:rPr lang="en-US" sz="1200" dirty="0">
                <a:solidFill>
                  <a:srgbClr val="0D0D0D"/>
                </a:solidFill>
              </a:rPr>
              <a:t> coming from each of eight categories of sources, as estimated by the </a:t>
            </a:r>
            <a:r>
              <a:rPr lang="en-US" sz="1200" dirty="0">
                <a:solidFill>
                  <a:srgbClr val="0D0D0D"/>
                </a:solidFill>
                <a:hlinkClick r:id="rId4" tooltip="w:Emission Database for Global Atmospheric Research"/>
              </a:rPr>
              <a:t>Emission Database for Global Atmospheric Research</a:t>
            </a:r>
            <a:r>
              <a:rPr lang="en-US" sz="1200" dirty="0">
                <a:solidFill>
                  <a:srgbClr val="0D0D0D"/>
                </a:solidFill>
              </a:rPr>
              <a:t> version 3.2</a:t>
            </a:r>
            <a:r>
              <a:rPr lang="en-US" sz="1200" dirty="0"/>
              <a:t>.</a:t>
            </a:r>
          </a:p>
        </p:txBody>
      </p:sp>
      <p:pic>
        <p:nvPicPr>
          <p:cNvPr id="8197" name="Picture 2" descr="File:Greenhouse Gas by Sector.pn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33188" y="1808596"/>
            <a:ext cx="4848412" cy="449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33188" y="228600"/>
            <a:ext cx="8506012" cy="9951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baseline="-25000" dirty="0"/>
              <a:t>The energy supply sector is the largest contributor to global greenhouse gas </a:t>
            </a:r>
            <a:r>
              <a:rPr lang="en-US" sz="4400" b="1" baseline="-25000" dirty="0" smtClean="0"/>
              <a:t>emissions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410200" y="1905000"/>
            <a:ext cx="3581400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aseline="-25000" dirty="0" smtClean="0"/>
              <a:t>In </a:t>
            </a:r>
            <a:r>
              <a:rPr lang="en-US" sz="3600" baseline="-25000" dirty="0"/>
              <a:t>2010, the energy supply sector was responsible for </a:t>
            </a:r>
            <a:r>
              <a:rPr lang="en-US" sz="3600" baseline="-25000" dirty="0" smtClean="0"/>
              <a:t>approximately </a:t>
            </a:r>
            <a:r>
              <a:rPr lang="en-US" sz="3600" baseline="-25000" dirty="0"/>
              <a:t>35%of total anthropogenic GHG emissions.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930211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917478"/>
            <a:ext cx="8229600" cy="1143000"/>
          </a:xfrm>
        </p:spPr>
        <p:txBody>
          <a:bodyPr>
            <a:noAutofit/>
          </a:bodyPr>
          <a:lstStyle/>
          <a:p>
            <a:r>
              <a:rPr lang="en-US" sz="11500" dirty="0" smtClean="0"/>
              <a:t>C  E  D  A  R</a:t>
            </a:r>
            <a:endParaRPr lang="en-US" sz="115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895600"/>
            <a:ext cx="8229600" cy="3230563"/>
          </a:xfrm>
        </p:spPr>
        <p:txBody>
          <a:bodyPr/>
          <a:lstStyle/>
          <a:p>
            <a:r>
              <a:rPr lang="en-US" dirty="0" smtClean="0"/>
              <a:t>Conservation</a:t>
            </a:r>
          </a:p>
          <a:p>
            <a:r>
              <a:rPr lang="en-US" dirty="0" smtClean="0"/>
              <a:t>Efficiency</a:t>
            </a:r>
          </a:p>
          <a:p>
            <a:r>
              <a:rPr lang="en-US" dirty="0" smtClean="0"/>
              <a:t>Demand (Reduce Peak Demand)</a:t>
            </a:r>
          </a:p>
          <a:p>
            <a:r>
              <a:rPr lang="en-US" dirty="0" smtClean="0"/>
              <a:t>Ancillary (Your behavior and choices)</a:t>
            </a:r>
          </a:p>
          <a:p>
            <a:r>
              <a:rPr lang="en-US" dirty="0" smtClean="0"/>
              <a:t>Renewables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5702649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95472"/>
            <a:ext cx="9144000" cy="59529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4120877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3733800"/>
            <a:ext cx="7524750" cy="29813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132"/>
          <a:stretch/>
        </p:blipFill>
        <p:spPr bwMode="auto">
          <a:xfrm>
            <a:off x="1828800" y="152400"/>
            <a:ext cx="5410200" cy="344285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1437364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/>
          <a:lstStyle/>
          <a:p>
            <a:r>
              <a:rPr lang="en-US" dirty="0" smtClean="0"/>
              <a:t>The Future?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42" name="Picture 2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9284" y="1295400"/>
            <a:ext cx="6254557" cy="44149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0494315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KidWind Project   |   www.kidwind.org</a:t>
            </a:r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91408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5638290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Basic Terms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Voltage</a:t>
            </a:r>
          </a:p>
          <a:p>
            <a:r>
              <a:rPr lang="en-US" dirty="0" smtClean="0"/>
              <a:t>Current</a:t>
            </a:r>
          </a:p>
          <a:p>
            <a:r>
              <a:rPr lang="en-US" dirty="0" smtClean="0"/>
              <a:t>Resistance</a:t>
            </a:r>
          </a:p>
          <a:p>
            <a:r>
              <a:rPr lang="en-US" dirty="0" smtClean="0"/>
              <a:t>Power</a:t>
            </a:r>
          </a:p>
          <a:p>
            <a:r>
              <a:rPr lang="en-US" dirty="0" smtClean="0"/>
              <a:t>Energy</a:t>
            </a:r>
          </a:p>
          <a:p>
            <a:endParaRPr lang="en-US" dirty="0"/>
          </a:p>
          <a:p>
            <a:r>
              <a:rPr lang="en-US" dirty="0" smtClean="0"/>
              <a:t>Measuring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0593415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13200" y="2480205"/>
            <a:ext cx="4521200" cy="1143000"/>
          </a:xfrm>
        </p:spPr>
        <p:txBody>
          <a:bodyPr/>
          <a:lstStyle/>
          <a:p>
            <a:r>
              <a:rPr lang="en-US" dirty="0" smtClean="0"/>
              <a:t>Voltage</a:t>
            </a:r>
            <a:endParaRPr lang="en-US" dirty="0"/>
          </a:p>
        </p:txBody>
      </p:sp>
      <p:pic>
        <p:nvPicPr>
          <p:cNvPr id="4" name="Picture 3" descr="IMG_4347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08" t="12355" r="6129" b="17374"/>
          <a:stretch/>
        </p:blipFill>
        <p:spPr>
          <a:xfrm rot="5400000">
            <a:off x="-550334" y="1596494"/>
            <a:ext cx="5096936" cy="30818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153393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QUICK HISTORY OF ENERGY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600200"/>
            <a:ext cx="9144000" cy="693497"/>
          </a:xfrm>
        </p:spPr>
        <p:txBody>
          <a:bodyPr/>
          <a:lstStyle/>
          <a:p>
            <a:pPr marL="0" indent="0" algn="ctr">
              <a:buNone/>
            </a:pPr>
            <a:r>
              <a:rPr lang="en-US" dirty="0" smtClean="0"/>
              <a:t>1880s - STEAM POWER + ELECTRICTY</a:t>
            </a:r>
            <a:endParaRPr lang="en-US" dirty="0"/>
          </a:p>
        </p:txBody>
      </p:sp>
      <p:pic>
        <p:nvPicPr>
          <p:cNvPr id="5" name="Picture 4" descr="5017555271_95e81dcd6d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64330" y="2624282"/>
            <a:ext cx="4122470" cy="3248506"/>
          </a:xfrm>
          <a:prstGeom prst="rect">
            <a:avLst/>
          </a:prstGeom>
        </p:spPr>
      </p:pic>
      <p:pic>
        <p:nvPicPr>
          <p:cNvPr id="12" name="Picture 11" descr="edison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0863" y="3123622"/>
            <a:ext cx="3192986" cy="21180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154932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13200" y="2480205"/>
            <a:ext cx="4521200" cy="1143000"/>
          </a:xfrm>
        </p:spPr>
        <p:txBody>
          <a:bodyPr/>
          <a:lstStyle/>
          <a:p>
            <a:r>
              <a:rPr lang="en-US" dirty="0" smtClean="0"/>
              <a:t>Current</a:t>
            </a:r>
            <a:endParaRPr lang="en-US" dirty="0"/>
          </a:p>
        </p:txBody>
      </p:sp>
      <p:pic>
        <p:nvPicPr>
          <p:cNvPr id="5" name="Picture 4" descr="IMG_4349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798" b="14584"/>
          <a:stretch/>
        </p:blipFill>
        <p:spPr>
          <a:xfrm rot="5400000">
            <a:off x="-625149" y="1877094"/>
            <a:ext cx="5922316" cy="30921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362909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1"/>
          <p:cNvSpPr>
            <a:spLocks noGrp="1"/>
          </p:cNvSpPr>
          <p:nvPr>
            <p:ph type="title"/>
          </p:nvPr>
        </p:nvSpPr>
        <p:spPr>
          <a:xfrm>
            <a:off x="0" y="381000"/>
            <a:ext cx="9144000" cy="1066800"/>
          </a:xfrm>
        </p:spPr>
        <p:txBody>
          <a:bodyPr/>
          <a:lstStyle/>
          <a:p>
            <a:r>
              <a:rPr lang="en-US" sz="4000" dirty="0" smtClean="0">
                <a:latin typeface="+mj-lt"/>
                <a:ea typeface="Futura Medium" charset="0"/>
                <a:cs typeface="Futura Medium" charset="0"/>
              </a:rPr>
              <a:t>Watt, Kilowatt, Megawatt…</a:t>
            </a:r>
          </a:p>
        </p:txBody>
      </p:sp>
      <p:sp>
        <p:nvSpPr>
          <p:cNvPr id="17411" name="Footer Placeholder 3"/>
          <p:cNvSpPr>
            <a:spLocks noGrp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r>
              <a:rPr lang="en-US" smtClean="0">
                <a:solidFill>
                  <a:srgbClr val="898989"/>
                </a:solidFill>
                <a:latin typeface="Futura Light" charset="0"/>
              </a:rPr>
              <a:t>KidWind Project   |   www.kidwind.org</a:t>
            </a:r>
          </a:p>
        </p:txBody>
      </p:sp>
      <p:sp>
        <p:nvSpPr>
          <p:cNvPr id="17412" name="TextBox 3"/>
          <p:cNvSpPr txBox="1">
            <a:spLocks noChangeArrowheads="1"/>
          </p:cNvSpPr>
          <p:nvPr/>
        </p:nvSpPr>
        <p:spPr bwMode="auto">
          <a:xfrm>
            <a:off x="228600" y="1423987"/>
            <a:ext cx="8686800" cy="5662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ctr" defTabSz="457200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z="2800" dirty="0" smtClean="0">
                <a:solidFill>
                  <a:prstClr val="black"/>
                </a:solidFill>
                <a:latin typeface="+mn-lt"/>
              </a:rPr>
              <a:t>Watt = 1 Joule/Second</a:t>
            </a:r>
          </a:p>
          <a:p>
            <a:pPr algn="ctr" defTabSz="457200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z="2800" dirty="0" smtClean="0">
                <a:solidFill>
                  <a:prstClr val="black"/>
                </a:solidFill>
                <a:latin typeface="+mn-lt"/>
              </a:rPr>
              <a:t>Joule =  1 Newton over 1 meter</a:t>
            </a:r>
          </a:p>
          <a:p>
            <a:pPr algn="ctr" defTabSz="457200" eaLnBrk="1" fontAlgn="base" hangingPunct="1">
              <a:spcBef>
                <a:spcPct val="0"/>
              </a:spcBef>
              <a:spcAft>
                <a:spcPct val="0"/>
              </a:spcAft>
            </a:pPr>
            <a:endParaRPr lang="en-US" sz="2400" dirty="0" smtClean="0">
              <a:solidFill>
                <a:prstClr val="black"/>
              </a:solidFill>
              <a:latin typeface="+mn-lt"/>
            </a:endParaRPr>
          </a:p>
          <a:p>
            <a:pPr defTabSz="457200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z="2400" dirty="0" smtClean="0">
                <a:solidFill>
                  <a:prstClr val="black"/>
                </a:solidFill>
                <a:latin typeface="+mn-lt"/>
              </a:rPr>
              <a:t>1 Watt ~  Lifting 1 Apple, 1 Meter in 1 second</a:t>
            </a:r>
          </a:p>
          <a:p>
            <a:pPr defTabSz="457200" eaLnBrk="1" fontAlgn="base" hangingPunct="1">
              <a:spcBef>
                <a:spcPct val="0"/>
              </a:spcBef>
              <a:spcAft>
                <a:spcPct val="0"/>
              </a:spcAft>
            </a:pPr>
            <a:endParaRPr lang="en-US" sz="2400" dirty="0" smtClean="0">
              <a:solidFill>
                <a:prstClr val="black"/>
              </a:solidFill>
              <a:latin typeface="+mn-lt"/>
            </a:endParaRPr>
          </a:p>
          <a:p>
            <a:pPr defTabSz="457200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z="2400" dirty="0" smtClean="0">
                <a:solidFill>
                  <a:prstClr val="black"/>
                </a:solidFill>
                <a:latin typeface="+mn-lt"/>
              </a:rPr>
              <a:t>1 Watt =  </a:t>
            </a:r>
            <a:r>
              <a:rPr lang="en-US" sz="2400" dirty="0" err="1" smtClean="0">
                <a:solidFill>
                  <a:prstClr val="black"/>
                </a:solidFill>
                <a:latin typeface="+mn-lt"/>
              </a:rPr>
              <a:t>KidWind</a:t>
            </a:r>
            <a:r>
              <a:rPr lang="en-US" sz="2400" dirty="0" smtClean="0">
                <a:solidFill>
                  <a:prstClr val="black"/>
                </a:solidFill>
                <a:latin typeface="+mn-lt"/>
              </a:rPr>
              <a:t> Turbine Cranking</a:t>
            </a:r>
          </a:p>
          <a:p>
            <a:pPr defTabSz="457200" eaLnBrk="1" fontAlgn="base" hangingPunct="1">
              <a:spcBef>
                <a:spcPct val="0"/>
              </a:spcBef>
              <a:spcAft>
                <a:spcPct val="0"/>
              </a:spcAft>
            </a:pPr>
            <a:endParaRPr lang="en-US" sz="2400" dirty="0" smtClean="0">
              <a:solidFill>
                <a:prstClr val="black"/>
              </a:solidFill>
              <a:latin typeface="+mn-lt"/>
            </a:endParaRPr>
          </a:p>
          <a:p>
            <a:pPr defTabSz="457200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z="2400" dirty="0" smtClean="0">
                <a:solidFill>
                  <a:prstClr val="black"/>
                </a:solidFill>
                <a:latin typeface="+mn-lt"/>
              </a:rPr>
              <a:t>1 Kilowatt (kW)  = 1000 Watts  (Toaster)</a:t>
            </a:r>
          </a:p>
          <a:p>
            <a:pPr defTabSz="457200" eaLnBrk="1" fontAlgn="base" hangingPunct="1">
              <a:spcBef>
                <a:spcPct val="0"/>
              </a:spcBef>
              <a:spcAft>
                <a:spcPct val="0"/>
              </a:spcAft>
            </a:pPr>
            <a:endParaRPr lang="en-US" sz="2400" dirty="0" smtClean="0">
              <a:solidFill>
                <a:prstClr val="black"/>
              </a:solidFill>
              <a:latin typeface="+mn-lt"/>
            </a:endParaRPr>
          </a:p>
          <a:p>
            <a:pPr defTabSz="457200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z="2400" dirty="0" smtClean="0">
                <a:solidFill>
                  <a:prstClr val="black"/>
                </a:solidFill>
                <a:latin typeface="+mn-lt"/>
              </a:rPr>
              <a:t>1 Megawatt (MW)  = 1,000,000 Watts (1/2 Large Wind Turbine)</a:t>
            </a:r>
          </a:p>
          <a:p>
            <a:pPr defTabSz="457200" eaLnBrk="1" fontAlgn="base" hangingPunct="1">
              <a:spcBef>
                <a:spcPct val="0"/>
              </a:spcBef>
              <a:spcAft>
                <a:spcPct val="0"/>
              </a:spcAft>
            </a:pPr>
            <a:endParaRPr lang="en-US" sz="2400" dirty="0" smtClean="0">
              <a:solidFill>
                <a:prstClr val="black"/>
              </a:solidFill>
              <a:latin typeface="+mn-lt"/>
            </a:endParaRPr>
          </a:p>
          <a:p>
            <a:pPr defTabSz="457200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z="2400" dirty="0" smtClean="0">
                <a:solidFill>
                  <a:prstClr val="black"/>
                </a:solidFill>
                <a:latin typeface="+mn-lt"/>
              </a:rPr>
              <a:t>1 Gigawatt (GW)	=  1,000,000,000 Watts (2 Nuclear Plants)</a:t>
            </a:r>
          </a:p>
          <a:p>
            <a:pPr defTabSz="457200" eaLnBrk="1" fontAlgn="base" hangingPunct="1">
              <a:spcBef>
                <a:spcPct val="0"/>
              </a:spcBef>
              <a:spcAft>
                <a:spcPct val="0"/>
              </a:spcAft>
            </a:pPr>
            <a:endParaRPr lang="en-US" dirty="0" smtClean="0">
              <a:solidFill>
                <a:prstClr val="black"/>
              </a:solidFill>
              <a:latin typeface="Futura Medium" charset="0"/>
            </a:endParaRPr>
          </a:p>
          <a:p>
            <a:pPr defTabSz="457200" eaLnBrk="1" fontAlgn="base" hangingPunct="1">
              <a:spcBef>
                <a:spcPct val="0"/>
              </a:spcBef>
              <a:spcAft>
                <a:spcPct val="0"/>
              </a:spcAft>
            </a:pPr>
            <a:endParaRPr lang="en-US" dirty="0" smtClean="0">
              <a:solidFill>
                <a:prstClr val="black"/>
              </a:solidFill>
            </a:endParaRPr>
          </a:p>
          <a:p>
            <a:pPr defTabSz="457200" eaLnBrk="1" fontAlgn="base" hangingPunct="1">
              <a:spcBef>
                <a:spcPct val="0"/>
              </a:spcBef>
              <a:spcAft>
                <a:spcPct val="0"/>
              </a:spcAft>
            </a:pPr>
            <a:endParaRPr lang="en-US" dirty="0" smtClean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143449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/>
          <p:cNvSpPr>
            <a:spLocks noGrp="1"/>
          </p:cNvSpPr>
          <p:nvPr>
            <p:ph type="title"/>
          </p:nvPr>
        </p:nvSpPr>
        <p:spPr>
          <a:xfrm>
            <a:off x="457200" y="570202"/>
            <a:ext cx="8229600" cy="838200"/>
          </a:xfrm>
        </p:spPr>
        <p:txBody>
          <a:bodyPr/>
          <a:lstStyle/>
          <a:p>
            <a:r>
              <a:rPr lang="en-US" b="1" u="sng" dirty="0" smtClean="0">
                <a:latin typeface="+mj-lt"/>
                <a:ea typeface="Futura Medium" charset="0"/>
                <a:cs typeface="Futura Medium" charset="0"/>
              </a:rPr>
              <a:t>Power</a:t>
            </a:r>
            <a:r>
              <a:rPr lang="en-US" b="1" dirty="0" smtClean="0">
                <a:latin typeface="+mj-lt"/>
                <a:ea typeface="Futura Medium" charset="0"/>
                <a:cs typeface="Futura Medium" charset="0"/>
              </a:rPr>
              <a:t>      vs.      </a:t>
            </a:r>
            <a:r>
              <a:rPr lang="en-US" b="1" u="sng" dirty="0" smtClean="0">
                <a:latin typeface="+mj-lt"/>
                <a:ea typeface="Futura Medium" charset="0"/>
                <a:cs typeface="Futura Medium" charset="0"/>
              </a:rPr>
              <a:t>Energy</a:t>
            </a:r>
          </a:p>
        </p:txBody>
      </p:sp>
      <p:sp>
        <p:nvSpPr>
          <p:cNvPr id="18435" name="Footer Placeholder 3"/>
          <p:cNvSpPr>
            <a:spLocks noGrp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r>
              <a:rPr lang="en-US" smtClean="0">
                <a:solidFill>
                  <a:srgbClr val="898989"/>
                </a:solidFill>
                <a:latin typeface="Futura Light" charset="0"/>
              </a:rPr>
              <a:t>KidWind Project   |   www.kidwind.org</a:t>
            </a:r>
          </a:p>
        </p:txBody>
      </p:sp>
      <p:sp>
        <p:nvSpPr>
          <p:cNvPr id="18437" name="TextBox 4"/>
          <p:cNvSpPr txBox="1">
            <a:spLocks noChangeArrowheads="1"/>
          </p:cNvSpPr>
          <p:nvPr/>
        </p:nvSpPr>
        <p:spPr bwMode="auto">
          <a:xfrm>
            <a:off x="1981200" y="1716087"/>
            <a:ext cx="2057400" cy="544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defTabSz="457200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z="4000" b="1" dirty="0" smtClean="0">
                <a:solidFill>
                  <a:srgbClr val="FF0000"/>
                </a:solidFill>
                <a:latin typeface="Futura Medium" charset="0"/>
              </a:rPr>
              <a:t>Rate</a:t>
            </a:r>
            <a:endParaRPr lang="en-US" sz="4200" b="1" dirty="0" smtClean="0">
              <a:solidFill>
                <a:srgbClr val="FF0000"/>
              </a:solidFill>
              <a:latin typeface="Futura Medium" charset="0"/>
            </a:endParaRPr>
          </a:p>
          <a:p>
            <a:pPr defTabSz="457200" eaLnBrk="1" fontAlgn="base" hangingPunct="1">
              <a:spcBef>
                <a:spcPct val="0"/>
              </a:spcBef>
              <a:spcAft>
                <a:spcPct val="0"/>
              </a:spcAft>
            </a:pPr>
            <a:endParaRPr lang="en-US" dirty="0" smtClean="0">
              <a:solidFill>
                <a:prstClr val="black"/>
              </a:solidFill>
              <a:latin typeface="Futura Medium" charset="0"/>
            </a:endParaRPr>
          </a:p>
          <a:p>
            <a:pPr defTabSz="457200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dirty="0" smtClean="0">
                <a:solidFill>
                  <a:prstClr val="black"/>
                </a:solidFill>
                <a:latin typeface="Futura Medium" charset="0"/>
              </a:rPr>
              <a:t>Liters / Minute</a:t>
            </a:r>
          </a:p>
          <a:p>
            <a:pPr defTabSz="457200" eaLnBrk="1" fontAlgn="base" hangingPunct="1">
              <a:spcBef>
                <a:spcPct val="0"/>
              </a:spcBef>
              <a:spcAft>
                <a:spcPct val="0"/>
              </a:spcAft>
            </a:pPr>
            <a:endParaRPr lang="en-US" dirty="0" smtClean="0">
              <a:solidFill>
                <a:prstClr val="black"/>
              </a:solidFill>
              <a:latin typeface="Futura Medium" charset="0"/>
            </a:endParaRPr>
          </a:p>
          <a:p>
            <a:pPr defTabSz="457200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dirty="0" smtClean="0">
                <a:solidFill>
                  <a:prstClr val="black"/>
                </a:solidFill>
                <a:latin typeface="Futura Medium" charset="0"/>
              </a:rPr>
              <a:t>Kilometers / Hour</a:t>
            </a:r>
          </a:p>
          <a:p>
            <a:pPr defTabSz="457200" eaLnBrk="1" fontAlgn="base" hangingPunct="1">
              <a:spcBef>
                <a:spcPct val="0"/>
              </a:spcBef>
              <a:spcAft>
                <a:spcPct val="0"/>
              </a:spcAft>
            </a:pPr>
            <a:endParaRPr lang="en-US" dirty="0" smtClean="0">
              <a:solidFill>
                <a:prstClr val="black"/>
              </a:solidFill>
              <a:latin typeface="Futura Medium" charset="0"/>
            </a:endParaRPr>
          </a:p>
          <a:p>
            <a:pPr defTabSz="457200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b="1" dirty="0" smtClean="0">
                <a:solidFill>
                  <a:prstClr val="black"/>
                </a:solidFill>
                <a:latin typeface="Futura Medium" charset="0"/>
              </a:rPr>
              <a:t>Watts, KW, MW</a:t>
            </a:r>
          </a:p>
          <a:p>
            <a:pPr defTabSz="457200" eaLnBrk="1" fontAlgn="base" hangingPunct="1">
              <a:spcBef>
                <a:spcPct val="0"/>
              </a:spcBef>
              <a:spcAft>
                <a:spcPct val="0"/>
              </a:spcAft>
            </a:pPr>
            <a:endParaRPr lang="en-US" dirty="0" smtClean="0">
              <a:solidFill>
                <a:prstClr val="black"/>
              </a:solidFill>
              <a:latin typeface="Futura Medium" charset="0"/>
            </a:endParaRPr>
          </a:p>
          <a:p>
            <a:pPr defTabSz="457200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dirty="0" smtClean="0">
                <a:solidFill>
                  <a:prstClr val="black"/>
                </a:solidFill>
                <a:latin typeface="Futura Medium" charset="0"/>
              </a:rPr>
              <a:t>Meters / Sec</a:t>
            </a:r>
          </a:p>
          <a:p>
            <a:pPr defTabSz="457200" eaLnBrk="1" fontAlgn="base" hangingPunct="1">
              <a:spcBef>
                <a:spcPct val="0"/>
              </a:spcBef>
              <a:spcAft>
                <a:spcPct val="0"/>
              </a:spcAft>
            </a:pPr>
            <a:endParaRPr lang="en-US" dirty="0" smtClean="0">
              <a:solidFill>
                <a:prstClr val="black"/>
              </a:solidFill>
              <a:latin typeface="Futura Medium" charset="0"/>
            </a:endParaRPr>
          </a:p>
          <a:p>
            <a:pPr defTabSz="457200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dirty="0" smtClean="0">
                <a:solidFill>
                  <a:prstClr val="black"/>
                </a:solidFill>
                <a:latin typeface="Futura Medium" charset="0"/>
              </a:rPr>
              <a:t>POWER	</a:t>
            </a:r>
          </a:p>
          <a:p>
            <a:pPr defTabSz="457200" eaLnBrk="1" fontAlgn="base" hangingPunct="1">
              <a:spcBef>
                <a:spcPct val="0"/>
              </a:spcBef>
              <a:spcAft>
                <a:spcPct val="0"/>
              </a:spcAft>
            </a:pPr>
            <a:endParaRPr lang="en-US" dirty="0" smtClean="0">
              <a:solidFill>
                <a:prstClr val="black"/>
              </a:solidFill>
              <a:latin typeface="Futura Medium" charset="0"/>
            </a:endParaRPr>
          </a:p>
          <a:p>
            <a:pPr defTabSz="457200" eaLnBrk="1" fontAlgn="base" hangingPunct="1">
              <a:spcBef>
                <a:spcPct val="0"/>
              </a:spcBef>
              <a:spcAft>
                <a:spcPct val="0"/>
              </a:spcAft>
            </a:pPr>
            <a:endParaRPr lang="en-US" dirty="0" smtClean="0">
              <a:solidFill>
                <a:prstClr val="black"/>
              </a:solidFill>
              <a:latin typeface="Futura Medium" charset="0"/>
            </a:endParaRPr>
          </a:p>
          <a:p>
            <a:pPr defTabSz="457200" eaLnBrk="1" fontAlgn="base" hangingPunct="1">
              <a:spcBef>
                <a:spcPct val="0"/>
              </a:spcBef>
              <a:spcAft>
                <a:spcPct val="0"/>
              </a:spcAft>
            </a:pPr>
            <a:endParaRPr lang="en-US" dirty="0" smtClean="0">
              <a:solidFill>
                <a:prstClr val="black"/>
              </a:solidFill>
              <a:latin typeface="Futura Medium" charset="0"/>
            </a:endParaRPr>
          </a:p>
          <a:p>
            <a:pPr defTabSz="457200" eaLnBrk="1" fontAlgn="base" hangingPunct="1">
              <a:spcBef>
                <a:spcPct val="0"/>
              </a:spcBef>
              <a:spcAft>
                <a:spcPct val="0"/>
              </a:spcAft>
            </a:pPr>
            <a:endParaRPr lang="en-US" dirty="0" smtClean="0">
              <a:solidFill>
                <a:prstClr val="black"/>
              </a:solidFill>
              <a:latin typeface="Futura Medium" charset="0"/>
            </a:endParaRPr>
          </a:p>
          <a:p>
            <a:pPr defTabSz="457200" eaLnBrk="1" fontAlgn="base" hangingPunct="1">
              <a:spcBef>
                <a:spcPct val="0"/>
              </a:spcBef>
              <a:spcAft>
                <a:spcPct val="0"/>
              </a:spcAft>
            </a:pPr>
            <a:endParaRPr lang="en-US" dirty="0" smtClean="0">
              <a:solidFill>
                <a:prstClr val="black"/>
              </a:solidFill>
              <a:latin typeface="Futura Medium" charset="0"/>
            </a:endParaRPr>
          </a:p>
          <a:p>
            <a:pPr defTabSz="457200" eaLnBrk="1" fontAlgn="base" hangingPunct="1">
              <a:spcBef>
                <a:spcPct val="0"/>
              </a:spcBef>
              <a:spcAft>
                <a:spcPct val="0"/>
              </a:spcAft>
            </a:pPr>
            <a:endParaRPr lang="en-US" dirty="0" smtClean="0">
              <a:solidFill>
                <a:prstClr val="black"/>
              </a:solidFill>
              <a:latin typeface="Futura Medium" charset="0"/>
            </a:endParaRPr>
          </a:p>
          <a:p>
            <a:pPr defTabSz="457200" eaLnBrk="1" fontAlgn="base" hangingPunct="1">
              <a:spcBef>
                <a:spcPct val="0"/>
              </a:spcBef>
              <a:spcAft>
                <a:spcPct val="0"/>
              </a:spcAft>
            </a:pPr>
            <a:endParaRPr lang="en-US" dirty="0" smtClean="0">
              <a:solidFill>
                <a:prstClr val="black"/>
              </a:solidFill>
              <a:latin typeface="Futura Medium" charset="0"/>
            </a:endParaRPr>
          </a:p>
        </p:txBody>
      </p:sp>
      <p:sp>
        <p:nvSpPr>
          <p:cNvPr id="18438" name="TextBox 5"/>
          <p:cNvSpPr txBox="1">
            <a:spLocks noChangeArrowheads="1"/>
          </p:cNvSpPr>
          <p:nvPr/>
        </p:nvSpPr>
        <p:spPr bwMode="auto">
          <a:xfrm>
            <a:off x="5334000" y="1716088"/>
            <a:ext cx="2514600" cy="5370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defTabSz="457200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z="4000" b="1" dirty="0" smtClean="0">
                <a:solidFill>
                  <a:srgbClr val="FF0000"/>
                </a:solidFill>
                <a:latin typeface="Futura Medium" charset="0"/>
              </a:rPr>
              <a:t>Quantity</a:t>
            </a:r>
          </a:p>
          <a:p>
            <a:pPr defTabSz="457200" eaLnBrk="1" fontAlgn="base" hangingPunct="1">
              <a:spcBef>
                <a:spcPct val="0"/>
              </a:spcBef>
              <a:spcAft>
                <a:spcPct val="0"/>
              </a:spcAft>
            </a:pPr>
            <a:endParaRPr lang="en-US" dirty="0" smtClean="0">
              <a:solidFill>
                <a:prstClr val="black"/>
              </a:solidFill>
              <a:latin typeface="Futura Medium" charset="0"/>
            </a:endParaRPr>
          </a:p>
          <a:p>
            <a:pPr defTabSz="457200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dirty="0" smtClean="0">
                <a:solidFill>
                  <a:prstClr val="black"/>
                </a:solidFill>
                <a:latin typeface="Futura Medium" charset="0"/>
              </a:rPr>
              <a:t>Liters</a:t>
            </a:r>
          </a:p>
          <a:p>
            <a:pPr defTabSz="457200" eaLnBrk="1" fontAlgn="base" hangingPunct="1">
              <a:spcBef>
                <a:spcPct val="0"/>
              </a:spcBef>
              <a:spcAft>
                <a:spcPct val="0"/>
              </a:spcAft>
            </a:pPr>
            <a:endParaRPr lang="en-US" dirty="0" smtClean="0">
              <a:solidFill>
                <a:prstClr val="black"/>
              </a:solidFill>
              <a:latin typeface="Futura Medium" charset="0"/>
            </a:endParaRPr>
          </a:p>
          <a:p>
            <a:pPr defTabSz="457200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dirty="0" smtClean="0">
                <a:solidFill>
                  <a:prstClr val="black"/>
                </a:solidFill>
                <a:latin typeface="Futura Medium" charset="0"/>
              </a:rPr>
              <a:t>Kilometers</a:t>
            </a:r>
          </a:p>
          <a:p>
            <a:pPr defTabSz="457200" eaLnBrk="1" fontAlgn="base" hangingPunct="1">
              <a:spcBef>
                <a:spcPct val="0"/>
              </a:spcBef>
              <a:spcAft>
                <a:spcPct val="0"/>
              </a:spcAft>
            </a:pPr>
            <a:endParaRPr lang="en-US" dirty="0" smtClean="0">
              <a:solidFill>
                <a:prstClr val="black"/>
              </a:solidFill>
              <a:latin typeface="Futura Medium" charset="0"/>
            </a:endParaRPr>
          </a:p>
          <a:p>
            <a:pPr defTabSz="457200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b="1" dirty="0" smtClean="0">
                <a:solidFill>
                  <a:prstClr val="black"/>
                </a:solidFill>
                <a:latin typeface="Futura Medium" charset="0"/>
              </a:rPr>
              <a:t>W-Hours, kWh, </a:t>
            </a:r>
            <a:r>
              <a:rPr lang="en-US" b="1" dirty="0" err="1" smtClean="0">
                <a:solidFill>
                  <a:prstClr val="black"/>
                </a:solidFill>
                <a:latin typeface="Futura Medium" charset="0"/>
              </a:rPr>
              <a:t>MWh</a:t>
            </a:r>
            <a:endParaRPr lang="en-US" b="1" dirty="0" smtClean="0">
              <a:solidFill>
                <a:prstClr val="black"/>
              </a:solidFill>
              <a:latin typeface="Futura Medium" charset="0"/>
            </a:endParaRPr>
          </a:p>
          <a:p>
            <a:pPr defTabSz="457200" eaLnBrk="1" fontAlgn="base" hangingPunct="1">
              <a:spcBef>
                <a:spcPct val="0"/>
              </a:spcBef>
              <a:spcAft>
                <a:spcPct val="0"/>
              </a:spcAft>
            </a:pPr>
            <a:endParaRPr lang="en-US" dirty="0" smtClean="0">
              <a:solidFill>
                <a:prstClr val="black"/>
              </a:solidFill>
              <a:latin typeface="Futura Medium" charset="0"/>
            </a:endParaRPr>
          </a:p>
          <a:p>
            <a:pPr defTabSz="457200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dirty="0" smtClean="0">
                <a:solidFill>
                  <a:prstClr val="black"/>
                </a:solidFill>
                <a:latin typeface="Futura Medium" charset="0"/>
              </a:rPr>
              <a:t>Meters</a:t>
            </a:r>
          </a:p>
          <a:p>
            <a:pPr defTabSz="457200" eaLnBrk="1" fontAlgn="base" hangingPunct="1">
              <a:spcBef>
                <a:spcPct val="0"/>
              </a:spcBef>
              <a:spcAft>
                <a:spcPct val="0"/>
              </a:spcAft>
            </a:pPr>
            <a:endParaRPr lang="en-US" dirty="0" smtClean="0">
              <a:solidFill>
                <a:prstClr val="black"/>
              </a:solidFill>
              <a:latin typeface="Futura Medium" charset="0"/>
            </a:endParaRPr>
          </a:p>
          <a:p>
            <a:pPr defTabSz="457200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dirty="0" smtClean="0">
                <a:solidFill>
                  <a:prstClr val="black"/>
                </a:solidFill>
                <a:latin typeface="Futura Medium" charset="0"/>
              </a:rPr>
              <a:t>ENERGY</a:t>
            </a:r>
          </a:p>
          <a:p>
            <a:pPr defTabSz="457200" eaLnBrk="1" fontAlgn="base" hangingPunct="1">
              <a:spcBef>
                <a:spcPct val="0"/>
              </a:spcBef>
              <a:spcAft>
                <a:spcPct val="0"/>
              </a:spcAft>
            </a:pPr>
            <a:endParaRPr lang="en-US" dirty="0" smtClean="0">
              <a:solidFill>
                <a:prstClr val="black"/>
              </a:solidFill>
              <a:latin typeface="Futura Medium" charset="0"/>
            </a:endParaRPr>
          </a:p>
          <a:p>
            <a:pPr defTabSz="457200" eaLnBrk="1" fontAlgn="base" hangingPunct="1">
              <a:spcBef>
                <a:spcPct val="0"/>
              </a:spcBef>
              <a:spcAft>
                <a:spcPct val="0"/>
              </a:spcAft>
            </a:pPr>
            <a:endParaRPr lang="en-US" dirty="0" smtClean="0">
              <a:solidFill>
                <a:prstClr val="black"/>
              </a:solidFill>
              <a:latin typeface="Futura Medium" charset="0"/>
            </a:endParaRPr>
          </a:p>
          <a:p>
            <a:pPr defTabSz="457200" eaLnBrk="1" fontAlgn="base" hangingPunct="1">
              <a:spcBef>
                <a:spcPct val="0"/>
              </a:spcBef>
              <a:spcAft>
                <a:spcPct val="0"/>
              </a:spcAft>
            </a:pPr>
            <a:endParaRPr lang="en-US" dirty="0" smtClean="0">
              <a:solidFill>
                <a:prstClr val="black"/>
              </a:solidFill>
              <a:latin typeface="Futura Medium" charset="0"/>
            </a:endParaRPr>
          </a:p>
          <a:p>
            <a:pPr defTabSz="457200" eaLnBrk="1" fontAlgn="base" hangingPunct="1">
              <a:spcBef>
                <a:spcPct val="0"/>
              </a:spcBef>
              <a:spcAft>
                <a:spcPct val="0"/>
              </a:spcAft>
            </a:pPr>
            <a:endParaRPr lang="en-US" dirty="0" smtClean="0">
              <a:solidFill>
                <a:prstClr val="black"/>
              </a:solidFill>
              <a:latin typeface="Futura Medium" charset="0"/>
            </a:endParaRPr>
          </a:p>
          <a:p>
            <a:pPr defTabSz="457200" eaLnBrk="1" fontAlgn="base" hangingPunct="1">
              <a:spcBef>
                <a:spcPct val="0"/>
              </a:spcBef>
              <a:spcAft>
                <a:spcPct val="0"/>
              </a:spcAft>
            </a:pPr>
            <a:endParaRPr lang="en-US" dirty="0" smtClean="0">
              <a:solidFill>
                <a:prstClr val="black"/>
              </a:solidFill>
              <a:latin typeface="Futura Medium" charset="0"/>
            </a:endParaRPr>
          </a:p>
          <a:p>
            <a:pPr defTabSz="457200" eaLnBrk="1" fontAlgn="base" hangingPunct="1">
              <a:spcBef>
                <a:spcPct val="0"/>
              </a:spcBef>
              <a:spcAft>
                <a:spcPct val="0"/>
              </a:spcAft>
            </a:pPr>
            <a:endParaRPr lang="en-US" dirty="0" smtClean="0">
              <a:solidFill>
                <a:prstClr val="black"/>
              </a:solidFill>
              <a:latin typeface="Futura Medium" charset="0"/>
            </a:endParaRPr>
          </a:p>
          <a:p>
            <a:pPr defTabSz="457200" eaLnBrk="1" fontAlgn="base" hangingPunct="1">
              <a:spcBef>
                <a:spcPct val="0"/>
              </a:spcBef>
              <a:spcAft>
                <a:spcPct val="0"/>
              </a:spcAft>
            </a:pPr>
            <a:endParaRPr lang="en-US" dirty="0" smtClean="0">
              <a:solidFill>
                <a:prstClr val="black"/>
              </a:solidFill>
              <a:latin typeface="Futura Medium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5027549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KidWind Project   |   www.kidwind.org</a:t>
            </a:r>
            <a:endParaRPr lang="en-US"/>
          </a:p>
        </p:txBody>
      </p:sp>
      <p:pic>
        <p:nvPicPr>
          <p:cNvPr id="102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743200" y="609600"/>
            <a:ext cx="3810000" cy="59030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397461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Picture 5" descr="FullSizeRender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1175883" y="1597014"/>
            <a:ext cx="6781744" cy="50015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433950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QUICK HISTORY OF ENERGY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600200"/>
            <a:ext cx="9144000" cy="693497"/>
          </a:xfrm>
        </p:spPr>
        <p:txBody>
          <a:bodyPr/>
          <a:lstStyle/>
          <a:p>
            <a:pPr marL="0" indent="0" algn="ctr">
              <a:buNone/>
            </a:pPr>
            <a:r>
              <a:rPr lang="en-US" dirty="0" smtClean="0"/>
              <a:t>1890-1900s - PETROLEUM</a:t>
            </a:r>
            <a:endParaRPr lang="en-US" dirty="0"/>
          </a:p>
        </p:txBody>
      </p:sp>
      <p:pic>
        <p:nvPicPr>
          <p:cNvPr id="4" name="Picture 3" descr="19384-004-01CF4CF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370" y="2416849"/>
            <a:ext cx="4279643" cy="3517515"/>
          </a:xfrm>
          <a:prstGeom prst="rect">
            <a:avLst/>
          </a:prstGeom>
        </p:spPr>
      </p:pic>
      <p:pic>
        <p:nvPicPr>
          <p:cNvPr id="6" name="Picture 5" descr="imgres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15706" y="2734926"/>
            <a:ext cx="3318885" cy="2114165"/>
          </a:xfrm>
          <a:prstGeom prst="rect">
            <a:avLst/>
          </a:prstGeom>
        </p:spPr>
      </p:pic>
      <p:pic>
        <p:nvPicPr>
          <p:cNvPr id="7" name="Picture 6" descr="safety_bicycle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74173" y="5161396"/>
            <a:ext cx="2261522" cy="15459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344904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28396"/>
            <a:ext cx="8229600" cy="733665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QUICK HISTORY OF ENERGY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862061"/>
            <a:ext cx="9144000" cy="693497"/>
          </a:xfrm>
        </p:spPr>
        <p:txBody>
          <a:bodyPr/>
          <a:lstStyle/>
          <a:p>
            <a:pPr marL="0" indent="0" algn="ctr">
              <a:buNone/>
            </a:pPr>
            <a:r>
              <a:rPr lang="en-US" dirty="0" smtClean="0"/>
              <a:t>1910 – ONWARD &gt; BIGGER/FASTER</a:t>
            </a:r>
            <a:endParaRPr lang="en-US" dirty="0"/>
          </a:p>
        </p:txBody>
      </p:sp>
      <p:pic>
        <p:nvPicPr>
          <p:cNvPr id="8" name="Picture 7" descr="thumbnailimage.img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9916" y="2650200"/>
            <a:ext cx="2900790" cy="1937194"/>
          </a:xfrm>
          <a:prstGeom prst="rect">
            <a:avLst/>
          </a:prstGeom>
        </p:spPr>
      </p:pic>
      <p:pic>
        <p:nvPicPr>
          <p:cNvPr id="9" name="Picture 8" descr="url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7516" y="4695150"/>
            <a:ext cx="2903190" cy="1931941"/>
          </a:xfrm>
          <a:prstGeom prst="rect">
            <a:avLst/>
          </a:prstGeom>
        </p:spPr>
      </p:pic>
      <p:pic>
        <p:nvPicPr>
          <p:cNvPr id="10" name="Picture 9" descr="Hummer_H2_front_20070928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72904" y="2434685"/>
            <a:ext cx="3316731" cy="2152709"/>
          </a:xfrm>
          <a:prstGeom prst="rect">
            <a:avLst/>
          </a:prstGeom>
        </p:spPr>
      </p:pic>
      <p:pic>
        <p:nvPicPr>
          <p:cNvPr id="11" name="Picture 10" descr="Big_Bend_Power_Station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8942" y="4764423"/>
            <a:ext cx="2452820" cy="1862668"/>
          </a:xfrm>
          <a:prstGeom prst="rect">
            <a:avLst/>
          </a:prstGeom>
        </p:spPr>
      </p:pic>
      <p:sp>
        <p:nvSpPr>
          <p:cNvPr id="12" name="Content Placeholder 2"/>
          <p:cNvSpPr txBox="1">
            <a:spLocks/>
          </p:cNvSpPr>
          <p:nvPr/>
        </p:nvSpPr>
        <p:spPr>
          <a:xfrm>
            <a:off x="457200" y="1600201"/>
            <a:ext cx="8229600" cy="1147618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mtClean="0"/>
              <a:t>8,000,000,000 short tons of coal/year</a:t>
            </a:r>
          </a:p>
          <a:p>
            <a:r>
              <a:rPr lang="en-US" smtClean="0"/>
              <a:t>92 million/barrels/day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3901260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4667" y="2239818"/>
            <a:ext cx="8766848" cy="1262302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en-US" sz="4400" b="1" dirty="0" smtClean="0"/>
              <a:t>FORMS / SOURCES </a:t>
            </a:r>
          </a:p>
          <a:p>
            <a:pPr marL="0" indent="0" algn="ctr">
              <a:buNone/>
            </a:pPr>
            <a:r>
              <a:rPr lang="en-US" sz="7200" b="1" dirty="0" smtClean="0"/>
              <a:t>TRANSFORMATIONS</a:t>
            </a:r>
            <a:endParaRPr lang="en-US" sz="7200" b="1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KidWind Project   |   www.kidwind.org</a:t>
            </a:r>
            <a:endParaRPr lang="en-US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217991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dirty="0" smtClean="0"/>
              <a:t>Nine forms of energy</a:t>
            </a:r>
            <a:endParaRPr lang="en-US" sz="400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KidWind Project   |   www.kidwind.org</a:t>
            </a:r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564410"/>
            <a:ext cx="8241412" cy="42160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160098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Energy Transformations Activity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Identify the Energy Transformations that take place to light an incandescent light bulb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KidWind Project   |   www.kidwind.org</a:t>
            </a:r>
            <a:endParaRPr lang="en-US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90800" y="3238500"/>
            <a:ext cx="3810000" cy="2857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8704052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1947</TotalTime>
  <Words>855</Words>
  <Application>Microsoft Macintosh PowerPoint</Application>
  <PresentationFormat>On-screen Show (4:3)</PresentationFormat>
  <Paragraphs>170</Paragraphs>
  <Slides>44</Slides>
  <Notes>5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44</vt:i4>
      </vt:variant>
    </vt:vector>
  </HeadingPairs>
  <TitlesOfParts>
    <vt:vector size="46" baseType="lpstr">
      <vt:lpstr>Office Theme</vt:lpstr>
      <vt:lpstr>Clip</vt:lpstr>
      <vt:lpstr>Energy</vt:lpstr>
      <vt:lpstr>Quick History of Energy</vt:lpstr>
      <vt:lpstr>QUICK HISTORY OF ENERGY</vt:lpstr>
      <vt:lpstr>QUICK HISTORY OF ENERGY</vt:lpstr>
      <vt:lpstr>QUICK HISTORY OF ENERGY</vt:lpstr>
      <vt:lpstr>QUICK HISTORY OF ENERGY</vt:lpstr>
      <vt:lpstr>PowerPoint Presentation</vt:lpstr>
      <vt:lpstr>Nine forms of energy</vt:lpstr>
      <vt:lpstr>Energy Transformations Activity</vt:lpstr>
      <vt:lpstr>Incandescent Light Bulb Energy Transformation</vt:lpstr>
      <vt:lpstr>Energy Transformations Activity</vt:lpstr>
      <vt:lpstr>Hand-Generator Flashlight Energy Transformation</vt:lpstr>
      <vt:lpstr>Wind to Light</vt:lpstr>
      <vt:lpstr>PowerPoint Presentation</vt:lpstr>
      <vt:lpstr>Sources of Energy</vt:lpstr>
      <vt:lpstr>PowerPoint Presentation</vt:lpstr>
      <vt:lpstr>What is Electricty?</vt:lpstr>
      <vt:lpstr>PowerPoint Presentation</vt:lpstr>
      <vt:lpstr>Transforming Energy – Thermal Power Plant</vt:lpstr>
      <vt:lpstr>PowerPoint Presentation</vt:lpstr>
      <vt:lpstr> Why Does This Matter?</vt:lpstr>
      <vt:lpstr>17 YEARS</vt:lpstr>
      <vt:lpstr>PowerPoint Presentation</vt:lpstr>
      <vt:lpstr>Climate &amp; Energy Literacy</vt:lpstr>
      <vt:lpstr>PowerPoint Presentation</vt:lpstr>
      <vt:lpstr>PowerPoint Presentation</vt:lpstr>
      <vt:lpstr>PowerPoint Presentation</vt:lpstr>
      <vt:lpstr>PowerPoint Presentation</vt:lpstr>
      <vt:lpstr>Temp. vs. CO2</vt:lpstr>
      <vt:lpstr>PowerPoint Presentation</vt:lpstr>
      <vt:lpstr>PowerPoint Presentation</vt:lpstr>
      <vt:lpstr>PowerPoint Presentation</vt:lpstr>
      <vt:lpstr>C  E  D  A  R</vt:lpstr>
      <vt:lpstr>PowerPoint Presentation</vt:lpstr>
      <vt:lpstr>PowerPoint Presentation</vt:lpstr>
      <vt:lpstr>The Future?</vt:lpstr>
      <vt:lpstr>PowerPoint Presentation</vt:lpstr>
      <vt:lpstr>Basic Terms</vt:lpstr>
      <vt:lpstr>Voltage</vt:lpstr>
      <vt:lpstr>Current</vt:lpstr>
      <vt:lpstr>Watt, Kilowatt, Megawatt…</vt:lpstr>
      <vt:lpstr>Power      vs.      Energy</vt:lpstr>
      <vt:lpstr>PowerPoint Presentation</vt:lpstr>
      <vt:lpstr>PowerPoint Presentation</vt:lpstr>
    </vt:vector>
  </TitlesOfParts>
  <Company>KidWind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Michael Arquin</dc:creator>
  <cp:lastModifiedBy>Michael Arquin</cp:lastModifiedBy>
  <cp:revision>15</cp:revision>
  <dcterms:created xsi:type="dcterms:W3CDTF">2015-01-24T04:58:09Z</dcterms:created>
  <dcterms:modified xsi:type="dcterms:W3CDTF">2015-01-26T04:23:55Z</dcterms:modified>
</cp:coreProperties>
</file>