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gif" ContentType="image/gif"/>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4"/>
  </p:notesMasterIdLst>
  <p:sldIdLst>
    <p:sldId id="259" r:id="rId2"/>
    <p:sldId id="269" r:id="rId3"/>
    <p:sldId id="260" r:id="rId4"/>
    <p:sldId id="262" r:id="rId5"/>
    <p:sldId id="263" r:id="rId6"/>
    <p:sldId id="264" r:id="rId7"/>
    <p:sldId id="273" r:id="rId8"/>
    <p:sldId id="274" r:id="rId9"/>
    <p:sldId id="270" r:id="rId10"/>
    <p:sldId id="267" r:id="rId11"/>
    <p:sldId id="257" r:id="rId12"/>
    <p:sldId id="268" r:id="rId13"/>
    <p:sldId id="271" r:id="rId14"/>
    <p:sldId id="272" r:id="rId15"/>
    <p:sldId id="306" r:id="rId16"/>
    <p:sldId id="307" r:id="rId17"/>
    <p:sldId id="315" r:id="rId18"/>
    <p:sldId id="265" r:id="rId19"/>
    <p:sldId id="310" r:id="rId20"/>
    <p:sldId id="309" r:id="rId21"/>
    <p:sldId id="311" r:id="rId22"/>
    <p:sldId id="312" r:id="rId23"/>
    <p:sldId id="314" r:id="rId24"/>
    <p:sldId id="313" r:id="rId25"/>
    <p:sldId id="276" r:id="rId26"/>
    <p:sldId id="278"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308" r:id="rId45"/>
    <p:sldId id="297" r:id="rId46"/>
    <p:sldId id="298" r:id="rId47"/>
    <p:sldId id="299" r:id="rId48"/>
    <p:sldId id="300" r:id="rId49"/>
    <p:sldId id="301" r:id="rId50"/>
    <p:sldId id="304" r:id="rId51"/>
    <p:sldId id="305" r:id="rId52"/>
    <p:sldId id="27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6"/>
    <p:restoredTop sz="93742"/>
  </p:normalViewPr>
  <p:slideViewPr>
    <p:cSldViewPr snapToGrid="0" snapToObjects="1">
      <p:cViewPr varScale="1">
        <p:scale>
          <a:sx n="120" d="100"/>
          <a:sy n="120" d="100"/>
        </p:scale>
        <p:origin x="1736" y="18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B5CA97-A065-A740-8D74-7D264126F9D8}" type="datetimeFigureOut">
              <a:rPr lang="en-US" smtClean="0"/>
              <a:t>4/10/17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597287-D0EB-9942-BABD-4968DBB93B60}" type="slidenum">
              <a:rPr lang="en-US" smtClean="0"/>
              <a:t>‹#›</a:t>
            </a:fld>
            <a:endParaRPr lang="en-US"/>
          </a:p>
        </p:txBody>
      </p:sp>
    </p:spTree>
    <p:extLst>
      <p:ext uri="{BB962C8B-B14F-4D97-AF65-F5344CB8AC3E}">
        <p14:creationId xmlns:p14="http://schemas.microsoft.com/office/powerpoint/2010/main" val="1478356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D697232-2CF4-44B4-A982-6E409B7281AC}" type="slidenum">
              <a:rPr lang="en-US" smtClean="0"/>
              <a:pPr>
                <a:defRPr/>
              </a:pPr>
              <a:t>4</a:t>
            </a:fld>
            <a:endParaRPr lang="en-US"/>
          </a:p>
        </p:txBody>
      </p:sp>
    </p:spTree>
    <p:extLst>
      <p:ext uri="{BB962C8B-B14F-4D97-AF65-F5344CB8AC3E}">
        <p14:creationId xmlns:p14="http://schemas.microsoft.com/office/powerpoint/2010/main" val="353647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534FA4E-0CFD-433D-B778-7330C64FE78A}" type="slidenum">
              <a:rPr lang="en-US" smtClean="0"/>
              <a:pPr>
                <a:defRPr/>
              </a:pPr>
              <a:t>5</a:t>
            </a:fld>
            <a:endParaRPr lang="en-US"/>
          </a:p>
        </p:txBody>
      </p:sp>
    </p:spTree>
    <p:extLst>
      <p:ext uri="{BB962C8B-B14F-4D97-AF65-F5344CB8AC3E}">
        <p14:creationId xmlns:p14="http://schemas.microsoft.com/office/powerpoint/2010/main" val="181623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76AE1BD-E0A6-CF4F-86CC-65594A060F30}" type="datetimeFigureOut">
              <a:rPr lang="en-US" smtClean="0"/>
              <a:t>4/10/17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6AE1BD-E0A6-CF4F-86CC-65594A060F30}" type="datetimeFigureOut">
              <a:rPr lang="en-US" smtClean="0"/>
              <a:t>4/10/17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6AE1BD-E0A6-CF4F-86CC-65594A060F30}" type="datetimeFigureOut">
              <a:rPr lang="en-US" smtClean="0"/>
              <a:t>4/10/17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6AE1BD-E0A6-CF4F-86CC-65594A060F30}" type="datetimeFigureOut">
              <a:rPr lang="en-US" smtClean="0"/>
              <a:t>4/10/17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6AE1BD-E0A6-CF4F-86CC-65594A060F30}" type="datetimeFigureOut">
              <a:rPr lang="en-US" smtClean="0"/>
              <a:t>4/10/17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76AE1BD-E0A6-CF4F-86CC-65594A060F30}" type="datetimeFigureOut">
              <a:rPr lang="en-US" smtClean="0"/>
              <a:t>4/10/17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76AE1BD-E0A6-CF4F-86CC-65594A060F30}" type="datetimeFigureOut">
              <a:rPr lang="en-US" smtClean="0"/>
              <a:t>4/10/17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76AE1BD-E0A6-CF4F-86CC-65594A060F30}" type="datetimeFigureOut">
              <a:rPr lang="en-US" smtClean="0"/>
              <a:t>4/10/17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6AE1BD-E0A6-CF4F-86CC-65594A060F30}" type="datetimeFigureOut">
              <a:rPr lang="en-US" smtClean="0"/>
              <a:t>4/10/17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6AE1BD-E0A6-CF4F-86CC-65594A060F30}" type="datetimeFigureOut">
              <a:rPr lang="en-US" smtClean="0"/>
              <a:t>4/10/17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6AE1BD-E0A6-CF4F-86CC-65594A060F30}" type="datetimeFigureOut">
              <a:rPr lang="en-US" smtClean="0"/>
              <a:t>4/10/17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CFB8D-E2D2-6542-9FB9-84F9A3BF6D7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6AE1BD-E0A6-CF4F-86CC-65594A060F30}" type="datetimeFigureOut">
              <a:rPr lang="en-US" smtClean="0"/>
              <a:t>4/10/17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4CFB8D-E2D2-6542-9FB9-84F9A3BF6D7D}" type="slidenum">
              <a:rPr lang="en-US" smtClean="0"/>
              <a:t>‹#›</a:t>
            </a:fld>
            <a:endParaRPr lang="en-US"/>
          </a:p>
        </p:txBody>
      </p:sp>
    </p:spTree>
    <p:extLst>
      <p:ext uri="{BB962C8B-B14F-4D97-AF65-F5344CB8AC3E}">
        <p14:creationId xmlns:p14="http://schemas.microsoft.com/office/powerpoint/2010/main" val="76331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7.tiff"/><Relationship Id="rId4" Type="http://schemas.openxmlformats.org/officeDocument/2006/relationships/image" Target="../media/image28.tiff"/><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30.tiff"/><Relationship Id="rId4" Type="http://schemas.openxmlformats.org/officeDocument/2006/relationships/image" Target="../media/image31.tiff"/><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4" Type="http://schemas.openxmlformats.org/officeDocument/2006/relationships/image" Target="../media/image34.jp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gif"/><Relationship Id="rId3"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5"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 Id="rId3" Type="http://schemas.openxmlformats.org/officeDocument/2006/relationships/image" Target="../media/image4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image" Target="../media/image4.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tiff"/><Relationship Id="rId3" Type="http://schemas.openxmlformats.org/officeDocument/2006/relationships/image" Target="../media/image54.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eg"/><Relationship Id="rId3" Type="http://schemas.openxmlformats.org/officeDocument/2006/relationships/image" Target="../media/image5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8.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jpeg"/><Relationship Id="rId3"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 Id="rId3" Type="http://schemas.openxmlformats.org/officeDocument/2006/relationships/image" Target="../media/image74.png"/></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4415" t="31479" r="22339" b="30426"/>
          <a:stretch/>
        </p:blipFill>
        <p:spPr>
          <a:xfrm>
            <a:off x="1004757" y="1695190"/>
            <a:ext cx="7378947" cy="2969575"/>
          </a:xfrm>
          <a:prstGeom prst="rect">
            <a:avLst/>
          </a:prstGeom>
        </p:spPr>
      </p:pic>
    </p:spTree>
    <p:extLst>
      <p:ext uri="{BB962C8B-B14F-4D97-AF65-F5344CB8AC3E}">
        <p14:creationId xmlns:p14="http://schemas.microsoft.com/office/powerpoint/2010/main" val="238823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397" y="207035"/>
            <a:ext cx="9014603" cy="2800767"/>
          </a:xfrm>
          <a:prstGeom prst="rect">
            <a:avLst/>
          </a:prstGeom>
          <a:noFill/>
        </p:spPr>
        <p:txBody>
          <a:bodyPr wrap="square" rtlCol="0">
            <a:spAutoFit/>
          </a:bodyPr>
          <a:lstStyle/>
          <a:p>
            <a:pPr algn="ctr"/>
            <a:r>
              <a:rPr lang="en-US" sz="4400" dirty="0" smtClean="0">
                <a:latin typeface="Proxima Nova Soft" charset="0"/>
                <a:ea typeface="Proxima Nova Soft" charset="0"/>
                <a:cs typeface="Proxima Nova Soft" charset="0"/>
              </a:rPr>
              <a:t>Overall GOAL of ALL </a:t>
            </a:r>
            <a:r>
              <a:rPr lang="en-US" sz="4400" dirty="0" smtClean="0">
                <a:latin typeface="Proxima Nova Soft" charset="0"/>
                <a:ea typeface="Proxima Nova Soft" charset="0"/>
                <a:cs typeface="Proxima Nova Soft" charset="0"/>
              </a:rPr>
              <a:t>Projects</a:t>
            </a:r>
          </a:p>
          <a:p>
            <a:pPr algn="ctr"/>
            <a:endParaRPr lang="en-US" sz="4400" dirty="0" smtClean="0">
              <a:latin typeface="Proxima Nova Soft" charset="0"/>
              <a:ea typeface="Proxima Nova Soft" charset="0"/>
              <a:cs typeface="Proxima Nova Soft" charset="0"/>
            </a:endParaRPr>
          </a:p>
          <a:p>
            <a:pPr algn="ctr"/>
            <a:r>
              <a:rPr lang="en-US" sz="4400" dirty="0" smtClean="0">
                <a:solidFill>
                  <a:srgbClr val="FF0000"/>
                </a:solidFill>
                <a:latin typeface="Proxima Nova Soft" charset="0"/>
                <a:ea typeface="Proxima Nova Soft" charset="0"/>
                <a:cs typeface="Proxima Nova Soft" charset="0"/>
              </a:rPr>
              <a:t>Help teachers </a:t>
            </a:r>
            <a:r>
              <a:rPr lang="en-US" sz="4400" dirty="0" smtClean="0">
                <a:solidFill>
                  <a:srgbClr val="FF0000"/>
                </a:solidFill>
                <a:latin typeface="Proxima Nova Soft" charset="0"/>
                <a:ea typeface="Proxima Nova Soft" charset="0"/>
                <a:cs typeface="Proxima Nova Soft" charset="0"/>
              </a:rPr>
              <a:t>learn and educate </a:t>
            </a:r>
            <a:r>
              <a:rPr lang="en-US" sz="4400" dirty="0" smtClean="0">
                <a:solidFill>
                  <a:srgbClr val="FF0000"/>
                </a:solidFill>
                <a:latin typeface="Proxima Nova Soft" charset="0"/>
                <a:ea typeface="Proxima Nova Soft" charset="0"/>
                <a:cs typeface="Proxima Nova Soft" charset="0"/>
              </a:rPr>
              <a:t>about renewable energy.</a:t>
            </a:r>
            <a:endParaRPr lang="en-US" sz="4400" dirty="0">
              <a:solidFill>
                <a:srgbClr val="FF0000"/>
              </a:solidFill>
              <a:latin typeface="Proxima Nova Soft" charset="0"/>
              <a:ea typeface="Proxima Nova Soft" charset="0"/>
              <a:cs typeface="Proxima Nova Soft" charset="0"/>
            </a:endParaRPr>
          </a:p>
        </p:txBody>
      </p:sp>
      <p:sp>
        <p:nvSpPr>
          <p:cNvPr id="5" name="Content Placeholder 2"/>
          <p:cNvSpPr>
            <a:spLocks noGrp="1"/>
          </p:cNvSpPr>
          <p:nvPr>
            <p:ph idx="1"/>
          </p:nvPr>
        </p:nvSpPr>
        <p:spPr>
          <a:xfrm>
            <a:off x="309982" y="3496071"/>
            <a:ext cx="8382000" cy="2819400"/>
          </a:xfrm>
        </p:spPr>
        <p:txBody>
          <a:bodyPr>
            <a:normAutofit lnSpcReduction="10000"/>
          </a:bodyPr>
          <a:lstStyle/>
          <a:p>
            <a:r>
              <a:rPr lang="en-US" sz="2800" dirty="0" smtClean="0">
                <a:latin typeface="Proxima Nova Soft" charset="0"/>
                <a:ea typeface="Proxima Nova Soft" charset="0"/>
                <a:cs typeface="Proxima Nova Soft" charset="0"/>
              </a:rPr>
              <a:t>Free Workshops for Teachers &gt; ~ 550</a:t>
            </a:r>
          </a:p>
          <a:p>
            <a:r>
              <a:rPr lang="en-US" sz="2800" dirty="0" smtClean="0">
                <a:latin typeface="Proxima Nova Soft" charset="0"/>
                <a:ea typeface="Proxima Nova Soft" charset="0"/>
                <a:cs typeface="Proxima Nova Soft" charset="0"/>
              </a:rPr>
              <a:t>Numbers of Teachers Trained &gt; ~  20,500+</a:t>
            </a:r>
          </a:p>
          <a:p>
            <a:r>
              <a:rPr lang="en-US" sz="2800" dirty="0" smtClean="0">
                <a:latin typeface="Proxima Nova Soft" charset="0"/>
                <a:ea typeface="Proxima Nova Soft" charset="0"/>
                <a:cs typeface="Proxima Nova Soft" charset="0"/>
              </a:rPr>
              <a:t>Experimental Wind Turbines Made  &gt; ~150,000</a:t>
            </a:r>
          </a:p>
          <a:p>
            <a:r>
              <a:rPr lang="en-US" sz="2800" dirty="0" smtClean="0">
                <a:latin typeface="Proxima Nova Soft" charset="0"/>
                <a:ea typeface="Proxima Nova Soft" charset="0"/>
                <a:cs typeface="Proxima Nova Soft" charset="0"/>
              </a:rPr>
              <a:t>KidWind Challenges Sponsored &gt; </a:t>
            </a:r>
            <a:r>
              <a:rPr lang="en-US" dirty="0" smtClean="0">
                <a:latin typeface="Proxima Nova Soft" charset="0"/>
                <a:ea typeface="Proxima Nova Soft" charset="0"/>
                <a:cs typeface="Proxima Nova Soft" charset="0"/>
              </a:rPr>
              <a:t>200+</a:t>
            </a:r>
            <a:r>
              <a:rPr lang="en-US" sz="2800" dirty="0" smtClean="0">
                <a:latin typeface="Proxima Nova Soft" charset="0"/>
                <a:ea typeface="Proxima Nova Soft" charset="0"/>
                <a:cs typeface="Proxima Nova Soft" charset="0"/>
              </a:rPr>
              <a:t> - 15,000 + students participating</a:t>
            </a:r>
          </a:p>
          <a:p>
            <a:r>
              <a:rPr lang="en-US" sz="2800" dirty="0" smtClean="0">
                <a:latin typeface="Proxima Nova Soft" charset="0"/>
                <a:ea typeface="Proxima Nova Soft" charset="0"/>
                <a:cs typeface="Proxima Nova Soft" charset="0"/>
              </a:rPr>
              <a:t>2 Employees,  260+ “</a:t>
            </a:r>
            <a:r>
              <a:rPr lang="en-US" sz="2800" dirty="0" err="1" smtClean="0">
                <a:latin typeface="Proxima Nova Soft" charset="0"/>
                <a:ea typeface="Proxima Nova Soft" charset="0"/>
                <a:cs typeface="Proxima Nova Soft" charset="0"/>
              </a:rPr>
              <a:t>REcharge</a:t>
            </a:r>
            <a:r>
              <a:rPr lang="en-US" sz="2800" dirty="0" smtClean="0">
                <a:latin typeface="Proxima Nova Soft" charset="0"/>
                <a:ea typeface="Proxima Nova Soft" charset="0"/>
                <a:cs typeface="Proxima Nova Soft" charset="0"/>
              </a:rPr>
              <a:t> Instructors”</a:t>
            </a:r>
          </a:p>
          <a:p>
            <a:pPr>
              <a:buNone/>
            </a:pPr>
            <a:endParaRPr lang="en-US" dirty="0" smtClean="0">
              <a:latin typeface="Futura Book" pitchFamily="-100" charset="0"/>
              <a:ea typeface="Futura Book" pitchFamily="-100" charset="0"/>
              <a:cs typeface="Futura Book" pitchFamily="-100" charset="0"/>
            </a:endParaRPr>
          </a:p>
        </p:txBody>
      </p:sp>
    </p:spTree>
    <p:extLst>
      <p:ext uri="{BB962C8B-B14F-4D97-AF65-F5344CB8AC3E}">
        <p14:creationId xmlns:p14="http://schemas.microsoft.com/office/powerpoint/2010/main" val="1437726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0705" y="500613"/>
            <a:ext cx="5759533" cy="686782"/>
          </a:xfrm>
        </p:spPr>
        <p:txBody>
          <a:bodyPr>
            <a:normAutofit/>
          </a:bodyPr>
          <a:lstStyle/>
          <a:p>
            <a:pPr algn="ctr"/>
            <a:r>
              <a:rPr lang="en-US" sz="2400" dirty="0" smtClean="0">
                <a:latin typeface="Proxima Nova Soft" charset="0"/>
                <a:ea typeface="Proxima Nova Soft" charset="0"/>
                <a:cs typeface="Proxima Nova Soft" charset="0"/>
              </a:rPr>
              <a:t>Major Ongoing </a:t>
            </a:r>
            <a:r>
              <a:rPr lang="en-US" sz="2400" dirty="0" err="1" smtClean="0">
                <a:latin typeface="Proxima Nova Soft" charset="0"/>
                <a:ea typeface="Proxima Nova Soft" charset="0"/>
                <a:cs typeface="Proxima Nova Soft" charset="0"/>
              </a:rPr>
              <a:t>KidWind</a:t>
            </a:r>
            <a:r>
              <a:rPr lang="en-US" sz="2400" dirty="0" smtClean="0">
                <a:latin typeface="Proxima Nova Soft" charset="0"/>
                <a:ea typeface="Proxima Nova Soft" charset="0"/>
                <a:cs typeface="Proxima Nova Soft" charset="0"/>
              </a:rPr>
              <a:t> Activities 2016-17 </a:t>
            </a:r>
            <a:endParaRPr lang="en-US" sz="2400" dirty="0">
              <a:latin typeface="Proxima Nova Soft" charset="0"/>
              <a:ea typeface="Proxima Nova Soft" charset="0"/>
              <a:cs typeface="Proxima Nova Soft" charset="0"/>
            </a:endParaRPr>
          </a:p>
        </p:txBody>
      </p:sp>
      <p:sp>
        <p:nvSpPr>
          <p:cNvPr id="3" name="Content Placeholder 2"/>
          <p:cNvSpPr>
            <a:spLocks noGrp="1"/>
          </p:cNvSpPr>
          <p:nvPr>
            <p:ph idx="1"/>
          </p:nvPr>
        </p:nvSpPr>
        <p:spPr>
          <a:xfrm>
            <a:off x="4532243" y="1417555"/>
            <a:ext cx="4207995" cy="4241373"/>
          </a:xfrm>
        </p:spPr>
        <p:txBody>
          <a:bodyPr>
            <a:normAutofit/>
          </a:bodyPr>
          <a:lstStyle/>
          <a:p>
            <a:r>
              <a:rPr lang="en-US" sz="1800" dirty="0" smtClean="0">
                <a:latin typeface="Proxima Nova Soft" charset="0"/>
                <a:ea typeface="Proxima Nova Soft" charset="0"/>
                <a:cs typeface="Proxima Nova Soft" charset="0"/>
              </a:rPr>
              <a:t>Wind </a:t>
            </a:r>
            <a:r>
              <a:rPr lang="en-US" sz="1800" dirty="0">
                <a:latin typeface="Proxima Nova Soft" charset="0"/>
                <a:ea typeface="Proxima Nova Soft" charset="0"/>
                <a:cs typeface="Proxima Nova Soft" charset="0"/>
              </a:rPr>
              <a:t>energy curriculum organization and development (</a:t>
            </a:r>
            <a:r>
              <a:rPr lang="en-US" sz="1800" dirty="0" smtClean="0">
                <a:latin typeface="Proxima Nova Soft" charset="0"/>
                <a:ea typeface="Proxima Nova Soft" charset="0"/>
                <a:cs typeface="Proxima Nova Soft" charset="0"/>
              </a:rPr>
              <a:t>NREL/Corporate Funders)</a:t>
            </a:r>
          </a:p>
          <a:p>
            <a:r>
              <a:rPr lang="en-US" sz="1800" dirty="0" smtClean="0">
                <a:latin typeface="Proxima Nova Soft" charset="0"/>
                <a:ea typeface="Proxima Nova Soft" charset="0"/>
                <a:cs typeface="Proxima Nova Soft" charset="0"/>
              </a:rPr>
              <a:t>Supporting</a:t>
            </a:r>
            <a:r>
              <a:rPr lang="en-US" sz="1800" dirty="0">
                <a:latin typeface="Proxima Nova Soft" charset="0"/>
                <a:ea typeface="Proxima Nova Soft" charset="0"/>
                <a:cs typeface="Proxima Nova Soft" charset="0"/>
              </a:rPr>
              <a:t>, sponsoring and organizing 30+ Regional </a:t>
            </a:r>
            <a:r>
              <a:rPr lang="en-US" sz="1800" dirty="0" err="1">
                <a:latin typeface="Proxima Nova Soft" charset="0"/>
                <a:ea typeface="Proxima Nova Soft" charset="0"/>
                <a:cs typeface="Proxima Nova Soft" charset="0"/>
              </a:rPr>
              <a:t>KidWind</a:t>
            </a:r>
            <a:r>
              <a:rPr lang="en-US" sz="1800" dirty="0">
                <a:latin typeface="Proxima Nova Soft" charset="0"/>
                <a:ea typeface="Proxima Nova Soft" charset="0"/>
                <a:cs typeface="Proxima Nova Soft" charset="0"/>
              </a:rPr>
              <a:t> Challenges and the </a:t>
            </a:r>
            <a:r>
              <a:rPr lang="en-US" sz="1800" dirty="0" smtClean="0">
                <a:latin typeface="Proxima Nova Soft" charset="0"/>
                <a:ea typeface="Proxima Nova Soft" charset="0"/>
                <a:cs typeface="Proxima Nova Soft" charset="0"/>
              </a:rPr>
              <a:t>National </a:t>
            </a:r>
            <a:r>
              <a:rPr lang="en-US" sz="1800" dirty="0" err="1">
                <a:latin typeface="Proxima Nova Soft" charset="0"/>
                <a:ea typeface="Proxima Nova Soft" charset="0"/>
                <a:cs typeface="Proxima Nova Soft" charset="0"/>
              </a:rPr>
              <a:t>KidWind</a:t>
            </a:r>
            <a:r>
              <a:rPr lang="en-US" sz="1800" dirty="0">
                <a:latin typeface="Proxima Nova Soft" charset="0"/>
                <a:ea typeface="Proxima Nova Soft" charset="0"/>
                <a:cs typeface="Proxima Nova Soft" charset="0"/>
              </a:rPr>
              <a:t> Challenge at </a:t>
            </a:r>
            <a:r>
              <a:rPr lang="en-US" sz="1800" dirty="0" err="1">
                <a:latin typeface="Proxima Nova Soft" charset="0"/>
                <a:ea typeface="Proxima Nova Soft" charset="0"/>
                <a:cs typeface="Proxima Nova Soft" charset="0"/>
              </a:rPr>
              <a:t>WindPower</a:t>
            </a:r>
            <a:r>
              <a:rPr lang="en-US" sz="1800" dirty="0">
                <a:latin typeface="Proxima Nova Soft" charset="0"/>
                <a:ea typeface="Proxima Nova Soft" charset="0"/>
                <a:cs typeface="Proxima Nova Soft" charset="0"/>
              </a:rPr>
              <a:t> (Corporate Funders)</a:t>
            </a:r>
          </a:p>
          <a:p>
            <a:r>
              <a:rPr lang="en-US" sz="1800" dirty="0" smtClean="0">
                <a:latin typeface="Proxima Nova Soft" charset="0"/>
                <a:ea typeface="Proxima Nova Soft" charset="0"/>
                <a:cs typeface="Proxima Nova Soft" charset="0"/>
              </a:rPr>
              <a:t>Annual </a:t>
            </a:r>
            <a:r>
              <a:rPr lang="en-US" sz="1800" dirty="0">
                <a:latin typeface="Proxima Nova Soft" charset="0"/>
                <a:ea typeface="Proxima Nova Soft" charset="0"/>
                <a:cs typeface="Proxima Nova Soft" charset="0"/>
              </a:rPr>
              <a:t>master educator training - </a:t>
            </a:r>
            <a:r>
              <a:rPr lang="en-US" sz="1800" dirty="0" err="1">
                <a:latin typeface="Proxima Nova Soft" charset="0"/>
                <a:ea typeface="Proxima Nova Soft" charset="0"/>
                <a:cs typeface="Proxima Nova Soft" charset="0"/>
              </a:rPr>
              <a:t>REcharge</a:t>
            </a:r>
            <a:r>
              <a:rPr lang="en-US" sz="1800" dirty="0">
                <a:latin typeface="Proxima Nova Soft" charset="0"/>
                <a:ea typeface="Proxima Nova Soft" charset="0"/>
                <a:cs typeface="Proxima Nova Soft" charset="0"/>
              </a:rPr>
              <a:t> Academy (NREL </a:t>
            </a:r>
            <a:r>
              <a:rPr lang="en-US" sz="1800" dirty="0" smtClean="0">
                <a:latin typeface="Proxima Nova Soft" charset="0"/>
                <a:ea typeface="Proxima Nova Soft" charset="0"/>
                <a:cs typeface="Proxima Nova Soft" charset="0"/>
              </a:rPr>
              <a:t>/Corporate </a:t>
            </a:r>
            <a:r>
              <a:rPr lang="en-US" sz="1800" dirty="0">
                <a:latin typeface="Proxima Nova Soft" charset="0"/>
                <a:ea typeface="Proxima Nova Soft" charset="0"/>
                <a:cs typeface="Proxima Nova Soft" charset="0"/>
              </a:rPr>
              <a:t>Funders</a:t>
            </a:r>
            <a:r>
              <a:rPr lang="en-US" sz="1800" dirty="0" smtClean="0">
                <a:latin typeface="Proxima Nova Soft" charset="0"/>
                <a:ea typeface="Proxima Nova Soft" charset="0"/>
                <a:cs typeface="Proxima Nova Soft" charset="0"/>
              </a:rPr>
              <a:t>)</a:t>
            </a:r>
          </a:p>
          <a:p>
            <a:r>
              <a:rPr lang="en-US" sz="1800" dirty="0">
                <a:latin typeface="Proxima Nova Soft" charset="0"/>
                <a:ea typeface="Proxima Nova Soft" charset="0"/>
                <a:cs typeface="Proxima Nova Soft" charset="0"/>
              </a:rPr>
              <a:t>O</a:t>
            </a:r>
            <a:r>
              <a:rPr lang="en-US" sz="1800" dirty="0" smtClean="0">
                <a:latin typeface="Proxima Nova Soft" charset="0"/>
                <a:ea typeface="Proxima Nova Soft" charset="0"/>
                <a:cs typeface="Proxima Nova Soft" charset="0"/>
              </a:rPr>
              <a:t>ngoing advice and K-12 integration with the Collegiate Wind Competition (CWC) Support of </a:t>
            </a:r>
            <a:r>
              <a:rPr lang="en-US" sz="1800" dirty="0" err="1" smtClean="0">
                <a:latin typeface="Proxima Nova Soft" charset="0"/>
                <a:ea typeface="Proxima Nova Soft" charset="0"/>
                <a:cs typeface="Proxima Nova Soft" charset="0"/>
              </a:rPr>
              <a:t>WfS</a:t>
            </a:r>
            <a:r>
              <a:rPr lang="en-US" sz="1800" dirty="0" smtClean="0">
                <a:latin typeface="Proxima Nova Soft" charset="0"/>
                <a:ea typeface="Proxima Nova Soft" charset="0"/>
                <a:cs typeface="Proxima Nova Soft" charset="0"/>
              </a:rPr>
              <a:t> related to educational programming</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4415" t="31479" r="22339" b="30426"/>
          <a:stretch/>
        </p:blipFill>
        <p:spPr>
          <a:xfrm>
            <a:off x="581892" y="422981"/>
            <a:ext cx="2398814" cy="96537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002" y="1710655"/>
            <a:ext cx="3767502" cy="3495552"/>
          </a:xfrm>
          <a:prstGeom prst="rect">
            <a:avLst/>
          </a:prstGeom>
        </p:spPr>
      </p:pic>
    </p:spTree>
    <p:extLst>
      <p:ext uri="{BB962C8B-B14F-4D97-AF65-F5344CB8AC3E}">
        <p14:creationId xmlns:p14="http://schemas.microsoft.com/office/powerpoint/2010/main" val="2029370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1090366.JPG"/>
          <p:cNvPicPr>
            <a:picLocks noChangeAspect="1"/>
          </p:cNvPicPr>
          <p:nvPr/>
        </p:nvPicPr>
        <p:blipFill rotWithShape="1">
          <a:blip r:embed="rId2" cstate="screen">
            <a:alphaModFix amt="13000"/>
            <a:extLst>
              <a:ext uri="{28A0092B-C50C-407E-A947-70E740481C1C}">
                <a14:useLocalDpi xmlns:a14="http://schemas.microsoft.com/office/drawing/2010/main"/>
              </a:ext>
            </a:extLst>
          </a:blip>
          <a:srcRect/>
          <a:stretch/>
        </p:blipFill>
        <p:spPr>
          <a:xfrm>
            <a:off x="-280229" y="0"/>
            <a:ext cx="9889356" cy="6858000"/>
          </a:xfrm>
          <a:prstGeom prst="rect">
            <a:avLst/>
          </a:prstGeom>
        </p:spPr>
      </p:pic>
      <p:pic>
        <p:nvPicPr>
          <p:cNvPr id="7" name="Picture 6" descr="RCL-Logo_color.eps"/>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34635" y="297548"/>
            <a:ext cx="5259627" cy="858530"/>
          </a:xfrm>
          <a:prstGeom prst="rect">
            <a:avLst/>
          </a:prstGeom>
        </p:spPr>
      </p:pic>
      <p:sp>
        <p:nvSpPr>
          <p:cNvPr id="8" name="Rectangle 7"/>
          <p:cNvSpPr/>
          <p:nvPr/>
        </p:nvSpPr>
        <p:spPr>
          <a:xfrm>
            <a:off x="562510" y="2073118"/>
            <a:ext cx="8033032" cy="3139321"/>
          </a:xfrm>
          <a:prstGeom prst="rect">
            <a:avLst/>
          </a:prstGeom>
        </p:spPr>
        <p:txBody>
          <a:bodyPr wrap="square">
            <a:spAutoFit/>
          </a:bodyPr>
          <a:lstStyle/>
          <a:p>
            <a:r>
              <a:rPr lang="en-US" dirty="0" err="1">
                <a:latin typeface="Klavika Basic" charset="0"/>
                <a:ea typeface="Klavika Basic" charset="0"/>
                <a:cs typeface="Klavika Basic" charset="0"/>
              </a:rPr>
              <a:t>REcharge</a:t>
            </a:r>
            <a:r>
              <a:rPr lang="en-US" dirty="0">
                <a:latin typeface="Klavika Basic" charset="0"/>
                <a:ea typeface="Klavika Basic" charset="0"/>
                <a:cs typeface="Klavika Basic" charset="0"/>
              </a:rPr>
              <a:t> Labs generates resources for learners to creatively explore wind and solar power. We engage and inspire today’s K-12 students, educators, makers, and tinkerers to become the innovative renewable energy leaders of tomorrow by offering effective hands-on activities and kits, educator professional development, online engineering design challenges, </a:t>
            </a:r>
            <a:r>
              <a:rPr lang="en-US" dirty="0" smtClean="0">
                <a:latin typeface="Klavika Basic" charset="0"/>
                <a:ea typeface="Klavika Basic" charset="0"/>
                <a:cs typeface="Klavika Basic" charset="0"/>
              </a:rPr>
              <a:t>and </a:t>
            </a:r>
            <a:r>
              <a:rPr lang="en-US" dirty="0">
                <a:latin typeface="Klavika Basic" charset="0"/>
                <a:ea typeface="Klavika Basic" charset="0"/>
                <a:cs typeface="Klavika Basic" charset="0"/>
              </a:rPr>
              <a:t>lessons.</a:t>
            </a:r>
          </a:p>
          <a:p>
            <a:endParaRPr lang="en-US" dirty="0">
              <a:latin typeface="Klavika Basic" charset="0"/>
              <a:ea typeface="Klavika Basic" charset="0"/>
              <a:cs typeface="Klavika Basic" charset="0"/>
            </a:endParaRPr>
          </a:p>
          <a:p>
            <a:endParaRPr lang="en-US" dirty="0">
              <a:latin typeface="Klavika Basic" charset="0"/>
              <a:ea typeface="Klavika Basic" charset="0"/>
              <a:cs typeface="Klavika Basic" charset="0"/>
            </a:endParaRPr>
          </a:p>
          <a:p>
            <a:r>
              <a:rPr lang="en-US" dirty="0" err="1">
                <a:latin typeface="Klavika Basic" charset="0"/>
                <a:ea typeface="Klavika Basic" charset="0"/>
                <a:cs typeface="Klavika Basic" charset="0"/>
              </a:rPr>
              <a:t>REcharge</a:t>
            </a:r>
            <a:r>
              <a:rPr lang="en-US" dirty="0">
                <a:latin typeface="Klavika Basic" charset="0"/>
                <a:ea typeface="Klavika Basic" charset="0"/>
                <a:cs typeface="Klavika Basic" charset="0"/>
              </a:rPr>
              <a:t> Labs was developed out of the educator training program from the </a:t>
            </a:r>
            <a:r>
              <a:rPr lang="en-US" dirty="0" err="1">
                <a:latin typeface="Klavika Basic" charset="0"/>
                <a:ea typeface="Klavika Basic" charset="0"/>
                <a:cs typeface="Klavika Basic" charset="0"/>
              </a:rPr>
              <a:t>KidWind</a:t>
            </a:r>
            <a:r>
              <a:rPr lang="en-US" dirty="0">
                <a:latin typeface="Klavika Basic" charset="0"/>
                <a:ea typeface="Klavika Basic" charset="0"/>
                <a:cs typeface="Klavika Basic" charset="0"/>
              </a:rPr>
              <a:t> Project.  </a:t>
            </a:r>
            <a:r>
              <a:rPr lang="en-US" dirty="0" err="1">
                <a:latin typeface="Klavika Basic" charset="0"/>
                <a:ea typeface="Klavika Basic" charset="0"/>
                <a:cs typeface="Klavika Basic" charset="0"/>
              </a:rPr>
              <a:t>REcharge</a:t>
            </a:r>
            <a:r>
              <a:rPr lang="en-US" dirty="0">
                <a:latin typeface="Klavika Basic" charset="0"/>
                <a:ea typeface="Klavika Basic" charset="0"/>
                <a:cs typeface="Klavika Basic" charset="0"/>
              </a:rPr>
              <a:t> Labs builds off of 14 years of expertise, resources, and tools to effectively train educators and engage students in education about renewable energy.</a:t>
            </a:r>
          </a:p>
        </p:txBody>
      </p:sp>
    </p:spTree>
    <p:extLst>
      <p:ext uri="{BB962C8B-B14F-4D97-AF65-F5344CB8AC3E}">
        <p14:creationId xmlns:p14="http://schemas.microsoft.com/office/powerpoint/2010/main" val="848983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5076" y="1136343"/>
            <a:ext cx="7775730" cy="3508631"/>
          </a:xfrm>
          <a:prstGeom prst="rect">
            <a:avLst/>
          </a:prstGeom>
        </p:spPr>
      </p:pic>
      <p:sp>
        <p:nvSpPr>
          <p:cNvPr id="3" name="TextBox 2"/>
          <p:cNvSpPr txBox="1"/>
          <p:nvPr/>
        </p:nvSpPr>
        <p:spPr>
          <a:xfrm>
            <a:off x="492816" y="5038573"/>
            <a:ext cx="1302250" cy="1084912"/>
          </a:xfrm>
          <a:prstGeom prst="rect">
            <a:avLst/>
          </a:prstGeom>
          <a:noFill/>
        </p:spPr>
        <p:txBody>
          <a:bodyPr wrap="square" rtlCol="0">
            <a:spAutoFit/>
          </a:bodyPr>
          <a:lstStyle/>
          <a:p>
            <a:pPr algn="ctr"/>
            <a:r>
              <a:rPr lang="en-US" sz="1050" b="1" dirty="0">
                <a:solidFill>
                  <a:schemeClr val="accent3">
                    <a:lumMod val="50000"/>
                  </a:schemeClr>
                </a:solidFill>
                <a:latin typeface="Klavika Basic" charset="0"/>
                <a:ea typeface="Klavika Basic" charset="0"/>
                <a:cs typeface="Klavika Basic" charset="0"/>
              </a:rPr>
              <a:t>Generation Sources</a:t>
            </a:r>
          </a:p>
          <a:p>
            <a:pPr algn="ctr"/>
            <a:r>
              <a:rPr lang="en-US" sz="900" dirty="0">
                <a:solidFill>
                  <a:schemeClr val="accent3">
                    <a:lumMod val="50000"/>
                  </a:schemeClr>
                </a:solidFill>
                <a:latin typeface="Klavika Basic" charset="0"/>
                <a:ea typeface="Klavika Basic" charset="0"/>
                <a:cs typeface="Klavika Basic" charset="0"/>
              </a:rPr>
              <a:t>Coal</a:t>
            </a:r>
          </a:p>
          <a:p>
            <a:pPr algn="ctr"/>
            <a:r>
              <a:rPr lang="en-US" sz="900" dirty="0">
                <a:solidFill>
                  <a:schemeClr val="accent3">
                    <a:lumMod val="50000"/>
                  </a:schemeClr>
                </a:solidFill>
                <a:latin typeface="Klavika Basic" charset="0"/>
                <a:ea typeface="Klavika Basic" charset="0"/>
                <a:cs typeface="Klavika Basic" charset="0"/>
              </a:rPr>
              <a:t>Nuclear</a:t>
            </a:r>
          </a:p>
          <a:p>
            <a:pPr algn="ctr"/>
            <a:r>
              <a:rPr lang="en-US" sz="900" dirty="0">
                <a:solidFill>
                  <a:schemeClr val="accent3">
                    <a:lumMod val="50000"/>
                  </a:schemeClr>
                </a:solidFill>
                <a:latin typeface="Klavika Basic" charset="0"/>
                <a:ea typeface="Klavika Basic" charset="0"/>
                <a:cs typeface="Klavika Basic" charset="0"/>
              </a:rPr>
              <a:t>Gas</a:t>
            </a:r>
          </a:p>
          <a:p>
            <a:pPr algn="ctr"/>
            <a:r>
              <a:rPr lang="en-US" sz="900" dirty="0">
                <a:solidFill>
                  <a:schemeClr val="accent3">
                    <a:lumMod val="50000"/>
                  </a:schemeClr>
                </a:solidFill>
                <a:latin typeface="Klavika Basic" charset="0"/>
                <a:ea typeface="Klavika Basic" charset="0"/>
                <a:cs typeface="Klavika Basic" charset="0"/>
              </a:rPr>
              <a:t>Wind</a:t>
            </a:r>
            <a:br>
              <a:rPr lang="en-US" sz="900" dirty="0">
                <a:solidFill>
                  <a:schemeClr val="accent3">
                    <a:lumMod val="50000"/>
                  </a:schemeClr>
                </a:solidFill>
                <a:latin typeface="Klavika Basic" charset="0"/>
                <a:ea typeface="Klavika Basic" charset="0"/>
                <a:cs typeface="Klavika Basic" charset="0"/>
              </a:rPr>
            </a:br>
            <a:r>
              <a:rPr lang="en-US" sz="900" dirty="0">
                <a:solidFill>
                  <a:schemeClr val="accent3">
                    <a:lumMod val="50000"/>
                  </a:schemeClr>
                </a:solidFill>
                <a:latin typeface="Klavika Basic" charset="0"/>
                <a:ea typeface="Klavika Basic" charset="0"/>
                <a:cs typeface="Klavika Basic" charset="0"/>
              </a:rPr>
              <a:t>Utility Solar</a:t>
            </a:r>
          </a:p>
          <a:p>
            <a:pPr algn="ctr"/>
            <a:r>
              <a:rPr lang="en-US" sz="900" dirty="0">
                <a:solidFill>
                  <a:schemeClr val="accent3">
                    <a:lumMod val="50000"/>
                  </a:schemeClr>
                </a:solidFill>
                <a:latin typeface="Klavika Basic" charset="0"/>
                <a:ea typeface="Klavika Basic" charset="0"/>
                <a:cs typeface="Klavika Basic" charset="0"/>
              </a:rPr>
              <a:t>Community Solar</a:t>
            </a:r>
          </a:p>
        </p:txBody>
      </p:sp>
      <p:sp>
        <p:nvSpPr>
          <p:cNvPr id="7" name="TextBox 6"/>
          <p:cNvSpPr txBox="1"/>
          <p:nvPr/>
        </p:nvSpPr>
        <p:spPr>
          <a:xfrm>
            <a:off x="7193728" y="5172524"/>
            <a:ext cx="1302250" cy="738664"/>
          </a:xfrm>
          <a:prstGeom prst="rect">
            <a:avLst/>
          </a:prstGeom>
          <a:noFill/>
        </p:spPr>
        <p:txBody>
          <a:bodyPr wrap="square" rtlCol="0">
            <a:spAutoFit/>
          </a:bodyPr>
          <a:lstStyle/>
          <a:p>
            <a:pPr algn="ctr"/>
            <a:r>
              <a:rPr lang="en-US" sz="1050" b="1" dirty="0">
                <a:solidFill>
                  <a:schemeClr val="accent4">
                    <a:lumMod val="50000"/>
                  </a:schemeClr>
                </a:solidFill>
                <a:latin typeface="Klavika Basic" charset="0"/>
                <a:ea typeface="Klavika Basic" charset="0"/>
                <a:cs typeface="Klavika Basic" charset="0"/>
              </a:rPr>
              <a:t>Loads</a:t>
            </a:r>
          </a:p>
          <a:p>
            <a:pPr algn="ctr"/>
            <a:r>
              <a:rPr lang="en-US" sz="1050" dirty="0">
                <a:solidFill>
                  <a:schemeClr val="accent4">
                    <a:lumMod val="50000"/>
                  </a:schemeClr>
                </a:solidFill>
                <a:latin typeface="Klavika Basic" charset="0"/>
                <a:ea typeface="Klavika Basic" charset="0"/>
                <a:cs typeface="Klavika Basic" charset="0"/>
              </a:rPr>
              <a:t>Residential</a:t>
            </a:r>
          </a:p>
          <a:p>
            <a:pPr algn="ctr"/>
            <a:r>
              <a:rPr lang="en-US" sz="1050" dirty="0">
                <a:solidFill>
                  <a:schemeClr val="accent4">
                    <a:lumMod val="50000"/>
                  </a:schemeClr>
                </a:solidFill>
                <a:latin typeface="Klavika Basic" charset="0"/>
                <a:ea typeface="Klavika Basic" charset="0"/>
                <a:cs typeface="Klavika Basic" charset="0"/>
              </a:rPr>
              <a:t>Commercial</a:t>
            </a:r>
          </a:p>
          <a:p>
            <a:pPr algn="ctr"/>
            <a:r>
              <a:rPr lang="en-US" sz="1050" dirty="0">
                <a:solidFill>
                  <a:schemeClr val="accent4">
                    <a:lumMod val="50000"/>
                  </a:schemeClr>
                </a:solidFill>
                <a:latin typeface="Klavika Basic" charset="0"/>
                <a:ea typeface="Klavika Basic" charset="0"/>
                <a:cs typeface="Klavika Basic" charset="0"/>
              </a:rPr>
              <a:t>Industrial</a:t>
            </a:r>
          </a:p>
        </p:txBody>
      </p:sp>
      <p:sp>
        <p:nvSpPr>
          <p:cNvPr id="8" name="TextBox 7"/>
          <p:cNvSpPr txBox="1"/>
          <p:nvPr/>
        </p:nvSpPr>
        <p:spPr>
          <a:xfrm>
            <a:off x="4672172" y="5292488"/>
            <a:ext cx="1302250" cy="577081"/>
          </a:xfrm>
          <a:prstGeom prst="rect">
            <a:avLst/>
          </a:prstGeom>
          <a:noFill/>
        </p:spPr>
        <p:txBody>
          <a:bodyPr wrap="square" rtlCol="0">
            <a:spAutoFit/>
          </a:bodyPr>
          <a:lstStyle/>
          <a:p>
            <a:pPr algn="ctr"/>
            <a:r>
              <a:rPr lang="en-US" sz="1050" b="1" dirty="0">
                <a:solidFill>
                  <a:schemeClr val="accent6">
                    <a:lumMod val="75000"/>
                  </a:schemeClr>
                </a:solidFill>
                <a:latin typeface="Klavika Basic" charset="0"/>
                <a:ea typeface="Klavika Basic" charset="0"/>
                <a:cs typeface="Klavika Basic" charset="0"/>
              </a:rPr>
              <a:t>Transmission, Distribution, Measurement</a:t>
            </a:r>
          </a:p>
        </p:txBody>
      </p:sp>
      <p:cxnSp>
        <p:nvCxnSpPr>
          <p:cNvPr id="16" name="Straight Arrow Connector 15"/>
          <p:cNvCxnSpPr>
            <a:stCxn id="7" idx="0"/>
          </p:cNvCxnSpPr>
          <p:nvPr/>
        </p:nvCxnSpPr>
        <p:spPr>
          <a:xfrm flipH="1" flipV="1">
            <a:off x="7768671" y="4341012"/>
            <a:ext cx="76182" cy="831512"/>
          </a:xfrm>
          <a:prstGeom prst="straightConnector1">
            <a:avLst/>
          </a:prstGeom>
          <a:ln w="50800">
            <a:solidFill>
              <a:schemeClr val="accent4">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5290465" y="4272514"/>
            <a:ext cx="15503" cy="874656"/>
          </a:xfrm>
          <a:prstGeom prst="straightConnector1">
            <a:avLst/>
          </a:prstGeom>
          <a:ln w="50800">
            <a:solidFill>
              <a:schemeClr val="accent6">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stCxn id="3" idx="3"/>
          </p:cNvCxnSpPr>
          <p:nvPr/>
        </p:nvCxnSpPr>
        <p:spPr>
          <a:xfrm flipV="1">
            <a:off x="1795066" y="4774709"/>
            <a:ext cx="355550" cy="806320"/>
          </a:xfrm>
          <a:prstGeom prst="straightConnector1">
            <a:avLst/>
          </a:prstGeom>
          <a:ln w="50800">
            <a:solidFill>
              <a:schemeClr val="accent3">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34" name="Title 1"/>
          <p:cNvSpPr txBox="1">
            <a:spLocks/>
          </p:cNvSpPr>
          <p:nvPr/>
        </p:nvSpPr>
        <p:spPr>
          <a:xfrm>
            <a:off x="1143941" y="264647"/>
            <a:ext cx="6858000" cy="857250"/>
          </a:xfrm>
          <a:prstGeom prst="rect">
            <a:avLst/>
          </a:prstGeom>
        </p:spPr>
        <p:txBody>
          <a:bodyPr vert="horz" lIns="68580" tIns="34290" rIns="68580" bIns="3429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300" dirty="0">
                <a:latin typeface="Klavika Basic" charset="0"/>
                <a:ea typeface="Klavika Basic" charset="0"/>
                <a:cs typeface="Klavika Basic" charset="0"/>
              </a:rPr>
              <a:t>Power Grid Kit Platform</a:t>
            </a:r>
          </a:p>
        </p:txBody>
      </p:sp>
    </p:spTree>
    <p:extLst>
      <p:ext uri="{BB962C8B-B14F-4D97-AF65-F5344CB8AC3E}">
        <p14:creationId xmlns:p14="http://schemas.microsoft.com/office/powerpoint/2010/main" val="20097199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9496" y="1554043"/>
            <a:ext cx="2619270" cy="2531768"/>
          </a:xfrm>
          <a:prstGeom prst="rect">
            <a:avLst/>
          </a:prstGeom>
        </p:spPr>
      </p:pic>
      <p:sp>
        <p:nvSpPr>
          <p:cNvPr id="5" name="TextBox 4"/>
          <p:cNvSpPr txBox="1"/>
          <p:nvPr/>
        </p:nvSpPr>
        <p:spPr>
          <a:xfrm>
            <a:off x="576000" y="4970727"/>
            <a:ext cx="7912800" cy="738664"/>
          </a:xfrm>
          <a:prstGeom prst="rect">
            <a:avLst/>
          </a:prstGeom>
          <a:noFill/>
        </p:spPr>
        <p:txBody>
          <a:bodyPr wrap="square" rtlCol="0">
            <a:spAutoFit/>
          </a:bodyPr>
          <a:lstStyle/>
          <a:p>
            <a:pPr algn="ctr"/>
            <a:r>
              <a:rPr lang="en-US" sz="1400" b="1" dirty="0">
                <a:latin typeface="Klavika Basic" charset="0"/>
                <a:ea typeface="Klavika Basic" charset="0"/>
                <a:cs typeface="Klavika Basic" charset="0"/>
              </a:rPr>
              <a:t>Each component models an important part of the grid from generation to transmission and distribution to loads. All components have embedded meters to measure electricity flow through each segment of the grid.</a:t>
            </a: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98792" y="1622651"/>
            <a:ext cx="2514008" cy="2400727"/>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13888" y="1459943"/>
            <a:ext cx="3351712" cy="2318795"/>
          </a:xfrm>
          <a:prstGeom prst="rect">
            <a:avLst/>
          </a:prstGeom>
        </p:spPr>
      </p:pic>
      <p:sp>
        <p:nvSpPr>
          <p:cNvPr id="8" name="TextBox 7"/>
          <p:cNvSpPr txBox="1"/>
          <p:nvPr/>
        </p:nvSpPr>
        <p:spPr>
          <a:xfrm>
            <a:off x="379496" y="4105479"/>
            <a:ext cx="2178298" cy="307777"/>
          </a:xfrm>
          <a:prstGeom prst="rect">
            <a:avLst/>
          </a:prstGeom>
          <a:noFill/>
        </p:spPr>
        <p:txBody>
          <a:bodyPr wrap="square" rtlCol="0">
            <a:spAutoFit/>
          </a:bodyPr>
          <a:lstStyle/>
          <a:p>
            <a:pPr algn="ctr"/>
            <a:r>
              <a:rPr lang="en-US" sz="1400" dirty="0">
                <a:latin typeface="Klavika Basic" charset="0"/>
                <a:ea typeface="Klavika Basic" charset="0"/>
                <a:cs typeface="Klavika Basic" charset="0"/>
              </a:rPr>
              <a:t>Natural Gas Plant</a:t>
            </a:r>
          </a:p>
        </p:txBody>
      </p:sp>
      <p:sp>
        <p:nvSpPr>
          <p:cNvPr id="9" name="TextBox 8"/>
          <p:cNvSpPr txBox="1"/>
          <p:nvPr/>
        </p:nvSpPr>
        <p:spPr>
          <a:xfrm>
            <a:off x="3559630" y="3997757"/>
            <a:ext cx="2178298" cy="523220"/>
          </a:xfrm>
          <a:prstGeom prst="rect">
            <a:avLst/>
          </a:prstGeom>
          <a:noFill/>
        </p:spPr>
        <p:txBody>
          <a:bodyPr wrap="square" rtlCol="0">
            <a:spAutoFit/>
          </a:bodyPr>
          <a:lstStyle/>
          <a:p>
            <a:pPr algn="ctr"/>
            <a:r>
              <a:rPr lang="en-US" sz="1400" dirty="0">
                <a:latin typeface="Klavika Basic" charset="0"/>
                <a:ea typeface="Klavika Basic" charset="0"/>
                <a:cs typeface="Klavika Basic" charset="0"/>
              </a:rPr>
              <a:t>Power Hub – Transmission &amp; Measurement</a:t>
            </a:r>
          </a:p>
        </p:txBody>
      </p:sp>
      <p:sp>
        <p:nvSpPr>
          <p:cNvPr id="10" name="TextBox 9"/>
          <p:cNvSpPr txBox="1"/>
          <p:nvPr/>
        </p:nvSpPr>
        <p:spPr>
          <a:xfrm>
            <a:off x="6739764" y="4194764"/>
            <a:ext cx="2178298" cy="307777"/>
          </a:xfrm>
          <a:prstGeom prst="rect">
            <a:avLst/>
          </a:prstGeom>
          <a:noFill/>
        </p:spPr>
        <p:txBody>
          <a:bodyPr wrap="square" rtlCol="0">
            <a:spAutoFit/>
          </a:bodyPr>
          <a:lstStyle/>
          <a:p>
            <a:pPr algn="ctr"/>
            <a:r>
              <a:rPr lang="en-US" sz="1400" dirty="0">
                <a:latin typeface="Klavika Basic" charset="0"/>
                <a:ea typeface="Klavika Basic" charset="0"/>
                <a:cs typeface="Klavika Basic" charset="0"/>
              </a:rPr>
              <a:t>Residential Load</a:t>
            </a:r>
          </a:p>
        </p:txBody>
      </p:sp>
      <p:sp>
        <p:nvSpPr>
          <p:cNvPr id="11" name="Title 1"/>
          <p:cNvSpPr txBox="1">
            <a:spLocks/>
          </p:cNvSpPr>
          <p:nvPr/>
        </p:nvSpPr>
        <p:spPr>
          <a:xfrm>
            <a:off x="0" y="370140"/>
            <a:ext cx="91440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Klavika Basic" charset="0"/>
                <a:ea typeface="Klavika Basic" charset="0"/>
                <a:cs typeface="Klavika Basic" charset="0"/>
              </a:rPr>
              <a:t>Sample Parts</a:t>
            </a:r>
          </a:p>
        </p:txBody>
      </p:sp>
    </p:spTree>
    <p:extLst>
      <p:ext uri="{BB962C8B-B14F-4D97-AF65-F5344CB8AC3E}">
        <p14:creationId xmlns:p14="http://schemas.microsoft.com/office/powerpoint/2010/main" val="160460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3086" y="429961"/>
            <a:ext cx="4703407" cy="6178095"/>
          </a:xfr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16493" y="429961"/>
            <a:ext cx="3671524" cy="3840114"/>
          </a:xfrm>
          <a:prstGeom prst="rect">
            <a:avLst/>
          </a:prstGeom>
        </p:spPr>
      </p:pic>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r="25454" b="28955"/>
          <a:stretch/>
        </p:blipFill>
        <p:spPr>
          <a:xfrm>
            <a:off x="5753260" y="4677268"/>
            <a:ext cx="2397989" cy="1523595"/>
          </a:xfrm>
          <a:prstGeom prst="rect">
            <a:avLst/>
          </a:prstGeom>
        </p:spPr>
      </p:pic>
    </p:spTree>
    <p:extLst>
      <p:ext uri="{BB962C8B-B14F-4D97-AF65-F5344CB8AC3E}">
        <p14:creationId xmlns:p14="http://schemas.microsoft.com/office/powerpoint/2010/main" val="1605206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1980" y="799381"/>
            <a:ext cx="4810514" cy="4876801"/>
          </a:xfrm>
          <a:prstGeom prst="rect">
            <a:avLst/>
          </a:prstGeom>
        </p:spPr>
      </p:pic>
      <p:pic>
        <p:nvPicPr>
          <p:cNvPr id="7" name="Picture 6"/>
          <p:cNvPicPr>
            <a:picLocks noChangeAspect="1"/>
          </p:cNvPicPr>
          <p:nvPr/>
        </p:nvPicPr>
        <p:blipFill>
          <a:blip r:embed="rId3"/>
          <a:stretch>
            <a:fillRect/>
          </a:stretch>
        </p:blipFill>
        <p:spPr>
          <a:xfrm>
            <a:off x="590909" y="396815"/>
            <a:ext cx="3122762" cy="3122762"/>
          </a:xfrm>
          <a:prstGeom prst="rect">
            <a:avLst/>
          </a:prstGeom>
        </p:spPr>
      </p:pic>
      <p:pic>
        <p:nvPicPr>
          <p:cNvPr id="8" name="Picture 7"/>
          <p:cNvPicPr>
            <a:picLocks noChangeAspect="1"/>
          </p:cNvPicPr>
          <p:nvPr/>
        </p:nvPicPr>
        <p:blipFill>
          <a:blip r:embed="rId4"/>
          <a:stretch>
            <a:fillRect/>
          </a:stretch>
        </p:blipFill>
        <p:spPr>
          <a:xfrm>
            <a:off x="767751" y="3519577"/>
            <a:ext cx="2175874" cy="2572346"/>
          </a:xfrm>
          <a:prstGeom prst="rect">
            <a:avLst/>
          </a:prstGeom>
        </p:spPr>
      </p:pic>
    </p:spTree>
    <p:extLst>
      <p:ext uri="{BB962C8B-B14F-4D97-AF65-F5344CB8AC3E}">
        <p14:creationId xmlns:p14="http://schemas.microsoft.com/office/powerpoint/2010/main" val="2013332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15" y="276046"/>
            <a:ext cx="8358995" cy="1716656"/>
          </a:xfrm>
        </p:spPr>
        <p:txBody>
          <a:bodyPr>
            <a:normAutofit/>
          </a:bodyPr>
          <a:lstStyle/>
          <a:p>
            <a:r>
              <a:rPr lang="en-US" dirty="0" smtClean="0">
                <a:latin typeface="Proxima Nova Soft" charset="0"/>
                <a:ea typeface="Proxima Nova Soft" charset="0"/>
                <a:cs typeface="Proxima Nova Soft" charset="0"/>
              </a:rPr>
              <a:t>2017 </a:t>
            </a:r>
            <a:r>
              <a:rPr lang="en-US" dirty="0" err="1" smtClean="0">
                <a:latin typeface="Proxima Nova Soft" charset="0"/>
                <a:ea typeface="Proxima Nova Soft" charset="0"/>
                <a:cs typeface="Proxima Nova Soft" charset="0"/>
              </a:rPr>
              <a:t>REcharge</a:t>
            </a:r>
            <a:r>
              <a:rPr lang="en-US" dirty="0" smtClean="0">
                <a:latin typeface="Proxima Nova Soft" charset="0"/>
                <a:ea typeface="Proxima Nova Soft" charset="0"/>
                <a:cs typeface="Proxima Nova Soft" charset="0"/>
              </a:rPr>
              <a:t> Academy</a:t>
            </a:r>
            <a:br>
              <a:rPr lang="en-US" dirty="0" smtClean="0">
                <a:latin typeface="Proxima Nova Soft" charset="0"/>
                <a:ea typeface="Proxima Nova Soft" charset="0"/>
                <a:cs typeface="Proxima Nova Soft" charset="0"/>
              </a:rPr>
            </a:br>
            <a:r>
              <a:rPr lang="en-US" sz="2800" dirty="0">
                <a:latin typeface="Proxima Nova Soft" charset="0"/>
                <a:ea typeface="Proxima Nova Soft" charset="0"/>
                <a:cs typeface="Proxima Nova Soft" charset="0"/>
              </a:rPr>
              <a:t>Fort Collins, CSU</a:t>
            </a:r>
            <a:br>
              <a:rPr lang="en-US" sz="2800" dirty="0">
                <a:latin typeface="Proxima Nova Soft" charset="0"/>
                <a:ea typeface="Proxima Nova Soft" charset="0"/>
                <a:cs typeface="Proxima Nova Soft" charset="0"/>
              </a:rPr>
            </a:br>
            <a:r>
              <a:rPr lang="en-US" sz="2800" dirty="0">
                <a:latin typeface="Proxima Nova Soft" charset="0"/>
                <a:ea typeface="Proxima Nova Soft" charset="0"/>
                <a:cs typeface="Proxima Nova Soft" charset="0"/>
              </a:rPr>
              <a:t>July 17-21, </a:t>
            </a:r>
            <a:r>
              <a:rPr lang="en-US" sz="2800" dirty="0" smtClean="0">
                <a:latin typeface="Proxima Nova Soft" charset="0"/>
                <a:ea typeface="Proxima Nova Soft" charset="0"/>
                <a:cs typeface="Proxima Nova Soft" charset="0"/>
              </a:rPr>
              <a:t>2017</a:t>
            </a:r>
            <a:endParaRPr lang="en-US" sz="2800"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0092" r="10461"/>
          <a:stretch/>
        </p:blipFill>
        <p:spPr>
          <a:xfrm>
            <a:off x="215659" y="2330199"/>
            <a:ext cx="4533045" cy="319177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6068" y="1274073"/>
            <a:ext cx="3976777" cy="265201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6068" y="4012707"/>
            <a:ext cx="3976777" cy="2652013"/>
          </a:xfrm>
          <a:prstGeom prst="rect">
            <a:avLst/>
          </a:prstGeom>
        </p:spPr>
      </p:pic>
    </p:spTree>
    <p:extLst>
      <p:ext uri="{BB962C8B-B14F-4D97-AF65-F5344CB8AC3E}">
        <p14:creationId xmlns:p14="http://schemas.microsoft.com/office/powerpoint/2010/main" val="1411704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6713" y="223962"/>
            <a:ext cx="5961931" cy="1325563"/>
          </a:xfrm>
        </p:spPr>
        <p:txBody>
          <a:bodyPr/>
          <a:lstStyle/>
          <a:p>
            <a:r>
              <a:rPr lang="en-US" dirty="0" smtClean="0"/>
              <a:t>Turbine Simulator</a:t>
            </a:r>
            <a:endParaRPr lang="en-US" dirty="0"/>
          </a:p>
        </p:txBody>
      </p:sp>
      <p:pic>
        <p:nvPicPr>
          <p:cNvPr id="4" name="Picture 3" descr="a3711be.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5243" y="576212"/>
            <a:ext cx="2156460" cy="62106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956" y="1549525"/>
            <a:ext cx="7061271" cy="4341962"/>
          </a:xfrm>
          <a:prstGeom prst="rect">
            <a:avLst/>
          </a:prstGeom>
        </p:spPr>
      </p:pic>
    </p:spTree>
    <p:extLst>
      <p:ext uri="{BB962C8B-B14F-4D97-AF65-F5344CB8AC3E}">
        <p14:creationId xmlns:p14="http://schemas.microsoft.com/office/powerpoint/2010/main" val="1959558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0238" y="681487"/>
            <a:ext cx="7970002" cy="5202178"/>
          </a:xfrm>
        </p:spPr>
      </p:pic>
    </p:spTree>
    <p:extLst>
      <p:ext uri="{BB962C8B-B14F-4D97-AF65-F5344CB8AC3E}">
        <p14:creationId xmlns:p14="http://schemas.microsoft.com/office/powerpoint/2010/main" val="92810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7924" y="496975"/>
            <a:ext cx="4112100" cy="641822"/>
          </a:xfrm>
        </p:spPr>
        <p:txBody>
          <a:bodyPr>
            <a:normAutofit fontScale="90000"/>
          </a:bodyPr>
          <a:lstStyle/>
          <a:p>
            <a:r>
              <a:rPr lang="en-US" dirty="0" smtClean="0">
                <a:latin typeface="Proxima Nova Soft" charset="0"/>
                <a:ea typeface="Proxima Nova Soft" charset="0"/>
                <a:cs typeface="Proxima Nova Soft" charset="0"/>
              </a:rPr>
              <a:t>Who am I?</a:t>
            </a:r>
            <a:endParaRPr lang="en-US" dirty="0">
              <a:latin typeface="Proxima Nova Soft" charset="0"/>
              <a:ea typeface="Proxima Nova Soft" charset="0"/>
              <a:cs typeface="Proxima Nova Soft" charset="0"/>
            </a:endParaRPr>
          </a:p>
        </p:txBody>
      </p:sp>
      <p:sp>
        <p:nvSpPr>
          <p:cNvPr id="3" name="Content Placeholder 2"/>
          <p:cNvSpPr>
            <a:spLocks noGrp="1"/>
          </p:cNvSpPr>
          <p:nvPr>
            <p:ph idx="1"/>
          </p:nvPr>
        </p:nvSpPr>
        <p:spPr>
          <a:xfrm>
            <a:off x="3767399" y="1613250"/>
            <a:ext cx="4902148" cy="4677110"/>
          </a:xfrm>
        </p:spPr>
        <p:txBody>
          <a:bodyPr>
            <a:normAutofit fontScale="92500" lnSpcReduction="10000"/>
          </a:bodyPr>
          <a:lstStyle/>
          <a:p>
            <a:r>
              <a:rPr lang="en-US" dirty="0" smtClean="0">
                <a:latin typeface="Proxima Nova Soft" charset="0"/>
                <a:ea typeface="Proxima Nova Soft" charset="0"/>
                <a:cs typeface="Proxima Nova Soft" charset="0"/>
              </a:rPr>
              <a:t>Science, Math, Technology Educator</a:t>
            </a:r>
          </a:p>
          <a:p>
            <a:r>
              <a:rPr lang="en-US" dirty="0" smtClean="0">
                <a:latin typeface="Proxima Nova Soft" charset="0"/>
                <a:ea typeface="Proxima Nova Soft" charset="0"/>
                <a:cs typeface="Proxima Nova Soft" charset="0"/>
              </a:rPr>
              <a:t>Inventor</a:t>
            </a:r>
          </a:p>
          <a:p>
            <a:r>
              <a:rPr lang="en-US" dirty="0" smtClean="0">
                <a:latin typeface="Proxima Nova Soft" charset="0"/>
                <a:ea typeface="Proxima Nova Soft" charset="0"/>
                <a:cs typeface="Proxima Nova Soft" charset="0"/>
              </a:rPr>
              <a:t>Director/Founder </a:t>
            </a:r>
            <a:r>
              <a:rPr lang="en-US" dirty="0" err="1" smtClean="0">
                <a:latin typeface="Proxima Nova Soft" charset="0"/>
                <a:ea typeface="Proxima Nova Soft" charset="0"/>
                <a:cs typeface="Proxima Nova Soft" charset="0"/>
              </a:rPr>
              <a:t>KidWind</a:t>
            </a:r>
            <a:r>
              <a:rPr lang="en-US" dirty="0" smtClean="0">
                <a:latin typeface="Proxima Nova Soft" charset="0"/>
                <a:ea typeface="Proxima Nova Soft" charset="0"/>
                <a:cs typeface="Proxima Nova Soft" charset="0"/>
              </a:rPr>
              <a:t> Project, </a:t>
            </a:r>
            <a:r>
              <a:rPr lang="en-US" dirty="0" err="1" smtClean="0">
                <a:latin typeface="Proxima Nova Soft" charset="0"/>
                <a:ea typeface="Proxima Nova Soft" charset="0"/>
                <a:cs typeface="Proxima Nova Soft" charset="0"/>
              </a:rPr>
              <a:t>REcharge</a:t>
            </a:r>
            <a:r>
              <a:rPr lang="en-US" dirty="0" smtClean="0">
                <a:latin typeface="Proxima Nova Soft" charset="0"/>
                <a:ea typeface="Proxima Nova Soft" charset="0"/>
                <a:cs typeface="Proxima Nova Soft" charset="0"/>
              </a:rPr>
              <a:t> Labs, </a:t>
            </a:r>
            <a:r>
              <a:rPr lang="en-US" dirty="0" err="1" smtClean="0">
                <a:latin typeface="Proxima Nova Soft" charset="0"/>
                <a:ea typeface="Proxima Nova Soft" charset="0"/>
                <a:cs typeface="Proxima Nova Soft" charset="0"/>
              </a:rPr>
              <a:t>KidWind</a:t>
            </a:r>
            <a:r>
              <a:rPr lang="en-US" dirty="0" smtClean="0">
                <a:latin typeface="Proxima Nova Soft" charset="0"/>
                <a:ea typeface="Proxima Nova Soft" charset="0"/>
                <a:cs typeface="Proxima Nova Soft" charset="0"/>
              </a:rPr>
              <a:t> Challenge</a:t>
            </a:r>
          </a:p>
          <a:p>
            <a:r>
              <a:rPr lang="en-US" dirty="0" smtClean="0">
                <a:latin typeface="Proxima Nova Soft" charset="0"/>
                <a:ea typeface="Proxima Nova Soft" charset="0"/>
                <a:cs typeface="Proxima Nova Soft" charset="0"/>
              </a:rPr>
              <a:t>Effective translator who has helped 10,000s of teachers engage with energy concepts and wind and solar energy</a:t>
            </a:r>
          </a:p>
          <a:p>
            <a:r>
              <a:rPr lang="en-US" dirty="0">
                <a:latin typeface="Proxima Nova Soft" charset="0"/>
                <a:ea typeface="Proxima Nova Soft" charset="0"/>
                <a:cs typeface="Proxima Nova Soft" charset="0"/>
              </a:rPr>
              <a:t>Teaching </a:t>
            </a:r>
            <a:r>
              <a:rPr lang="en-US" dirty="0" smtClean="0">
                <a:latin typeface="Proxima Nova Soft" charset="0"/>
                <a:ea typeface="Proxima Nova Soft" charset="0"/>
                <a:cs typeface="Proxima Nova Soft" charset="0"/>
              </a:rPr>
              <a:t>Renewable Energy to teachers for </a:t>
            </a:r>
            <a:r>
              <a:rPr lang="en-US" dirty="0">
                <a:latin typeface="Proxima Nova Soft" charset="0"/>
                <a:ea typeface="Proxima Nova Soft" charset="0"/>
                <a:cs typeface="Proxima Nova Soft" charset="0"/>
              </a:rPr>
              <a:t>18 years?</a:t>
            </a:r>
          </a:p>
          <a:p>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275644" y="432941"/>
            <a:ext cx="3413761" cy="2560320"/>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325" y="3752061"/>
            <a:ext cx="3384398" cy="2538299"/>
          </a:xfrm>
          <a:prstGeom prst="rect">
            <a:avLst/>
          </a:prstGeom>
        </p:spPr>
      </p:pic>
    </p:spTree>
    <p:extLst>
      <p:ext uri="{BB962C8B-B14F-4D97-AF65-F5344CB8AC3E}">
        <p14:creationId xmlns:p14="http://schemas.microsoft.com/office/powerpoint/2010/main" val="988703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0110" y="888520"/>
            <a:ext cx="7749740" cy="4900254"/>
          </a:xfrm>
        </p:spPr>
      </p:pic>
    </p:spTree>
    <p:extLst>
      <p:ext uri="{BB962C8B-B14F-4D97-AF65-F5344CB8AC3E}">
        <p14:creationId xmlns:p14="http://schemas.microsoft.com/office/powerpoint/2010/main" val="998680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1424" y="750498"/>
            <a:ext cx="7792424" cy="4995144"/>
          </a:xfrm>
        </p:spPr>
      </p:pic>
    </p:spTree>
    <p:extLst>
      <p:ext uri="{BB962C8B-B14F-4D97-AF65-F5344CB8AC3E}">
        <p14:creationId xmlns:p14="http://schemas.microsoft.com/office/powerpoint/2010/main" val="144398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3119" y="603849"/>
            <a:ext cx="8208118" cy="5331574"/>
          </a:xfrm>
        </p:spPr>
      </p:pic>
    </p:spTree>
    <p:extLst>
      <p:ext uri="{BB962C8B-B14F-4D97-AF65-F5344CB8AC3E}">
        <p14:creationId xmlns:p14="http://schemas.microsoft.com/office/powerpoint/2010/main" val="1177426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9470" y="802256"/>
            <a:ext cx="7559503" cy="5193552"/>
          </a:xfrm>
        </p:spPr>
      </p:pic>
    </p:spTree>
    <p:extLst>
      <p:ext uri="{BB962C8B-B14F-4D97-AF65-F5344CB8AC3E}">
        <p14:creationId xmlns:p14="http://schemas.microsoft.com/office/powerpoint/2010/main" val="585015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82151" y="316205"/>
            <a:ext cx="5540992" cy="6257573"/>
          </a:xfrm>
        </p:spPr>
      </p:pic>
    </p:spTree>
    <p:extLst>
      <p:ext uri="{BB962C8B-B14F-4D97-AF65-F5344CB8AC3E}">
        <p14:creationId xmlns:p14="http://schemas.microsoft.com/office/powerpoint/2010/main" val="1869739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23"/>
            <a:ext cx="8229600" cy="1143000"/>
          </a:xfrm>
        </p:spPr>
        <p:txBody>
          <a:bodyPr/>
          <a:lstStyle/>
          <a:p>
            <a:pPr algn="ctr"/>
            <a:r>
              <a:rPr lang="en-US" dirty="0" err="1" smtClean="0">
                <a:latin typeface="Proxima Nova Soft" charset="0"/>
                <a:ea typeface="Proxima Nova Soft" charset="0"/>
                <a:cs typeface="Proxima Nova Soft" charset="0"/>
              </a:rPr>
              <a:t>KidWind</a:t>
            </a:r>
            <a:r>
              <a:rPr lang="en-US" dirty="0" smtClean="0">
                <a:latin typeface="Proxima Nova Soft" charset="0"/>
                <a:ea typeface="Proxima Nova Soft" charset="0"/>
                <a:cs typeface="Proxima Nova Soft" charset="0"/>
              </a:rPr>
              <a:t> Challenges</a:t>
            </a:r>
            <a:endParaRPr lang="en-US" dirty="0">
              <a:latin typeface="Proxima Nova Soft" charset="0"/>
              <a:ea typeface="Proxima Nova Soft" charset="0"/>
              <a:cs typeface="Proxima Nova Soft"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6378" y="1011991"/>
            <a:ext cx="7487728" cy="5089523"/>
          </a:xfrm>
          <a:prstGeom prst="rect">
            <a:avLst/>
          </a:prstGeom>
        </p:spPr>
      </p:pic>
    </p:spTree>
    <p:extLst>
      <p:ext uri="{BB962C8B-B14F-4D97-AF65-F5344CB8AC3E}">
        <p14:creationId xmlns:p14="http://schemas.microsoft.com/office/powerpoint/2010/main" val="2008421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64452" y="3989670"/>
            <a:ext cx="3679548" cy="2449199"/>
          </a:xfrm>
          <a:prstGeom prst="rect">
            <a:avLst/>
          </a:prstGeom>
        </p:spPr>
      </p:pic>
      <p:sp>
        <p:nvSpPr>
          <p:cNvPr id="2" name="Title 1"/>
          <p:cNvSpPr>
            <a:spLocks noGrp="1"/>
          </p:cNvSpPr>
          <p:nvPr>
            <p:ph type="title"/>
          </p:nvPr>
        </p:nvSpPr>
        <p:spPr>
          <a:xfrm>
            <a:off x="495927" y="506777"/>
            <a:ext cx="8229600" cy="451692"/>
          </a:xfrm>
        </p:spPr>
        <p:txBody>
          <a:bodyPr>
            <a:normAutofit fontScale="90000"/>
          </a:bodyPr>
          <a:lstStyle/>
          <a:p>
            <a:r>
              <a:rPr lang="en-US" dirty="0" smtClean="0">
                <a:latin typeface="Proxima Nova Soft" charset="0"/>
                <a:ea typeface="Proxima Nova Soft" charset="0"/>
                <a:cs typeface="Proxima Nova Soft" charset="0"/>
              </a:rPr>
              <a:t>Who can participate?</a:t>
            </a:r>
            <a:endParaRPr lang="en-US" dirty="0">
              <a:latin typeface="Proxima Nova Soft" charset="0"/>
              <a:ea typeface="Proxima Nova Soft" charset="0"/>
              <a:cs typeface="Proxima Nova Soft" charset="0"/>
            </a:endParaRPr>
          </a:p>
        </p:txBody>
      </p:sp>
      <p:sp>
        <p:nvSpPr>
          <p:cNvPr id="6" name="Content Placeholder 2"/>
          <p:cNvSpPr>
            <a:spLocks noGrp="1"/>
          </p:cNvSpPr>
          <p:nvPr>
            <p:ph idx="1"/>
          </p:nvPr>
        </p:nvSpPr>
        <p:spPr>
          <a:xfrm>
            <a:off x="3730924" y="1276709"/>
            <a:ext cx="4753155" cy="2381168"/>
          </a:xfrm>
        </p:spPr>
        <p:txBody>
          <a:bodyPr>
            <a:normAutofit/>
          </a:bodyPr>
          <a:lstStyle/>
          <a:p>
            <a:r>
              <a:rPr lang="en-US" dirty="0" smtClean="0">
                <a:latin typeface="Proxima Nova Soft" charset="0"/>
                <a:ea typeface="Proxima Nova Soft" charset="0"/>
                <a:cs typeface="Proxima Nova Soft" charset="0"/>
              </a:rPr>
              <a:t>Any 4</a:t>
            </a:r>
            <a:r>
              <a:rPr lang="en-US" baseline="30000" dirty="0" smtClean="0">
                <a:latin typeface="Proxima Nova Soft" charset="0"/>
                <a:ea typeface="Proxima Nova Soft" charset="0"/>
                <a:cs typeface="Proxima Nova Soft" charset="0"/>
              </a:rPr>
              <a:t>th</a:t>
            </a:r>
            <a:r>
              <a:rPr lang="en-US" dirty="0" smtClean="0">
                <a:latin typeface="Proxima Nova Soft" charset="0"/>
                <a:ea typeface="Proxima Nova Soft" charset="0"/>
                <a:cs typeface="Proxima Nova Soft" charset="0"/>
              </a:rPr>
              <a:t> – 12</a:t>
            </a:r>
            <a:r>
              <a:rPr lang="en-US" baseline="30000" dirty="0" smtClean="0">
                <a:latin typeface="Proxima Nova Soft" charset="0"/>
                <a:ea typeface="Proxima Nova Soft" charset="0"/>
                <a:cs typeface="Proxima Nova Soft" charset="0"/>
              </a:rPr>
              <a:t>th</a:t>
            </a:r>
            <a:r>
              <a:rPr lang="en-US" dirty="0" smtClean="0">
                <a:latin typeface="Proxima Nova Soft" charset="0"/>
                <a:ea typeface="Proxima Nova Soft" charset="0"/>
                <a:cs typeface="Proxima Nova Soft" charset="0"/>
              </a:rPr>
              <a:t> students</a:t>
            </a:r>
          </a:p>
          <a:p>
            <a:pPr lvl="1"/>
            <a:r>
              <a:rPr lang="en-US" dirty="0" smtClean="0">
                <a:latin typeface="Proxima Nova Soft" charset="0"/>
                <a:ea typeface="Proxima Nova Soft" charset="0"/>
                <a:cs typeface="Proxima Nova Soft" charset="0"/>
              </a:rPr>
              <a:t>Public or Private school</a:t>
            </a:r>
          </a:p>
          <a:p>
            <a:pPr lvl="1"/>
            <a:r>
              <a:rPr lang="en-US" dirty="0" smtClean="0">
                <a:latin typeface="Proxima Nova Soft" charset="0"/>
                <a:ea typeface="Proxima Nova Soft" charset="0"/>
                <a:cs typeface="Proxima Nova Soft" charset="0"/>
              </a:rPr>
              <a:t>Homeschool</a:t>
            </a:r>
          </a:p>
          <a:p>
            <a:pPr lvl="1"/>
            <a:r>
              <a:rPr lang="en-US" dirty="0" smtClean="0">
                <a:latin typeface="Proxima Nova Soft" charset="0"/>
                <a:ea typeface="Proxima Nova Soft" charset="0"/>
                <a:cs typeface="Proxima Nova Soft" charset="0"/>
              </a:rPr>
              <a:t>Afterschool</a:t>
            </a:r>
          </a:p>
          <a:p>
            <a:endParaRPr lang="en-US" dirty="0" smtClean="0"/>
          </a:p>
        </p:txBody>
      </p:sp>
      <p:pic>
        <p:nvPicPr>
          <p:cNvPr id="7" name="Picture 2" descr="Z:\PRINT &amp; WEB\IMAGES\Event photos\Challenges\Dallas 10\Pandion's photos\IMG_0428.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3230" y="1276709"/>
            <a:ext cx="3174891" cy="2381168"/>
          </a:xfrm>
          <a:prstGeom prst="rect">
            <a:avLst/>
          </a:prstGeom>
          <a:noFill/>
          <a:ln w="9525">
            <a:noFill/>
            <a:miter lim="800000"/>
            <a:headEnd/>
            <a:tailEnd/>
          </a:ln>
        </p:spPr>
      </p:pic>
      <p:pic>
        <p:nvPicPr>
          <p:cNvPr id="8" name="Picture 4" descr="C:\Users\Joseph\Pictures\KW Events\2012 Challenge Favorite Pics\Will Tech Wars N 201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3230" y="3692809"/>
            <a:ext cx="2071983" cy="2761891"/>
          </a:xfrm>
          <a:prstGeom prst="rect">
            <a:avLst/>
          </a:prstGeom>
          <a:noFill/>
          <a:ln w="9525">
            <a:noFill/>
            <a:miter lim="800000"/>
            <a:headEnd/>
            <a:tailEnd/>
          </a:ln>
        </p:spPr>
      </p:pic>
      <p:pic>
        <p:nvPicPr>
          <p:cNvPr id="9" name="Picture 7" descr="Team #13 Washington Technology Secondary Magnet"/>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85212" y="3692809"/>
            <a:ext cx="3629531" cy="2761891"/>
          </a:xfrm>
          <a:prstGeom prst="rect">
            <a:avLst/>
          </a:prstGeom>
          <a:noFill/>
        </p:spPr>
      </p:pic>
    </p:spTree>
    <p:extLst>
      <p:ext uri="{BB962C8B-B14F-4D97-AF65-F5344CB8AC3E}">
        <p14:creationId xmlns:p14="http://schemas.microsoft.com/office/powerpoint/2010/main" val="6079240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53830"/>
          </a:xfrm>
        </p:spPr>
        <p:txBody>
          <a:bodyPr/>
          <a:lstStyle/>
          <a:p>
            <a:r>
              <a:rPr lang="en-US" dirty="0" smtClean="0">
                <a:latin typeface="Proxima Nova Soft" charset="0"/>
                <a:ea typeface="Proxima Nova Soft" charset="0"/>
                <a:cs typeface="Proxima Nova Soft" charset="0"/>
              </a:rPr>
              <a:t>How can I participate?</a:t>
            </a:r>
            <a:endParaRPr lang="en-US" dirty="0">
              <a:latin typeface="Proxima Nova Soft" charset="0"/>
              <a:ea typeface="Proxima Nova Soft" charset="0"/>
              <a:cs typeface="Proxima Nova Soft" charset="0"/>
            </a:endParaRPr>
          </a:p>
        </p:txBody>
      </p:sp>
      <p:sp>
        <p:nvSpPr>
          <p:cNvPr id="4" name="TextBox 3"/>
          <p:cNvSpPr txBox="1"/>
          <p:nvPr/>
        </p:nvSpPr>
        <p:spPr>
          <a:xfrm>
            <a:off x="353682" y="5742593"/>
            <a:ext cx="3015569" cy="954107"/>
          </a:xfrm>
          <a:prstGeom prst="rect">
            <a:avLst/>
          </a:prstGeom>
          <a:noFill/>
        </p:spPr>
        <p:txBody>
          <a:bodyPr wrap="none" rtlCol="0">
            <a:spAutoFit/>
          </a:bodyPr>
          <a:lstStyle/>
          <a:p>
            <a:r>
              <a:rPr lang="en-US" sz="2800" dirty="0" smtClean="0">
                <a:latin typeface="Proxima Nova Soft" charset="0"/>
                <a:ea typeface="Proxima Nova Soft" charset="0"/>
                <a:cs typeface="Proxima Nova Soft" charset="0"/>
              </a:rPr>
              <a:t>In your Classroom</a:t>
            </a:r>
          </a:p>
          <a:p>
            <a:r>
              <a:rPr lang="en-US" sz="2800" b="1" dirty="0">
                <a:latin typeface="Proxima Nova Soft" charset="0"/>
                <a:ea typeface="Proxima Nova Soft" charset="0"/>
                <a:cs typeface="Proxima Nova Soft" charset="0"/>
              </a:rPr>
              <a:t>O</a:t>
            </a:r>
            <a:r>
              <a:rPr lang="en-US" sz="2800" b="1" dirty="0" smtClean="0">
                <a:latin typeface="Proxima Nova Soft" charset="0"/>
                <a:ea typeface="Proxima Nova Soft" charset="0"/>
                <a:cs typeface="Proxima Nova Soft" charset="0"/>
              </a:rPr>
              <a:t>NLINE</a:t>
            </a:r>
            <a:r>
              <a:rPr lang="en-US" sz="2800" dirty="0" smtClean="0">
                <a:latin typeface="Proxima Nova Soft" charset="0"/>
                <a:ea typeface="Proxima Nova Soft" charset="0"/>
                <a:cs typeface="Proxima Nova Soft" charset="0"/>
              </a:rPr>
              <a:t> </a:t>
            </a:r>
            <a:endParaRPr lang="en-US" sz="2800" dirty="0">
              <a:latin typeface="Proxima Nova Soft" charset="0"/>
              <a:ea typeface="Proxima Nova Soft" charset="0"/>
              <a:cs typeface="Proxima Nova Soft" charset="0"/>
            </a:endParaRPr>
          </a:p>
        </p:txBody>
      </p:sp>
      <p:sp>
        <p:nvSpPr>
          <p:cNvPr id="5" name="TextBox 4"/>
          <p:cNvSpPr txBox="1"/>
          <p:nvPr/>
        </p:nvSpPr>
        <p:spPr>
          <a:xfrm>
            <a:off x="4882551" y="5742592"/>
            <a:ext cx="3985403" cy="954107"/>
          </a:xfrm>
          <a:prstGeom prst="rect">
            <a:avLst/>
          </a:prstGeom>
          <a:noFill/>
        </p:spPr>
        <p:txBody>
          <a:bodyPr wrap="square" rtlCol="0">
            <a:spAutoFit/>
          </a:bodyPr>
          <a:lstStyle/>
          <a:p>
            <a:pPr algn="r"/>
            <a:r>
              <a:rPr lang="en-US" sz="2800" dirty="0" smtClean="0">
                <a:latin typeface="Proxima Nova Soft" charset="0"/>
                <a:ea typeface="Proxima Nova Soft" charset="0"/>
                <a:cs typeface="Proxima Nova Soft" charset="0"/>
              </a:rPr>
              <a:t>At an Event Challenge</a:t>
            </a:r>
          </a:p>
          <a:p>
            <a:pPr algn="r"/>
            <a:r>
              <a:rPr lang="en-US" sz="2800" b="1" dirty="0" smtClean="0">
                <a:latin typeface="Proxima Nova Soft" charset="0"/>
                <a:ea typeface="Proxima Nova Soft" charset="0"/>
                <a:cs typeface="Proxima Nova Soft" charset="0"/>
              </a:rPr>
              <a:t>IN PERSON</a:t>
            </a:r>
            <a:endParaRPr lang="en-US" sz="2800" b="1" dirty="0">
              <a:latin typeface="Proxima Nova Soft" charset="0"/>
              <a:ea typeface="Proxima Nova Soft" charset="0"/>
              <a:cs typeface="Proxima Nova Soft" charset="0"/>
            </a:endParaRPr>
          </a:p>
        </p:txBody>
      </p:sp>
      <p:pic>
        <p:nvPicPr>
          <p:cNvPr id="6" name="Picture 4" descr="Z:\PRINT &amp; WEB\IMAGES\Event photos\Challenges\Buffalo Energy Teachers\P1070428.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91811" y="1625441"/>
            <a:ext cx="4176143" cy="3132107"/>
          </a:xfrm>
          <a:prstGeom prst="rect">
            <a:avLst/>
          </a:prstGeom>
          <a:noFill/>
          <a:ln w="9525">
            <a:noFill/>
            <a:miter lim="800000"/>
            <a:headEnd/>
            <a:tailEnd/>
          </a:ln>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859" y="1625441"/>
            <a:ext cx="3979801" cy="3910116"/>
          </a:xfrm>
          <a:prstGeom prst="rect">
            <a:avLst/>
          </a:prstGeom>
        </p:spPr>
      </p:pic>
      <p:cxnSp>
        <p:nvCxnSpPr>
          <p:cNvPr id="8" name="Straight Connector 7"/>
          <p:cNvCxnSpPr/>
          <p:nvPr/>
        </p:nvCxnSpPr>
        <p:spPr>
          <a:xfrm>
            <a:off x="4468483" y="1625441"/>
            <a:ext cx="34505" cy="5433568"/>
          </a:xfrm>
          <a:prstGeom prst="line">
            <a:avLst/>
          </a:prstGeom>
          <a:ln w="63500">
            <a:solidFill>
              <a:srgbClr val="4F5755"/>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801548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latin typeface="Proxima Nova Soft" charset="0"/>
                <a:ea typeface="Proxima Nova Soft" charset="0"/>
                <a:cs typeface="Proxima Nova Soft" charset="0"/>
              </a:rPr>
              <a:t>Recharge Labs - Online Challenge</a:t>
            </a:r>
            <a:endParaRPr lang="en-US" dirty="0">
              <a:latin typeface="Proxima Nova Soft" charset="0"/>
              <a:ea typeface="Proxima Nova Soft" charset="0"/>
              <a:cs typeface="Proxima Nova Soft" charset="0"/>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63574" y="1143000"/>
            <a:ext cx="5816852" cy="5715000"/>
          </a:xfrm>
          <a:prstGeom prst="rect">
            <a:avLst/>
          </a:prstGeom>
        </p:spPr>
      </p:pic>
    </p:spTree>
    <p:extLst>
      <p:ext uri="{BB962C8B-B14F-4D97-AF65-F5344CB8AC3E}">
        <p14:creationId xmlns:p14="http://schemas.microsoft.com/office/powerpoint/2010/main" val="14829261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095255" y="846138"/>
            <a:ext cx="6953490" cy="5279997"/>
          </a:xfrm>
        </p:spPr>
      </p:pic>
    </p:spTree>
    <p:extLst>
      <p:ext uri="{BB962C8B-B14F-4D97-AF65-F5344CB8AC3E}">
        <p14:creationId xmlns:p14="http://schemas.microsoft.com/office/powerpoint/2010/main" val="1991323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48194" y="3550920"/>
            <a:ext cx="3937726" cy="2975429"/>
          </a:xfrm>
          <a:prstGeom prst="roundRect">
            <a:avLst/>
          </a:prstGeom>
          <a:noFill/>
          <a:ln w="38100" cmpd="sng">
            <a:solidFill>
              <a:srgbClr val="00487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4998720" y="3646056"/>
            <a:ext cx="3846286" cy="2890453"/>
          </a:xfrm>
          <a:prstGeom prst="roundRect">
            <a:avLst/>
          </a:prstGeom>
          <a:noFill/>
          <a:ln w="38100" cmpd="sng">
            <a:solidFill>
              <a:srgbClr val="00487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4998720" y="214811"/>
            <a:ext cx="3846286" cy="2711269"/>
          </a:xfrm>
          <a:prstGeom prst="roundRect">
            <a:avLst/>
          </a:prstGeom>
          <a:noFill/>
          <a:ln w="38100" cmpd="sng">
            <a:solidFill>
              <a:srgbClr val="00487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ounded Rectangle 4"/>
          <p:cNvSpPr/>
          <p:nvPr/>
        </p:nvSpPr>
        <p:spPr>
          <a:xfrm>
            <a:off x="238034" y="224971"/>
            <a:ext cx="3815806" cy="2609669"/>
          </a:xfrm>
          <a:prstGeom prst="roundRect">
            <a:avLst/>
          </a:prstGeom>
          <a:noFill/>
          <a:ln w="38100" cmpd="sng">
            <a:solidFill>
              <a:srgbClr val="00487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ounded Rectangle 18"/>
          <p:cNvSpPr/>
          <p:nvPr/>
        </p:nvSpPr>
        <p:spPr>
          <a:xfrm>
            <a:off x="3423920" y="2377507"/>
            <a:ext cx="2296160" cy="1478098"/>
          </a:xfrm>
          <a:prstGeom prst="roundRect">
            <a:avLst/>
          </a:prstGeom>
          <a:solidFill>
            <a:schemeClr val="bg1"/>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descr="a3711be.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98160" y="5713699"/>
            <a:ext cx="2156460" cy="621061"/>
          </a:xfrm>
          <a:prstGeom prst="rect">
            <a:avLst/>
          </a:prstGeom>
        </p:spPr>
      </p:pic>
      <p:pic>
        <p:nvPicPr>
          <p:cNvPr id="12" name="Picture 11" descr="vernier-logo_small.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17674" y="5476683"/>
            <a:ext cx="1903046" cy="946765"/>
          </a:xfrm>
          <a:prstGeom prst="rect">
            <a:avLst/>
          </a:prstGeom>
        </p:spPr>
      </p:pic>
      <p:pic>
        <p:nvPicPr>
          <p:cNvPr id="13" name="Picture 12" descr="RCL-Logo_color.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 y="447039"/>
            <a:ext cx="2600960" cy="428289"/>
          </a:xfrm>
          <a:prstGeom prst="rect">
            <a:avLst/>
          </a:prstGeom>
        </p:spPr>
      </p:pic>
      <p:sp>
        <p:nvSpPr>
          <p:cNvPr id="14" name="TextBox 13"/>
          <p:cNvSpPr txBox="1"/>
          <p:nvPr/>
        </p:nvSpPr>
        <p:spPr>
          <a:xfrm>
            <a:off x="393700" y="1004342"/>
            <a:ext cx="3474720" cy="1569660"/>
          </a:xfrm>
          <a:prstGeom prst="rect">
            <a:avLst/>
          </a:prstGeom>
          <a:noFill/>
        </p:spPr>
        <p:txBody>
          <a:bodyPr wrap="square" rtlCol="0">
            <a:spAutoFit/>
          </a:bodyPr>
          <a:lstStyle/>
          <a:p>
            <a:pPr marL="285750" indent="-285750">
              <a:buFont typeface="Arial"/>
              <a:buChar char="•"/>
            </a:pPr>
            <a:r>
              <a:rPr lang="en-US" sz="1600" dirty="0" smtClean="0">
                <a:latin typeface="Proxima Nova Soft" charset="0"/>
                <a:ea typeface="Proxima Nova Soft" charset="0"/>
                <a:cs typeface="Proxima Nova Soft" charset="0"/>
              </a:rPr>
              <a:t>REcharge Academy &amp; Educator Training</a:t>
            </a:r>
          </a:p>
          <a:p>
            <a:pPr marL="285750" indent="-285750">
              <a:buFont typeface="Arial"/>
              <a:buChar char="•"/>
            </a:pPr>
            <a:r>
              <a:rPr lang="en-US" sz="1600" dirty="0" smtClean="0">
                <a:latin typeface="Proxima Nova Soft" charset="0"/>
                <a:ea typeface="Proxima Nova Soft" charset="0"/>
                <a:cs typeface="Proxima Nova Soft" charset="0"/>
              </a:rPr>
              <a:t>Wind and Solar Resources for a broad audience of K-12 learners</a:t>
            </a:r>
          </a:p>
          <a:p>
            <a:pPr marL="285750" indent="-285750">
              <a:buFont typeface="Arial"/>
              <a:buChar char="•"/>
            </a:pPr>
            <a:r>
              <a:rPr lang="en-US" sz="1600" dirty="0" smtClean="0">
                <a:latin typeface="Proxima Nova Soft" charset="0"/>
                <a:ea typeface="Proxima Nova Soft" charset="0"/>
                <a:cs typeface="Proxima Nova Soft" charset="0"/>
              </a:rPr>
              <a:t>Creativity, Making, &amp; Tinkering around renewable energy</a:t>
            </a:r>
          </a:p>
        </p:txBody>
      </p:sp>
      <p:sp>
        <p:nvSpPr>
          <p:cNvPr id="15" name="TextBox 14"/>
          <p:cNvSpPr txBox="1"/>
          <p:nvPr/>
        </p:nvSpPr>
        <p:spPr>
          <a:xfrm>
            <a:off x="409575" y="3982605"/>
            <a:ext cx="3596640" cy="1323439"/>
          </a:xfrm>
          <a:prstGeom prst="rect">
            <a:avLst/>
          </a:prstGeom>
          <a:noFill/>
        </p:spPr>
        <p:txBody>
          <a:bodyPr wrap="square" rtlCol="0">
            <a:spAutoFit/>
          </a:bodyPr>
          <a:lstStyle/>
          <a:p>
            <a:pPr marL="285750" indent="-285750">
              <a:buFont typeface="Arial"/>
              <a:buChar char="•"/>
            </a:pPr>
            <a:r>
              <a:rPr lang="en-US" sz="1600" dirty="0" smtClean="0">
                <a:latin typeface="Proxima Nova Soft" charset="0"/>
                <a:ea typeface="Proxima Nova Soft" charset="0"/>
                <a:cs typeface="Proxima Nova Soft" charset="0"/>
              </a:rPr>
              <a:t>Distributes KidWind solar and wind kits (the stuff you know)</a:t>
            </a:r>
          </a:p>
          <a:p>
            <a:pPr marL="285750" indent="-285750">
              <a:buFont typeface="Arial"/>
              <a:buChar char="•"/>
            </a:pPr>
            <a:r>
              <a:rPr lang="en-US" sz="1600" dirty="0" smtClean="0">
                <a:latin typeface="Proxima Nova Soft" charset="0"/>
                <a:ea typeface="Proxima Nova Soft" charset="0"/>
                <a:cs typeface="Proxima Nova Soft" charset="0"/>
              </a:rPr>
              <a:t>Renewables married with Vernier data collection, analytical tools and documentation = AWESOME</a:t>
            </a:r>
            <a:r>
              <a:rPr lang="en-US" sz="1600" dirty="0" smtClean="0">
                <a:latin typeface="Avenir Book"/>
                <a:cs typeface="Avenir Book"/>
              </a:rPr>
              <a:t>!</a:t>
            </a:r>
            <a:endParaRPr lang="en-US" sz="1600" dirty="0" smtClean="0"/>
          </a:p>
        </p:txBody>
      </p:sp>
      <p:sp>
        <p:nvSpPr>
          <p:cNvPr id="16" name="TextBox 15"/>
          <p:cNvSpPr txBox="1"/>
          <p:nvPr/>
        </p:nvSpPr>
        <p:spPr>
          <a:xfrm>
            <a:off x="5108666" y="3949169"/>
            <a:ext cx="3622584" cy="1569660"/>
          </a:xfrm>
          <a:prstGeom prst="rect">
            <a:avLst/>
          </a:prstGeom>
          <a:noFill/>
        </p:spPr>
        <p:txBody>
          <a:bodyPr wrap="square" rtlCol="0">
            <a:spAutoFit/>
          </a:bodyPr>
          <a:lstStyle/>
          <a:p>
            <a:pPr marL="285750" indent="-285750">
              <a:buFont typeface="Arial"/>
              <a:buChar char="•"/>
            </a:pPr>
            <a:r>
              <a:rPr lang="en-US" sz="1600" dirty="0" smtClean="0">
                <a:latin typeface="Proxima Nova Soft" charset="0"/>
                <a:ea typeface="Proxima Nova Soft" charset="0"/>
                <a:cs typeface="Proxima Nova Soft" charset="0"/>
              </a:rPr>
              <a:t>Creating web-based simulators for middle and high school students around wind turbine and wind farm design</a:t>
            </a:r>
          </a:p>
          <a:p>
            <a:pPr marL="285750" indent="-285750">
              <a:buFont typeface="Arial"/>
              <a:buChar char="•"/>
            </a:pPr>
            <a:r>
              <a:rPr lang="en-US" sz="1600" dirty="0" smtClean="0">
                <a:latin typeface="Proxima Nova Soft" charset="0"/>
                <a:ea typeface="Proxima Nova Soft" charset="0"/>
                <a:cs typeface="Proxima Nova Soft" charset="0"/>
              </a:rPr>
              <a:t>Working on grid simulations for students </a:t>
            </a:r>
          </a:p>
        </p:txBody>
      </p:sp>
      <p:pic>
        <p:nvPicPr>
          <p:cNvPr id="17" name="Picture 16" descr="Screen Shot 2016-05-18 at 3.13.19 PM.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04205" y="334045"/>
            <a:ext cx="2499360" cy="2477202"/>
          </a:xfrm>
          <a:prstGeom prst="rect">
            <a:avLst/>
          </a:prstGeom>
        </p:spPr>
      </p:pic>
      <p:pic>
        <p:nvPicPr>
          <p:cNvPr id="20" name="Picture 19"/>
          <p:cNvPicPr>
            <a:picLocks noChangeAspect="1"/>
          </p:cNvPicPr>
          <p:nvPr/>
        </p:nvPicPr>
        <p:blipFill rotWithShape="1">
          <a:blip r:embed="rId6">
            <a:extLst>
              <a:ext uri="{28A0092B-C50C-407E-A947-70E740481C1C}">
                <a14:useLocalDpi xmlns:a14="http://schemas.microsoft.com/office/drawing/2010/main" val="0"/>
              </a:ext>
            </a:extLst>
          </a:blip>
          <a:srcRect l="24415" t="31479" r="22339" b="30426"/>
          <a:stretch/>
        </p:blipFill>
        <p:spPr>
          <a:xfrm>
            <a:off x="3392913" y="2625653"/>
            <a:ext cx="2398814" cy="965376"/>
          </a:xfrm>
          <a:prstGeom prst="rect">
            <a:avLst/>
          </a:prstGeom>
        </p:spPr>
      </p:pic>
    </p:spTree>
    <p:extLst>
      <p:ext uri="{BB962C8B-B14F-4D97-AF65-F5344CB8AC3E}">
        <p14:creationId xmlns:p14="http://schemas.microsoft.com/office/powerpoint/2010/main" val="1722365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397479" y="156462"/>
            <a:ext cx="5814203" cy="6701538"/>
          </a:xfrm>
        </p:spPr>
      </p:pic>
    </p:spTree>
    <p:extLst>
      <p:ext uri="{BB962C8B-B14F-4D97-AF65-F5344CB8AC3E}">
        <p14:creationId xmlns:p14="http://schemas.microsoft.com/office/powerpoint/2010/main" val="17855482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457200" y="552840"/>
            <a:ext cx="8322411" cy="5525394"/>
          </a:xfrm>
        </p:spPr>
      </p:pic>
    </p:spTree>
    <p:extLst>
      <p:ext uri="{BB962C8B-B14F-4D97-AF65-F5344CB8AC3E}">
        <p14:creationId xmlns:p14="http://schemas.microsoft.com/office/powerpoint/2010/main" val="7729881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Proxima Nova Soft" charset="0"/>
                <a:ea typeface="Proxima Nova Soft" charset="0"/>
                <a:cs typeface="Proxima Nova Soft" charset="0"/>
              </a:rPr>
              <a:t>Some past terrific turbines!</a:t>
            </a:r>
            <a:endParaRPr lang="en-US" dirty="0">
              <a:latin typeface="Proxima Nova Soft" charset="0"/>
              <a:ea typeface="Proxima Nova Soft" charset="0"/>
              <a:cs typeface="Proxima Nova Soft" charset="0"/>
            </a:endParaRPr>
          </a:p>
        </p:txBody>
      </p:sp>
      <p:pic>
        <p:nvPicPr>
          <p:cNvPr id="5" name="Content Placeholder 4"/>
          <p:cNvPicPr>
            <a:picLocks noGrp="1" noChangeAspect="1"/>
          </p:cNvPicPr>
          <p:nvPr>
            <p:ph idx="1"/>
          </p:nvPr>
        </p:nvPicPr>
        <p:blipFill>
          <a:blip r:embed="rId2"/>
          <a:stretch>
            <a:fillRect/>
          </a:stretch>
        </p:blipFill>
        <p:spPr>
          <a:xfrm>
            <a:off x="5510012" y="1659177"/>
            <a:ext cx="3176788" cy="4235717"/>
          </a:xfrm>
          <a:prstGeom prst="rect">
            <a:avLst/>
          </a:prstGeom>
        </p:spPr>
      </p:pic>
      <p:pic>
        <p:nvPicPr>
          <p:cNvPr id="4" name="Picture 3"/>
          <p:cNvPicPr>
            <a:picLocks noChangeAspect="1"/>
          </p:cNvPicPr>
          <p:nvPr/>
        </p:nvPicPr>
        <p:blipFill>
          <a:blip r:embed="rId3"/>
          <a:stretch>
            <a:fillRect/>
          </a:stretch>
        </p:blipFill>
        <p:spPr>
          <a:xfrm>
            <a:off x="160768" y="1824873"/>
            <a:ext cx="5193968" cy="3105560"/>
          </a:xfrm>
          <a:prstGeom prst="rect">
            <a:avLst/>
          </a:prstGeom>
        </p:spPr>
      </p:pic>
    </p:spTree>
    <p:extLst>
      <p:ext uri="{BB962C8B-B14F-4D97-AF65-F5344CB8AC3E}">
        <p14:creationId xmlns:p14="http://schemas.microsoft.com/office/powerpoint/2010/main" val="14838613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80"/>
            <a:ext cx="8229600" cy="1143000"/>
          </a:xfrm>
        </p:spPr>
        <p:txBody>
          <a:bodyPr/>
          <a:lstStyle/>
          <a:p>
            <a:r>
              <a:rPr lang="en-US" dirty="0" err="1" smtClean="0">
                <a:latin typeface="Proxima Nova Soft" charset="0"/>
                <a:ea typeface="Proxima Nova Soft" charset="0"/>
                <a:cs typeface="Proxima Nova Soft" charset="0"/>
              </a:rPr>
              <a:t>KidWind</a:t>
            </a:r>
            <a:r>
              <a:rPr lang="en-US" dirty="0" smtClean="0">
                <a:latin typeface="Proxima Nova Soft" charset="0"/>
                <a:ea typeface="Proxima Nova Soft" charset="0"/>
                <a:cs typeface="Proxima Nova Soft" charset="0"/>
              </a:rPr>
              <a:t> Event Challenges</a:t>
            </a:r>
            <a:endParaRPr lang="en-US" dirty="0">
              <a:latin typeface="Proxima Nova Soft" charset="0"/>
              <a:ea typeface="Proxima Nova Soft" charset="0"/>
              <a:cs typeface="Proxima Nova Soft"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635" y="1364034"/>
            <a:ext cx="7492730" cy="4892124"/>
          </a:xfrm>
          <a:prstGeom prst="rect">
            <a:avLst/>
          </a:prstGeom>
        </p:spPr>
      </p:pic>
    </p:spTree>
    <p:extLst>
      <p:ext uri="{BB962C8B-B14F-4D97-AF65-F5344CB8AC3E}">
        <p14:creationId xmlns:p14="http://schemas.microsoft.com/office/powerpoint/2010/main" val="5309403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095255" y="846138"/>
            <a:ext cx="6953490" cy="5279997"/>
          </a:xfrm>
        </p:spPr>
      </p:pic>
    </p:spTree>
    <p:extLst>
      <p:ext uri="{BB962C8B-B14F-4D97-AF65-F5344CB8AC3E}">
        <p14:creationId xmlns:p14="http://schemas.microsoft.com/office/powerpoint/2010/main" val="720446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rot="16200000">
            <a:off x="31245" y="1630489"/>
            <a:ext cx="5253461" cy="3455893"/>
          </a:xfr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a:off x="4030660" y="1730806"/>
            <a:ext cx="5188908" cy="3319811"/>
          </a:xfrm>
          <a:prstGeom prst="rect">
            <a:avLst/>
          </a:prstGeom>
        </p:spPr>
      </p:pic>
    </p:spTree>
    <p:extLst>
      <p:ext uri="{BB962C8B-B14F-4D97-AF65-F5344CB8AC3E}">
        <p14:creationId xmlns:p14="http://schemas.microsoft.com/office/powerpoint/2010/main" val="10397423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741218" y="846138"/>
            <a:ext cx="7661564" cy="5093625"/>
          </a:xfrm>
        </p:spPr>
      </p:pic>
    </p:spTree>
    <p:extLst>
      <p:ext uri="{BB962C8B-B14F-4D97-AF65-F5344CB8AC3E}">
        <p14:creationId xmlns:p14="http://schemas.microsoft.com/office/powerpoint/2010/main" val="8750223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C:\Users\Joseph\Pictures\KW Events\2012 Challenge Favorite Pics\IMG_3543.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81192" cy="6858000"/>
          </a:xfrm>
          <a:prstGeom prst="rect">
            <a:avLst/>
          </a:prstGeom>
          <a:noFill/>
          <a:ln w="9525">
            <a:noFill/>
            <a:miter lim="800000"/>
            <a:headEnd/>
            <a:tailEnd/>
          </a:ln>
        </p:spPr>
      </p:pic>
    </p:spTree>
    <p:extLst>
      <p:ext uri="{BB962C8B-B14F-4D97-AF65-F5344CB8AC3E}">
        <p14:creationId xmlns:p14="http://schemas.microsoft.com/office/powerpoint/2010/main" val="5321175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a:blip r:embed="rId2" cstate="print"/>
          <a:srcRect/>
          <a:stretch>
            <a:fillRect/>
          </a:stretch>
        </p:blipFill>
        <p:spPr bwMode="auto">
          <a:xfrm>
            <a:off x="457200" y="274638"/>
            <a:ext cx="8229600" cy="6223636"/>
          </a:xfrm>
          <a:prstGeom prst="rect">
            <a:avLst/>
          </a:prstGeom>
          <a:noFill/>
          <a:ln w="9525">
            <a:noFill/>
            <a:miter lim="800000"/>
            <a:headEnd/>
            <a:tailEnd/>
          </a:ln>
        </p:spPr>
      </p:pic>
    </p:spTree>
    <p:extLst>
      <p:ext uri="{BB962C8B-B14F-4D97-AF65-F5344CB8AC3E}">
        <p14:creationId xmlns:p14="http://schemas.microsoft.com/office/powerpoint/2010/main" val="117832818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Z:\PRINT &amp; WEB\IMAGES\Event photos\Challenges\Dallas Challenge 10\kidwind-45.jpg"/>
          <p:cNvPicPr>
            <a:picLocks noChangeAspect="1" noChangeArrowheads="1"/>
          </p:cNvPicPr>
          <p:nvPr/>
        </p:nvPicPr>
        <p:blipFill>
          <a:blip r:embed="rId2" cstate="print"/>
          <a:srcRect/>
          <a:stretch>
            <a:fillRect/>
          </a:stretch>
        </p:blipFill>
        <p:spPr bwMode="auto">
          <a:xfrm>
            <a:off x="228600" y="654229"/>
            <a:ext cx="8686800" cy="5699125"/>
          </a:xfrm>
          <a:prstGeom prst="rect">
            <a:avLst/>
          </a:prstGeom>
          <a:noFill/>
          <a:ln w="9525">
            <a:noFill/>
            <a:miter lim="800000"/>
            <a:headEnd/>
            <a:tailEnd/>
          </a:ln>
        </p:spPr>
      </p:pic>
    </p:spTree>
    <p:extLst>
      <p:ext uri="{BB962C8B-B14F-4D97-AF65-F5344CB8AC3E}">
        <p14:creationId xmlns:p14="http://schemas.microsoft.com/office/powerpoint/2010/main" val="675286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505200" y="5791200"/>
            <a:ext cx="5638800" cy="715963"/>
          </a:xfrm>
        </p:spPr>
        <p:txBody>
          <a:bodyPr/>
          <a:lstStyle/>
          <a:p>
            <a:r>
              <a:rPr lang="en-US" sz="4000" b="1" dirty="0" smtClean="0">
                <a:solidFill>
                  <a:schemeClr val="bg1"/>
                </a:solidFill>
                <a:latin typeface="Arial"/>
                <a:cs typeface="Arial"/>
              </a:rPr>
              <a:t>Curriculum &amp; Training </a:t>
            </a:r>
          </a:p>
        </p:txBody>
      </p:sp>
      <p:sp>
        <p:nvSpPr>
          <p:cNvPr id="41987" name="Content Placeholder 2"/>
          <p:cNvSpPr>
            <a:spLocks noGrp="1"/>
          </p:cNvSpPr>
          <p:nvPr>
            <p:ph idx="1"/>
          </p:nvPr>
        </p:nvSpPr>
        <p:spPr/>
        <p:txBody>
          <a:bodyPr/>
          <a:lstStyle/>
          <a:p>
            <a:endParaRPr lang="en-US" smtClean="0"/>
          </a:p>
        </p:txBody>
      </p:sp>
      <p:pic>
        <p:nvPicPr>
          <p:cNvPr id="41988" name="Picture 2" descr="Z:\PRINT &amp; WEB\IMAGES\Event photos\DMI Tulsa 2.28.09\2) DMI Tour\DMI_Tour377.jpg"/>
          <p:cNvPicPr>
            <a:picLocks noChangeAspect="1" noChangeArrowheads="1"/>
          </p:cNvPicPr>
          <p:nvPr/>
        </p:nvPicPr>
        <p:blipFill>
          <a:blip r:embed="rId3" cstate="email"/>
          <a:srcRect/>
          <a:stretch>
            <a:fillRect/>
          </a:stretch>
        </p:blipFill>
        <p:spPr bwMode="auto">
          <a:xfrm>
            <a:off x="0" y="381000"/>
            <a:ext cx="9372600" cy="6204465"/>
          </a:xfrm>
          <a:prstGeom prst="rect">
            <a:avLst/>
          </a:prstGeom>
          <a:noFill/>
          <a:ln w="9525">
            <a:noFill/>
            <a:miter lim="800000"/>
            <a:headEnd/>
            <a:tailEnd/>
          </a:ln>
        </p:spPr>
      </p:pic>
    </p:spTree>
    <p:extLst>
      <p:ext uri="{BB962C8B-B14F-4D97-AF65-F5344CB8AC3E}">
        <p14:creationId xmlns:p14="http://schemas.microsoft.com/office/powerpoint/2010/main" val="101115704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Z:\PRINT &amp; WEB\IMAGES\Event photos\Challenges\Dallas 10\Pandion's photos\IMG_045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10822515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Proxima Nova Soft" charset="0"/>
                <a:ea typeface="Proxima Nova Soft" charset="0"/>
                <a:cs typeface="Proxima Nova Soft" charset="0"/>
              </a:rPr>
              <a:t>What are the BIG rules?</a:t>
            </a:r>
            <a:endParaRPr lang="en-US" dirty="0">
              <a:latin typeface="Proxima Nova Soft" charset="0"/>
              <a:ea typeface="Proxima Nova Soft" charset="0"/>
              <a:cs typeface="Proxima Nova Soft" charset="0"/>
            </a:endParaRPr>
          </a:p>
        </p:txBody>
      </p:sp>
      <p:sp>
        <p:nvSpPr>
          <p:cNvPr id="3" name="Content Placeholder 2"/>
          <p:cNvSpPr>
            <a:spLocks noGrp="1"/>
          </p:cNvSpPr>
          <p:nvPr>
            <p:ph idx="1"/>
          </p:nvPr>
        </p:nvSpPr>
        <p:spPr/>
        <p:txBody>
          <a:bodyPr/>
          <a:lstStyle/>
          <a:p>
            <a:r>
              <a:rPr lang="en-US" dirty="0" smtClean="0">
                <a:latin typeface="Proxima Nova Soft" charset="0"/>
                <a:ea typeface="Proxima Nova Soft" charset="0"/>
                <a:cs typeface="Proxima Nova Soft" charset="0"/>
              </a:rPr>
              <a:t>Need to build a turbine.</a:t>
            </a:r>
          </a:p>
          <a:p>
            <a:r>
              <a:rPr lang="en-US" dirty="0" smtClean="0">
                <a:latin typeface="Proxima Nova Soft" charset="0"/>
                <a:ea typeface="Proxima Nova Soft" charset="0"/>
                <a:cs typeface="Proxima Nova Soft" charset="0"/>
              </a:rPr>
              <a:t>It needs to generate electricity</a:t>
            </a:r>
          </a:p>
          <a:p>
            <a:r>
              <a:rPr lang="en-US" dirty="0" smtClean="0">
                <a:latin typeface="Proxima Nova Soft" charset="0"/>
                <a:ea typeface="Proxima Nova Soft" charset="0"/>
                <a:cs typeface="Proxima Nova Soft" charset="0"/>
              </a:rPr>
              <a:t>It needs to fit in a 48” x 48” wind tunnel</a:t>
            </a:r>
          </a:p>
          <a:p>
            <a:r>
              <a:rPr lang="en-US" dirty="0" smtClean="0">
                <a:latin typeface="Proxima Nova Soft" charset="0"/>
                <a:ea typeface="Proxima Nova Soft" charset="0"/>
                <a:cs typeface="Proxima Nova Soft" charset="0"/>
              </a:rPr>
              <a:t>It needs to be safe</a:t>
            </a:r>
          </a:p>
          <a:p>
            <a:r>
              <a:rPr lang="en-US" dirty="0" smtClean="0">
                <a:latin typeface="Proxima Nova Soft" charset="0"/>
                <a:ea typeface="Proxima Nova Soft" charset="0"/>
                <a:cs typeface="Proxima Nova Soft" charset="0"/>
              </a:rPr>
              <a:t>It must use a </a:t>
            </a:r>
            <a:r>
              <a:rPr lang="en-US" dirty="0" err="1" smtClean="0">
                <a:latin typeface="Proxima Nova Soft" charset="0"/>
                <a:ea typeface="Proxima Nova Soft" charset="0"/>
                <a:cs typeface="Proxima Nova Soft" charset="0"/>
              </a:rPr>
              <a:t>KidWind</a:t>
            </a:r>
            <a:r>
              <a:rPr lang="en-US" dirty="0" smtClean="0">
                <a:latin typeface="Proxima Nova Soft" charset="0"/>
                <a:ea typeface="Proxima Nova Soft" charset="0"/>
                <a:cs typeface="Proxima Nova Soft" charset="0"/>
              </a:rPr>
              <a:t> generator or you can construct your own generator.</a:t>
            </a:r>
          </a:p>
          <a:p>
            <a:r>
              <a:rPr lang="en-US" dirty="0" smtClean="0">
                <a:latin typeface="Proxima Nova Soft" charset="0"/>
                <a:ea typeface="Proxima Nova Soft" charset="0"/>
                <a:cs typeface="Proxima Nova Soft" charset="0"/>
              </a:rPr>
              <a:t>You must make your own blades</a:t>
            </a:r>
          </a:p>
        </p:txBody>
      </p:sp>
    </p:spTree>
    <p:extLst>
      <p:ext uri="{BB962C8B-B14F-4D97-AF65-F5344CB8AC3E}">
        <p14:creationId xmlns:p14="http://schemas.microsoft.com/office/powerpoint/2010/main" val="2155796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06198" y="0"/>
            <a:ext cx="5910877" cy="6858000"/>
          </a:xfrm>
          <a:prstGeom prst="rect">
            <a:avLst/>
          </a:prstGeom>
        </p:spPr>
      </p:pic>
    </p:spTree>
    <p:extLst>
      <p:ext uri="{BB962C8B-B14F-4D97-AF65-F5344CB8AC3E}">
        <p14:creationId xmlns:p14="http://schemas.microsoft.com/office/powerpoint/2010/main" val="4426348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710"/>
            <a:ext cx="8229600" cy="1143000"/>
          </a:xfrm>
        </p:spPr>
        <p:txBody>
          <a:bodyPr/>
          <a:lstStyle/>
          <a:p>
            <a:r>
              <a:rPr lang="en-US" dirty="0" smtClean="0">
                <a:latin typeface="Proxima Nova Soft" charset="0"/>
                <a:ea typeface="Proxima Nova Soft" charset="0"/>
                <a:cs typeface="Proxima Nova Soft" charset="0"/>
              </a:rPr>
              <a:t>Generators – New RULE!</a:t>
            </a:r>
            <a:endParaRPr lang="en-US" dirty="0">
              <a:latin typeface="Proxima Nova Soft" charset="0"/>
              <a:ea typeface="Proxima Nova Soft" charset="0"/>
              <a:cs typeface="Proxima Nova Soft" charset="0"/>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1252" y="2334651"/>
            <a:ext cx="3190109" cy="2542382"/>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56210" y="733246"/>
            <a:ext cx="2560318" cy="2898474"/>
          </a:xfrm>
          <a:prstGeom prst="rect">
            <a:avLst/>
          </a:prstGeom>
        </p:spPr>
      </p:pic>
      <p:cxnSp>
        <p:nvCxnSpPr>
          <p:cNvPr id="7" name="Straight Connector 6"/>
          <p:cNvCxnSpPr/>
          <p:nvPr/>
        </p:nvCxnSpPr>
        <p:spPr>
          <a:xfrm>
            <a:off x="4554747" y="1276710"/>
            <a:ext cx="0" cy="4744529"/>
          </a:xfrm>
          <a:prstGeom prst="line">
            <a:avLst/>
          </a:prstGeom>
          <a:ln w="63500">
            <a:solidFill>
              <a:srgbClr val="4F5755"/>
            </a:solidFill>
          </a:ln>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62092" y="3861519"/>
            <a:ext cx="4147241" cy="2685930"/>
          </a:xfrm>
          <a:prstGeom prst="rect">
            <a:avLst/>
          </a:prstGeom>
        </p:spPr>
      </p:pic>
    </p:spTree>
    <p:extLst>
      <p:ext uri="{BB962C8B-B14F-4D97-AF65-F5344CB8AC3E}">
        <p14:creationId xmlns:p14="http://schemas.microsoft.com/office/powerpoint/2010/main" val="4799824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8931" y="289569"/>
            <a:ext cx="3505500" cy="6232002"/>
          </a:xfrm>
        </p:spPr>
      </p:pic>
    </p:spTree>
    <p:extLst>
      <p:ext uri="{BB962C8B-B14F-4D97-AF65-F5344CB8AC3E}">
        <p14:creationId xmlns:p14="http://schemas.microsoft.com/office/powerpoint/2010/main" val="1779324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Proxima Nova Soft" charset="0"/>
                <a:ea typeface="Proxima Nova Soft" charset="0"/>
                <a:cs typeface="Proxima Nova Soft" charset="0"/>
              </a:rPr>
              <a:t>You can use 3D printers!</a:t>
            </a:r>
            <a:endParaRPr lang="en-US" dirty="0">
              <a:latin typeface="Proxima Nova Soft" charset="0"/>
              <a:ea typeface="Proxima Nova Soft" charset="0"/>
              <a:cs typeface="Proxima Nova Soft" charset="0"/>
            </a:endParaRP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54182" y="1606118"/>
            <a:ext cx="8035636" cy="4520045"/>
          </a:xfrm>
          <a:prstGeom prst="rect">
            <a:avLst/>
          </a:prstGeom>
        </p:spPr>
      </p:pic>
    </p:spTree>
    <p:extLst>
      <p:ext uri="{BB962C8B-B14F-4D97-AF65-F5344CB8AC3E}">
        <p14:creationId xmlns:p14="http://schemas.microsoft.com/office/powerpoint/2010/main" val="11172489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latin typeface="Proxima Nova Soft" charset="0"/>
                <a:ea typeface="Proxima Nova Soft" charset="0"/>
                <a:cs typeface="Proxima Nova Soft" charset="0"/>
              </a:rPr>
              <a:t>How are teams evaluated?</a:t>
            </a:r>
            <a:endParaRPr lang="en-US" dirty="0">
              <a:latin typeface="Proxima Nova Soft" charset="0"/>
              <a:ea typeface="Proxima Nova Soft" charset="0"/>
              <a:cs typeface="Proxima Nova Soft"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087591" y="970827"/>
            <a:ext cx="4744529" cy="5786889"/>
          </a:xfrm>
        </p:spPr>
      </p:pic>
    </p:spTree>
    <p:extLst>
      <p:ext uri="{BB962C8B-B14F-4D97-AF65-F5344CB8AC3E}">
        <p14:creationId xmlns:p14="http://schemas.microsoft.com/office/powerpoint/2010/main" val="60428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4049"/>
          </a:xfrm>
        </p:spPr>
        <p:txBody>
          <a:bodyPr/>
          <a:lstStyle/>
          <a:p>
            <a:r>
              <a:rPr lang="en-US" dirty="0" smtClean="0">
                <a:latin typeface="Proxima Nova Soft" charset="0"/>
                <a:ea typeface="Proxima Nova Soft" charset="0"/>
                <a:cs typeface="Proxima Nova Soft" charset="0"/>
              </a:rPr>
              <a:t>How will the turbine be tested?</a:t>
            </a:r>
            <a:endParaRPr lang="en-US" dirty="0">
              <a:latin typeface="Proxima Nova Soft" charset="0"/>
              <a:ea typeface="Proxima Nova Soft" charset="0"/>
              <a:cs typeface="Proxima Nova Soft"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40091" y="1269282"/>
            <a:ext cx="6663818" cy="5269542"/>
          </a:xfrm>
          <a:prstGeom prst="rect">
            <a:avLst/>
          </a:prstGeom>
        </p:spPr>
      </p:pic>
    </p:spTree>
    <p:extLst>
      <p:ext uri="{BB962C8B-B14F-4D97-AF65-F5344CB8AC3E}">
        <p14:creationId xmlns:p14="http://schemas.microsoft.com/office/powerpoint/2010/main" val="6306334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357"/>
            <a:ext cx="8229600" cy="1143000"/>
          </a:xfrm>
        </p:spPr>
        <p:txBody>
          <a:bodyPr>
            <a:normAutofit/>
          </a:bodyPr>
          <a:lstStyle/>
          <a:p>
            <a:r>
              <a:rPr lang="en-US">
                <a:latin typeface="Proxima Nova Soft" charset="0"/>
                <a:ea typeface="Proxima Nova Soft" charset="0"/>
                <a:cs typeface="Proxima Nova Soft" charset="0"/>
              </a:rPr>
              <a:t>P</a:t>
            </a:r>
            <a:r>
              <a:rPr lang="en-US" smtClean="0">
                <a:latin typeface="Proxima Nova Soft" charset="0"/>
                <a:ea typeface="Proxima Nova Soft" charset="0"/>
                <a:cs typeface="Proxima Nova Soft" charset="0"/>
              </a:rPr>
              <a:t>ower and Energy </a:t>
            </a:r>
            <a:r>
              <a:rPr lang="en-US" dirty="0">
                <a:latin typeface="Proxima Nova Soft" charset="0"/>
                <a:ea typeface="Proxima Nova Soft" charset="0"/>
                <a:cs typeface="Proxima Nova Soft" charset="0"/>
              </a:rPr>
              <a:t>D</a:t>
            </a:r>
            <a:r>
              <a:rPr lang="en-US" smtClean="0">
                <a:latin typeface="Proxima Nova Soft" charset="0"/>
                <a:ea typeface="Proxima Nova Soft" charset="0"/>
                <a:cs typeface="Proxima Nova Soft" charset="0"/>
              </a:rPr>
              <a:t>ata</a:t>
            </a:r>
            <a:endParaRPr lang="en-US" dirty="0">
              <a:latin typeface="Proxima Nova Soft" charset="0"/>
              <a:ea typeface="Proxima Nova Soft" charset="0"/>
              <a:cs typeface="Proxima Nova Soft" charset="0"/>
            </a:endParaRPr>
          </a:p>
        </p:txBody>
      </p:sp>
      <p:sp>
        <p:nvSpPr>
          <p:cNvPr id="3" name="Content Placeholder 2"/>
          <p:cNvSpPr>
            <a:spLocks noGrp="1"/>
          </p:cNvSpPr>
          <p:nvPr>
            <p:ph idx="1"/>
          </p:nvPr>
        </p:nvSpPr>
        <p:spPr/>
        <p:txBody>
          <a:bodyPr/>
          <a:lstStyle/>
          <a:p>
            <a:endParaRPr lang="en-US"/>
          </a:p>
        </p:txBody>
      </p:sp>
      <p:pic>
        <p:nvPicPr>
          <p:cNvPr id="4" name="Picture 4" descr="screen-capture-2.png"/>
          <p:cNvPicPr>
            <a:picLocks noChangeAspect="1"/>
          </p:cNvPicPr>
          <p:nvPr/>
        </p:nvPicPr>
        <p:blipFill>
          <a:blip r:embed="rId2" cstate="print"/>
          <a:srcRect/>
          <a:stretch>
            <a:fillRect/>
          </a:stretch>
        </p:blipFill>
        <p:spPr bwMode="auto">
          <a:xfrm>
            <a:off x="0" y="1326357"/>
            <a:ext cx="8947711" cy="5275421"/>
          </a:xfrm>
          <a:prstGeom prst="rect">
            <a:avLst/>
          </a:prstGeom>
          <a:noFill/>
          <a:ln w="9525">
            <a:noFill/>
            <a:miter lim="800000"/>
            <a:headEnd/>
            <a:tailEnd/>
          </a:ln>
        </p:spPr>
      </p:pic>
    </p:spTree>
    <p:extLst>
      <p:ext uri="{BB962C8B-B14F-4D97-AF65-F5344CB8AC3E}">
        <p14:creationId xmlns:p14="http://schemas.microsoft.com/office/powerpoint/2010/main" val="122405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0975"/>
            <a:ext cx="8229600" cy="1143000"/>
          </a:xfrm>
        </p:spPr>
        <p:txBody>
          <a:bodyPr>
            <a:normAutofit fontScale="90000"/>
          </a:bodyPr>
          <a:lstStyle/>
          <a:p>
            <a:r>
              <a:rPr lang="en-US" dirty="0" smtClean="0">
                <a:latin typeface="Proxima Nova Soft" charset="0"/>
                <a:ea typeface="Proxima Nova Soft" charset="0"/>
                <a:cs typeface="Proxima Nova Soft" charset="0"/>
              </a:rPr>
              <a:t>2017 PILOT BONUS CHALLENGES</a:t>
            </a:r>
            <a:endParaRPr lang="en-US" dirty="0">
              <a:latin typeface="Proxima Nova Soft" charset="0"/>
              <a:ea typeface="Proxima Nova Soft" charset="0"/>
              <a:cs typeface="Proxima Nova Soft" charset="0"/>
            </a:endParaRPr>
          </a:p>
        </p:txBody>
      </p:sp>
      <p:sp>
        <p:nvSpPr>
          <p:cNvPr id="3" name="Content Placeholder 2"/>
          <p:cNvSpPr>
            <a:spLocks noGrp="1"/>
          </p:cNvSpPr>
          <p:nvPr>
            <p:ph idx="1"/>
          </p:nvPr>
        </p:nvSpPr>
        <p:spPr>
          <a:xfrm>
            <a:off x="457200" y="5167665"/>
            <a:ext cx="8229600" cy="1610359"/>
          </a:xfrm>
        </p:spPr>
        <p:txBody>
          <a:bodyPr>
            <a:normAutofit/>
          </a:bodyPr>
          <a:lstStyle/>
          <a:p>
            <a:r>
              <a:rPr lang="en-US" dirty="0" smtClean="0">
                <a:latin typeface="Proxima Nova Soft" charset="0"/>
                <a:ea typeface="Proxima Nova Soft" charset="0"/>
                <a:cs typeface="Proxima Nova Soft" charset="0"/>
              </a:rPr>
              <a:t>Automated Systems (VA, MN, WA)</a:t>
            </a:r>
          </a:p>
          <a:p>
            <a:r>
              <a:rPr lang="en-US" dirty="0" smtClean="0">
                <a:latin typeface="Proxima Nova Soft" charset="0"/>
                <a:ea typeface="Proxima Nova Soft" charset="0"/>
                <a:cs typeface="Proxima Nova Soft" charset="0"/>
              </a:rPr>
              <a:t>Offshore Wind (ME)</a:t>
            </a:r>
          </a:p>
          <a:p>
            <a:r>
              <a:rPr lang="en-US" dirty="0" smtClean="0">
                <a:latin typeface="Proxima Nova Soft" charset="0"/>
                <a:ea typeface="Proxima Nova Soft" charset="0"/>
                <a:cs typeface="Proxima Nova Soft" charset="0"/>
              </a:rPr>
              <a:t>Misconceptions Poster Projects (VA &amp; PA)</a:t>
            </a:r>
            <a:endParaRPr lang="en-US" dirty="0">
              <a:latin typeface="Proxima Nova Soft" charset="0"/>
              <a:ea typeface="Proxima Nova Soft" charset="0"/>
              <a:cs typeface="Proxima Nova Soft" charset="0"/>
            </a:endParaRP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t="11525"/>
          <a:stretch/>
        </p:blipFill>
        <p:spPr>
          <a:xfrm>
            <a:off x="1564640" y="1242695"/>
            <a:ext cx="5689600" cy="3775395"/>
          </a:xfrm>
          <a:prstGeom prst="rect">
            <a:avLst/>
          </a:prstGeom>
        </p:spPr>
      </p:pic>
    </p:spTree>
    <p:extLst>
      <p:ext uri="{BB962C8B-B14F-4D97-AF65-F5344CB8AC3E}">
        <p14:creationId xmlns:p14="http://schemas.microsoft.com/office/powerpoint/2010/main" val="20033548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6019800"/>
            <a:ext cx="4267200" cy="639763"/>
          </a:xfrm>
        </p:spPr>
        <p:txBody>
          <a:bodyPr>
            <a:normAutofit fontScale="90000"/>
          </a:bodyPr>
          <a:lstStyle/>
          <a:p>
            <a:r>
              <a:rPr lang="en-US" sz="4000" b="1" dirty="0" smtClean="0">
                <a:latin typeface="Arial"/>
                <a:cs typeface="Arial"/>
              </a:rPr>
              <a:t>WindSenators</a:t>
            </a:r>
          </a:p>
        </p:txBody>
      </p:sp>
      <p:sp>
        <p:nvSpPr>
          <p:cNvPr id="44035" name="Content Placeholder 2"/>
          <p:cNvSpPr>
            <a:spLocks noGrp="1"/>
          </p:cNvSpPr>
          <p:nvPr>
            <p:ph idx="1"/>
          </p:nvPr>
        </p:nvSpPr>
        <p:spPr/>
        <p:txBody>
          <a:bodyPr/>
          <a:lstStyle/>
          <a:p>
            <a:endParaRPr lang="en-US" smtClean="0"/>
          </a:p>
        </p:txBody>
      </p:sp>
      <p:pic>
        <p:nvPicPr>
          <p:cNvPr id="44036" name="Picture 2" descr="Z:\PRINT &amp; WEB\IMAGES\Event photos\WindSenator training\Pamela's WindSenator Training Pictures\DSC01044.JPG"/>
          <p:cNvPicPr>
            <a:picLocks noChangeAspect="1" noChangeArrowheads="1"/>
          </p:cNvPicPr>
          <p:nvPr/>
        </p:nvPicPr>
        <p:blipFill>
          <a:blip r:embed="rId3" cstate="email"/>
          <a:srcRect/>
          <a:stretch>
            <a:fillRect/>
          </a:stretch>
        </p:blipFill>
        <p:spPr bwMode="auto">
          <a:xfrm>
            <a:off x="-197734" y="304800"/>
            <a:ext cx="9722734" cy="6400800"/>
          </a:xfrm>
          <a:prstGeom prst="rect">
            <a:avLst/>
          </a:prstGeom>
          <a:noFill/>
          <a:ln w="9525">
            <a:noFill/>
            <a:miter lim="800000"/>
            <a:headEnd/>
            <a:tailEnd/>
          </a:ln>
        </p:spPr>
      </p:pic>
    </p:spTree>
    <p:extLst>
      <p:ext uri="{BB962C8B-B14F-4D97-AF65-F5344CB8AC3E}">
        <p14:creationId xmlns:p14="http://schemas.microsoft.com/office/powerpoint/2010/main" val="166860061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84"/>
            <a:ext cx="8229600" cy="1143000"/>
          </a:xfrm>
        </p:spPr>
        <p:txBody>
          <a:bodyPr/>
          <a:lstStyle/>
          <a:p>
            <a:r>
              <a:rPr lang="en-US" dirty="0" smtClean="0">
                <a:latin typeface="Proxima Nova Soft" charset="0"/>
                <a:ea typeface="Proxima Nova Soft" charset="0"/>
                <a:cs typeface="Proxima Nova Soft" charset="0"/>
              </a:rPr>
              <a:t>What is the National Challenge?</a:t>
            </a:r>
            <a:endParaRPr lang="en-US" dirty="0">
              <a:latin typeface="Proxima Nova Soft" charset="0"/>
              <a:ea typeface="Proxima Nova Soft" charset="0"/>
              <a:cs typeface="Proxima Nova Soft"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51635" y="2299419"/>
            <a:ext cx="5779935" cy="4271274"/>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80242" y="1403949"/>
            <a:ext cx="4368800" cy="1549400"/>
          </a:xfrm>
          <a:prstGeom prst="rect">
            <a:avLst/>
          </a:prstGeom>
        </p:spPr>
      </p:pic>
    </p:spTree>
    <p:extLst>
      <p:ext uri="{BB962C8B-B14F-4D97-AF65-F5344CB8AC3E}">
        <p14:creationId xmlns:p14="http://schemas.microsoft.com/office/powerpoint/2010/main" val="19921212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94282"/>
            <a:ext cx="9144000" cy="944721"/>
          </a:xfrm>
        </p:spPr>
        <p:txBody>
          <a:bodyPr>
            <a:normAutofit fontScale="90000"/>
          </a:bodyPr>
          <a:lstStyle/>
          <a:p>
            <a:pPr algn="ctr"/>
            <a:r>
              <a:rPr lang="en-US" sz="3600" dirty="0" smtClean="0">
                <a:latin typeface="Proxima Nova Soft" charset="0"/>
                <a:ea typeface="Proxima Nova Soft" charset="0"/>
                <a:cs typeface="Proxima Nova Soft" charset="0"/>
              </a:rPr>
              <a:t>2016 New Orleans / 50 Teams / 350+ People</a:t>
            </a:r>
            <a:endParaRPr lang="en-US" sz="3600" dirty="0">
              <a:latin typeface="Proxima Nova Soft" charset="0"/>
              <a:ea typeface="Proxima Nova Soft" charset="0"/>
              <a:cs typeface="Proxima Nova Soft"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836531" y="284957"/>
            <a:ext cx="3735469" cy="5333682"/>
          </a:xfr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94897" y="284957"/>
            <a:ext cx="3462644" cy="22653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14733" y="2725962"/>
            <a:ext cx="3465667" cy="2892677"/>
          </a:xfrm>
          <a:prstGeom prst="rect">
            <a:avLst/>
          </a:prstGeom>
        </p:spPr>
      </p:pic>
    </p:spTree>
    <p:extLst>
      <p:ext uri="{BB962C8B-B14F-4D97-AF65-F5344CB8AC3E}">
        <p14:creationId xmlns:p14="http://schemas.microsoft.com/office/powerpoint/2010/main" val="1644596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045" y="235730"/>
            <a:ext cx="7886700" cy="1325563"/>
          </a:xfrm>
        </p:spPr>
        <p:txBody>
          <a:bodyPr/>
          <a:lstStyle/>
          <a:p>
            <a:r>
              <a:rPr lang="en-US" dirty="0" smtClean="0">
                <a:latin typeface="Proxima Nova Soft" charset="0"/>
                <a:ea typeface="Proxima Nova Soft" charset="0"/>
                <a:cs typeface="Proxima Nova Soft" charset="0"/>
              </a:rPr>
              <a:t>How to work with us?</a:t>
            </a:r>
            <a:endParaRPr lang="en-US" dirty="0">
              <a:latin typeface="Proxima Nova Soft" charset="0"/>
              <a:ea typeface="Proxima Nova Soft" charset="0"/>
              <a:cs typeface="Proxima Nova Soft" charset="0"/>
            </a:endParaRPr>
          </a:p>
        </p:txBody>
      </p:sp>
      <p:sp>
        <p:nvSpPr>
          <p:cNvPr id="3" name="Content Placeholder 2"/>
          <p:cNvSpPr>
            <a:spLocks noGrp="1"/>
          </p:cNvSpPr>
          <p:nvPr>
            <p:ph idx="1"/>
          </p:nvPr>
        </p:nvSpPr>
        <p:spPr>
          <a:xfrm>
            <a:off x="276045" y="1690689"/>
            <a:ext cx="8239305" cy="2881311"/>
          </a:xfrm>
        </p:spPr>
        <p:txBody>
          <a:bodyPr>
            <a:normAutofit/>
          </a:bodyPr>
          <a:lstStyle/>
          <a:p>
            <a:r>
              <a:rPr lang="en-US" sz="2400" dirty="0" smtClean="0">
                <a:latin typeface="Proxima Nova Soft" charset="0"/>
                <a:ea typeface="Proxima Nova Soft" charset="0"/>
                <a:cs typeface="Proxima Nova Soft" charset="0"/>
              </a:rPr>
              <a:t>Volunteer at a local or national challenge. (FREE)</a:t>
            </a:r>
          </a:p>
          <a:p>
            <a:r>
              <a:rPr lang="en-US" sz="2400" dirty="0" smtClean="0">
                <a:latin typeface="Proxima Nova Soft" charset="0"/>
                <a:ea typeface="Proxima Nova Soft" charset="0"/>
                <a:cs typeface="Proxima Nova Soft" charset="0"/>
              </a:rPr>
              <a:t>Buy stuff &amp; give to schools/teachers who want it.  ($100+)</a:t>
            </a:r>
          </a:p>
          <a:p>
            <a:r>
              <a:rPr lang="en-US" sz="2400" dirty="0" smtClean="0">
                <a:latin typeface="Proxima Nova Soft" charset="0"/>
                <a:ea typeface="Proxima Nova Soft" charset="0"/>
                <a:cs typeface="Proxima Nova Soft" charset="0"/>
              </a:rPr>
              <a:t>Send teachers to </a:t>
            </a:r>
            <a:r>
              <a:rPr lang="en-US" sz="2400" dirty="0" err="1" smtClean="0">
                <a:latin typeface="Proxima Nova Soft" charset="0"/>
                <a:ea typeface="Proxima Nova Soft" charset="0"/>
                <a:cs typeface="Proxima Nova Soft" charset="0"/>
              </a:rPr>
              <a:t>REcharge</a:t>
            </a:r>
            <a:r>
              <a:rPr lang="en-US" sz="2400" dirty="0" smtClean="0">
                <a:latin typeface="Proxima Nova Soft" charset="0"/>
                <a:ea typeface="Proxima Nova Soft" charset="0"/>
                <a:cs typeface="Proxima Nova Soft" charset="0"/>
              </a:rPr>
              <a:t> Academy ($500-$1500)</a:t>
            </a:r>
          </a:p>
          <a:p>
            <a:r>
              <a:rPr lang="en-US" sz="2400" dirty="0" smtClean="0">
                <a:latin typeface="Proxima Nova Soft" charset="0"/>
                <a:ea typeface="Proxima Nova Soft" charset="0"/>
                <a:cs typeface="Proxima Nova Soft" charset="0"/>
              </a:rPr>
              <a:t>Sponsor a workshop at a school ($3-$4000)</a:t>
            </a:r>
          </a:p>
          <a:p>
            <a:r>
              <a:rPr lang="en-US" sz="2400" dirty="0" smtClean="0">
                <a:latin typeface="Proxima Nova Soft" charset="0"/>
                <a:ea typeface="Proxima Nova Soft" charset="0"/>
                <a:cs typeface="Proxima Nova Soft" charset="0"/>
              </a:rPr>
              <a:t>Sponsor a local </a:t>
            </a:r>
            <a:r>
              <a:rPr lang="en-US" sz="2400" dirty="0" err="1" smtClean="0">
                <a:latin typeface="Proxima Nova Soft" charset="0"/>
                <a:ea typeface="Proxima Nova Soft" charset="0"/>
                <a:cs typeface="Proxima Nova Soft" charset="0"/>
              </a:rPr>
              <a:t>KidWind</a:t>
            </a:r>
            <a:r>
              <a:rPr lang="en-US" sz="2400" dirty="0" smtClean="0">
                <a:latin typeface="Proxima Nova Soft" charset="0"/>
                <a:ea typeface="Proxima Nova Soft" charset="0"/>
                <a:cs typeface="Proxima Nova Soft" charset="0"/>
              </a:rPr>
              <a:t> Challenge ($5000)</a:t>
            </a:r>
          </a:p>
          <a:p>
            <a:r>
              <a:rPr lang="en-US" sz="2400" dirty="0" smtClean="0">
                <a:latin typeface="Proxima Nova Soft" charset="0"/>
                <a:ea typeface="Proxima Nova Soft" charset="0"/>
                <a:cs typeface="Proxima Nova Soft" charset="0"/>
              </a:rPr>
              <a:t>Sponsor the National </a:t>
            </a:r>
            <a:r>
              <a:rPr lang="en-US" sz="2400" dirty="0" err="1" smtClean="0">
                <a:latin typeface="Proxima Nova Soft" charset="0"/>
                <a:ea typeface="Proxima Nova Soft" charset="0"/>
                <a:cs typeface="Proxima Nova Soft" charset="0"/>
              </a:rPr>
              <a:t>KidWind</a:t>
            </a:r>
            <a:r>
              <a:rPr lang="en-US" sz="2400" dirty="0" smtClean="0">
                <a:latin typeface="Proxima Nova Soft" charset="0"/>
                <a:ea typeface="Proxima Nova Soft" charset="0"/>
                <a:cs typeface="Proxima Nova Soft" charset="0"/>
              </a:rPr>
              <a:t> Challenge ($2500+)</a:t>
            </a:r>
            <a:endParaRPr lang="en-US" sz="2400" dirty="0">
              <a:latin typeface="Proxima Nova Soft" charset="0"/>
              <a:ea typeface="Proxima Nova Soft" charset="0"/>
              <a:cs typeface="Proxima Nova Soft" charset="0"/>
            </a:endParaRPr>
          </a:p>
        </p:txBody>
      </p:sp>
    </p:spTree>
    <p:extLst>
      <p:ext uri="{BB962C8B-B14F-4D97-AF65-F5344CB8AC3E}">
        <p14:creationId xmlns:p14="http://schemas.microsoft.com/office/powerpoint/2010/main" val="704297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ennerteachers.jpg"/>
          <p:cNvPicPr>
            <a:picLocks noGrp="1" noChangeAspect="1"/>
          </p:cNvPicPr>
          <p:nvPr>
            <p:ph idx="1"/>
          </p:nvPr>
        </p:nvPicPr>
        <p:blipFill>
          <a:blip r:embed="rId2" cstate="email"/>
          <a:stretch>
            <a:fillRect/>
          </a:stretch>
        </p:blipFill>
        <p:spPr>
          <a:xfrm>
            <a:off x="2057400" y="91281"/>
            <a:ext cx="4495800" cy="6743700"/>
          </a:xfrm>
        </p:spPr>
      </p:pic>
    </p:spTree>
    <p:extLst>
      <p:ext uri="{BB962C8B-B14F-4D97-AF65-F5344CB8AC3E}">
        <p14:creationId xmlns:p14="http://schemas.microsoft.com/office/powerpoint/2010/main" val="9760366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6858000" cy="1066800"/>
          </a:xfrm>
        </p:spPr>
        <p:txBody>
          <a:bodyPr>
            <a:normAutofit fontScale="90000"/>
          </a:bodyPr>
          <a:lstStyle/>
          <a:p>
            <a:pPr algn="l"/>
            <a:r>
              <a:rPr lang="en-US" dirty="0" smtClean="0"/>
              <a:t>MacGyver Windmills</a:t>
            </a:r>
            <a:br>
              <a:rPr lang="en-US" dirty="0" smtClean="0"/>
            </a:br>
            <a:r>
              <a:rPr lang="en-US" sz="2800" dirty="0" err="1" smtClean="0"/>
              <a:t>WindWise</a:t>
            </a:r>
            <a:r>
              <a:rPr lang="en-US" sz="2800" dirty="0" smtClean="0"/>
              <a:t> Lesson #8</a:t>
            </a:r>
            <a:endParaRPr lang="en-US" sz="2800" dirty="0"/>
          </a:p>
        </p:txBody>
      </p:sp>
      <p:pic>
        <p:nvPicPr>
          <p:cNvPr id="13314" name="Picture 2" descr="http://25.media.tumblr.com/837e4ca6ef06d543b3d957daa61b62ec/tumblr_mr2osrgyN81sdz6z0o1_1280.jpg"/>
          <p:cNvPicPr>
            <a:picLocks noChangeAspect="1" noChangeArrowheads="1"/>
          </p:cNvPicPr>
          <p:nvPr/>
        </p:nvPicPr>
        <p:blipFill>
          <a:blip r:embed="rId2" cstate="email"/>
          <a:srcRect/>
          <a:stretch>
            <a:fillRect/>
          </a:stretch>
        </p:blipFill>
        <p:spPr bwMode="auto">
          <a:xfrm>
            <a:off x="5334000" y="1905000"/>
            <a:ext cx="3505200" cy="4419600"/>
          </a:xfrm>
          <a:prstGeom prst="rect">
            <a:avLst/>
          </a:prstGeom>
          <a:noFill/>
        </p:spPr>
      </p:pic>
      <p:pic>
        <p:nvPicPr>
          <p:cNvPr id="13316" name="Picture 4" descr="http://25.media.tumblr.com/e1e55d7469e40a3af0266aae17f6d4d1/tumblr_mr2opuD3B01sdz6z0o3_1280.jpg"/>
          <p:cNvPicPr>
            <a:picLocks noChangeAspect="1" noChangeArrowheads="1"/>
          </p:cNvPicPr>
          <p:nvPr/>
        </p:nvPicPr>
        <p:blipFill>
          <a:blip r:embed="rId3" cstate="email"/>
          <a:srcRect/>
          <a:stretch>
            <a:fillRect/>
          </a:stretch>
        </p:blipFill>
        <p:spPr bwMode="auto">
          <a:xfrm>
            <a:off x="304800" y="2286000"/>
            <a:ext cx="4775200" cy="3581400"/>
          </a:xfrm>
          <a:prstGeom prst="rect">
            <a:avLst/>
          </a:prstGeom>
          <a:noFill/>
        </p:spPr>
      </p:pic>
      <p:pic>
        <p:nvPicPr>
          <p:cNvPr id="7" name="Picture 1"/>
          <p:cNvPicPr>
            <a:picLocks noChangeAspect="1" noChangeArrowheads="1"/>
          </p:cNvPicPr>
          <p:nvPr/>
        </p:nvPicPr>
        <p:blipFill>
          <a:blip r:embed="rId4" cstate="email"/>
          <a:srcRect/>
          <a:stretch>
            <a:fillRect/>
          </a:stretch>
        </p:blipFill>
        <p:spPr bwMode="auto">
          <a:xfrm>
            <a:off x="304800" y="228600"/>
            <a:ext cx="1465385" cy="1905000"/>
          </a:xfrm>
          <a:prstGeom prst="rect">
            <a:avLst/>
          </a:prstGeom>
          <a:noFill/>
          <a:ln w="9525">
            <a:noFill/>
            <a:miter lim="800000"/>
            <a:headEnd/>
            <a:tailEnd/>
          </a:ln>
        </p:spPr>
      </p:pic>
    </p:spTree>
    <p:extLst>
      <p:ext uri="{BB962C8B-B14F-4D97-AF65-F5344CB8AC3E}">
        <p14:creationId xmlns:p14="http://schemas.microsoft.com/office/powerpoint/2010/main" val="966072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endParaRPr lang="en-US">
              <a:latin typeface="Futura Medium" pitchFamily="-100" charset="0"/>
              <a:ea typeface="Futura Medium" pitchFamily="-100" charset="0"/>
              <a:cs typeface="Futura Medium" pitchFamily="-100" charset="0"/>
            </a:endParaRPr>
          </a:p>
        </p:txBody>
      </p:sp>
      <p:sp>
        <p:nvSpPr>
          <p:cNvPr id="39939" name="Content Placeholder 2"/>
          <p:cNvSpPr>
            <a:spLocks noGrp="1"/>
          </p:cNvSpPr>
          <p:nvPr>
            <p:ph idx="1"/>
          </p:nvPr>
        </p:nvSpPr>
        <p:spPr/>
        <p:txBody>
          <a:bodyPr/>
          <a:lstStyle/>
          <a:p>
            <a:endParaRPr lang="en-US">
              <a:latin typeface="Futura Book" pitchFamily="-100" charset="0"/>
              <a:ea typeface="Futura Book" pitchFamily="-100" charset="0"/>
              <a:cs typeface="Futura Book" pitchFamily="-100" charset="0"/>
            </a:endParaRPr>
          </a:p>
        </p:txBody>
      </p:sp>
      <p:sp>
        <p:nvSpPr>
          <p:cNvPr id="39940" name="Footer Placeholder 3"/>
          <p:cNvSpPr>
            <a:spLocks noGrp="1"/>
          </p:cNvSpPr>
          <p:nvPr>
            <p:ph type="ftr" sz="quarter" idx="11"/>
          </p:nvPr>
        </p:nvSpPr>
        <p:spPr bwMode="auto">
          <a:noFill/>
          <a:ln>
            <a:miter lim="800000"/>
            <a:headEnd/>
            <a:tailEnd/>
          </a:ln>
        </p:spPr>
        <p:txBody>
          <a:bodyPr/>
          <a:lstStyle/>
          <a:p>
            <a:r>
              <a:rPr lang="en-US"/>
              <a:t>KidWind Project   |   www.kidwind.org</a:t>
            </a:r>
          </a:p>
        </p:txBody>
      </p:sp>
      <p:pic>
        <p:nvPicPr>
          <p:cNvPr id="39941" name="Picture 2" descr="Z:\PRINT &amp; WEB\IMAGES\SciGirls\Wind MN 050.jpg"/>
          <p:cNvPicPr>
            <a:picLocks noChangeAspect="1" noChangeArrowheads="1"/>
          </p:cNvPicPr>
          <p:nvPr/>
        </p:nvPicPr>
        <p:blipFill>
          <a:blip r:embed="rId2" cstate="email"/>
          <a:srcRect/>
          <a:stretch>
            <a:fillRect/>
          </a:stretch>
        </p:blipFill>
        <p:spPr bwMode="auto">
          <a:xfrm>
            <a:off x="762000" y="685800"/>
            <a:ext cx="7654925" cy="5740400"/>
          </a:xfrm>
          <a:prstGeom prst="rect">
            <a:avLst/>
          </a:prstGeom>
          <a:noFill/>
          <a:ln w="9525">
            <a:noFill/>
            <a:miter lim="800000"/>
            <a:headEnd/>
            <a:tailEnd/>
          </a:ln>
        </p:spPr>
      </p:pic>
    </p:spTree>
    <p:extLst>
      <p:ext uri="{BB962C8B-B14F-4D97-AF65-F5344CB8AC3E}">
        <p14:creationId xmlns:p14="http://schemas.microsoft.com/office/powerpoint/2010/main" val="1803463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21512" y="141346"/>
            <a:ext cx="3060131" cy="938297"/>
          </a:xfrm>
          <a:prstGeom prst="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r="16975" b="17075"/>
          <a:stretch/>
        </p:blipFill>
        <p:spPr>
          <a:xfrm>
            <a:off x="224030" y="1244251"/>
            <a:ext cx="4127547" cy="5201887"/>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1578" y="1244251"/>
            <a:ext cx="4434613" cy="2655154"/>
          </a:xfrm>
          <a:prstGeom prst="rect">
            <a:avLst/>
          </a:prstGeom>
        </p:spPr>
      </p:pic>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r="25016" b="25662"/>
          <a:stretch/>
        </p:blipFill>
        <p:spPr>
          <a:xfrm>
            <a:off x="4579962" y="3899405"/>
            <a:ext cx="3503864" cy="2836501"/>
          </a:xfrm>
          <a:prstGeom prst="rect">
            <a:avLst/>
          </a:prstGeom>
        </p:spPr>
      </p:pic>
    </p:spTree>
    <p:extLst>
      <p:ext uri="{BB962C8B-B14F-4D97-AF65-F5344CB8AC3E}">
        <p14:creationId xmlns:p14="http://schemas.microsoft.com/office/powerpoint/2010/main" val="11019828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1111</TotalTime>
  <Words>662</Words>
  <Application>Microsoft Macintosh PowerPoint</Application>
  <PresentationFormat>On-screen Show (4:3)</PresentationFormat>
  <Paragraphs>94</Paragraphs>
  <Slides>52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Arial</vt:lpstr>
      <vt:lpstr>Avenir Book</vt:lpstr>
      <vt:lpstr>Calibri</vt:lpstr>
      <vt:lpstr>Calibri Light</vt:lpstr>
      <vt:lpstr>Futura Book</vt:lpstr>
      <vt:lpstr>Futura Medium</vt:lpstr>
      <vt:lpstr>Klavika Basic</vt:lpstr>
      <vt:lpstr>Proxima Nova Soft</vt:lpstr>
      <vt:lpstr>Office Theme</vt:lpstr>
      <vt:lpstr>PowerPoint Presentation</vt:lpstr>
      <vt:lpstr>Who am I?</vt:lpstr>
      <vt:lpstr>PowerPoint Presentation</vt:lpstr>
      <vt:lpstr>Curriculum &amp; Training </vt:lpstr>
      <vt:lpstr>WindSenators</vt:lpstr>
      <vt:lpstr>PowerPoint Presentation</vt:lpstr>
      <vt:lpstr>MacGyver Windmills WindWise Lesson #8</vt:lpstr>
      <vt:lpstr>PowerPoint Presentation</vt:lpstr>
      <vt:lpstr>PowerPoint Presentation</vt:lpstr>
      <vt:lpstr>PowerPoint Presentation</vt:lpstr>
      <vt:lpstr>Major Ongoing KidWind Activities 2016-17 </vt:lpstr>
      <vt:lpstr>PowerPoint Presentation</vt:lpstr>
      <vt:lpstr>PowerPoint Presentation</vt:lpstr>
      <vt:lpstr>PowerPoint Presentation</vt:lpstr>
      <vt:lpstr>PowerPoint Presentation</vt:lpstr>
      <vt:lpstr>PowerPoint Presentation</vt:lpstr>
      <vt:lpstr>2017 REcharge Academy Fort Collins, CSU July 17-21, 2017</vt:lpstr>
      <vt:lpstr>Turbine Simulator</vt:lpstr>
      <vt:lpstr>PowerPoint Presentation</vt:lpstr>
      <vt:lpstr>PowerPoint Presentation</vt:lpstr>
      <vt:lpstr>PowerPoint Presentation</vt:lpstr>
      <vt:lpstr>PowerPoint Presentation</vt:lpstr>
      <vt:lpstr>PowerPoint Presentation</vt:lpstr>
      <vt:lpstr>PowerPoint Presentation</vt:lpstr>
      <vt:lpstr>KidWind Challenges</vt:lpstr>
      <vt:lpstr>Who can participate?</vt:lpstr>
      <vt:lpstr>How can I participate?</vt:lpstr>
      <vt:lpstr>Recharge Labs - Online Challenge</vt:lpstr>
      <vt:lpstr>PowerPoint Presentation</vt:lpstr>
      <vt:lpstr>PowerPoint Presentation</vt:lpstr>
      <vt:lpstr>PowerPoint Presentation</vt:lpstr>
      <vt:lpstr>Some past terrific turbines!</vt:lpstr>
      <vt:lpstr>KidWind Event Challenges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are the BIG rules?</vt:lpstr>
      <vt:lpstr>PowerPoint Presentation</vt:lpstr>
      <vt:lpstr>Generators – New RULE!</vt:lpstr>
      <vt:lpstr>PowerPoint Presentation</vt:lpstr>
      <vt:lpstr>You can use 3D printers!</vt:lpstr>
      <vt:lpstr>How are teams evaluated?</vt:lpstr>
      <vt:lpstr>How will the turbine be tested?</vt:lpstr>
      <vt:lpstr>Power and Energy Data</vt:lpstr>
      <vt:lpstr>2017 PILOT BONUS CHALLENGES</vt:lpstr>
      <vt:lpstr>What is the National Challenge?</vt:lpstr>
      <vt:lpstr>2016 New Orleans / 50 Teams / 350+ People</vt:lpstr>
      <vt:lpstr>How to work with us?</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Arquin</dc:creator>
  <cp:lastModifiedBy>Michael Arquin</cp:lastModifiedBy>
  <cp:revision>20</cp:revision>
  <dcterms:created xsi:type="dcterms:W3CDTF">2017-03-22T15:34:44Z</dcterms:created>
  <dcterms:modified xsi:type="dcterms:W3CDTF">2017-04-10T19:31:35Z</dcterms:modified>
</cp:coreProperties>
</file>