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oleObject"/>
  <Default Extension="png" ContentType="image/png"/>
  <Default Extension="vml" ContentType="application/vnd.openxmlformats-officedocument.vmlDrawi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305" r:id="rId3"/>
    <p:sldId id="300" r:id="rId4"/>
    <p:sldId id="301" r:id="rId5"/>
    <p:sldId id="299" r:id="rId6"/>
    <p:sldId id="258" r:id="rId7"/>
    <p:sldId id="260" r:id="rId8"/>
    <p:sldId id="263" r:id="rId9"/>
    <p:sldId id="294" r:id="rId10"/>
    <p:sldId id="295" r:id="rId11"/>
    <p:sldId id="267" r:id="rId12"/>
    <p:sldId id="277" r:id="rId13"/>
    <p:sldId id="268" r:id="rId14"/>
    <p:sldId id="276" r:id="rId15"/>
    <p:sldId id="269" r:id="rId16"/>
    <p:sldId id="282" r:id="rId17"/>
    <p:sldId id="292" r:id="rId18"/>
    <p:sldId id="265" r:id="rId19"/>
    <p:sldId id="259" r:id="rId20"/>
    <p:sldId id="293" r:id="rId21"/>
    <p:sldId id="272" r:id="rId22"/>
    <p:sldId id="270" r:id="rId23"/>
    <p:sldId id="273" r:id="rId24"/>
    <p:sldId id="285" r:id="rId25"/>
    <p:sldId id="274" r:id="rId26"/>
    <p:sldId id="278" r:id="rId27"/>
    <p:sldId id="261" r:id="rId28"/>
    <p:sldId id="262" r:id="rId29"/>
    <p:sldId id="304" r:id="rId30"/>
    <p:sldId id="271" r:id="rId31"/>
    <p:sldId id="284" r:id="rId32"/>
    <p:sldId id="303" r:id="rId33"/>
    <p:sldId id="264" r:id="rId34"/>
    <p:sldId id="283" r:id="rId35"/>
    <p:sldId id="281" r:id="rId36"/>
    <p:sldId id="286" r:id="rId37"/>
    <p:sldId id="289" r:id="rId38"/>
    <p:sldId id="302" r:id="rId39"/>
    <p:sldId id="290" r:id="rId40"/>
    <p:sldId id="291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6" autoAdjust="0"/>
    <p:restoredTop sz="93692"/>
  </p:normalViewPr>
  <p:slideViewPr>
    <p:cSldViewPr>
      <p:cViewPr varScale="1">
        <p:scale>
          <a:sx n="66" d="100"/>
          <a:sy n="66" d="100"/>
        </p:scale>
        <p:origin x="2752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E6624-6A69-48EC-A6E4-19ABC17F4849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43901-5185-44BB-A24D-0E00AFFDA0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74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E233E9B-3D4B-4A1A-BE2B-1CF750BC45A6}" type="slidenum">
              <a:rPr lang="en-US" smtClean="0">
                <a:latin typeface="Calibri" pitchFamily="34" charset="0"/>
              </a:rPr>
              <a:pPr eaLnBrk="1" hangingPunct="1"/>
              <a:t>3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8B1C28A-31BF-4254-879E-BB13646B8253}" type="slidenum">
              <a:rPr lang="en-US" altLang="en-US" smtClean="0">
                <a:latin typeface="Calibri" pitchFamily="34" charset="0"/>
              </a:rPr>
              <a:pPr eaLnBrk="1" hangingPunct="1"/>
              <a:t>36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These vectors represent the forces experienced by an airfoil wind turbine blade as it rotates. </a:t>
            </a:r>
          </a:p>
          <a:p>
            <a:pPr eaLnBrk="1" hangingPunct="1"/>
            <a:r>
              <a:rPr lang="en-US" altLang="en-US" smtClean="0"/>
              <a:t>Notice that the “apparent wind” is a combination of the “real wind” and the “head wind”</a:t>
            </a:r>
          </a:p>
          <a:p>
            <a:pPr eaLnBrk="1" hangingPunct="1"/>
            <a:r>
              <a:rPr lang="en-US" altLang="en-US" smtClean="0"/>
              <a:t>Well designed blades should minimize the drag force.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B701C1-8236-49A9-BAEE-C5AB74C15D99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EAD3A5-BF68-4F72-A938-7E1FA72589E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DFF1559-054B-4233-AD6D-A40E32165559}" type="slidenum">
              <a:rPr lang="en-US" smtClean="0">
                <a:latin typeface="Calibri" pitchFamily="34" charset="0"/>
              </a:rPr>
              <a:pPr eaLnBrk="1" hangingPunct="1"/>
              <a:t>4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0F8777-34A6-4692-9596-031F39BBB9B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2150"/>
            <a:ext cx="4554538" cy="3416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7575" y="4341813"/>
            <a:ext cx="5022850" cy="41163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This is the equation for the power in the wind.  (Don’t fear – there are only 2 equations in this presentation.)  Each of the terms in this equation can tell us a lot about wind turbines and how they work.  Lets look at wind speed (V), swept area (A), and density (Greek letter “rho,” </a:t>
            </a:r>
            <a:r>
              <a:rPr lang="en-US" altLang="en-US" sz="1400" smtClean="0">
                <a:sym typeface="Symbol" pitchFamily="18" charset="2"/>
              </a:rPr>
              <a:t>) one at a time.  </a:t>
            </a:r>
          </a:p>
          <a:p>
            <a:pPr eaLnBrk="1" hangingPunct="1">
              <a:spcBef>
                <a:spcPct val="0"/>
              </a:spcBef>
            </a:pPr>
            <a:endParaRPr lang="en-US" altLang="en-US" sz="1400" smtClean="0">
              <a:sym typeface="Symbol" pitchFamily="18" charset="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mtClean="0"/>
              <a:t>First, let’s look at wind speed, V.  Because V is cubed in the equation, a small increase in V makes for a increase in power.  (illustrated on next slide)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en-US" smtClean="0"/>
              <a:t>(Click on the links at the bottom to get the values of both k and </a:t>
            </a:r>
            <a:r>
              <a:rPr lang="en-US" altLang="en-US" sz="1400" smtClean="0">
                <a:sym typeface="Symbol" pitchFamily="18" charset="2"/>
              </a:rPr>
              <a:t>.)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F859F5D8-B90D-4908-AA44-4DBE8025F6D6}" type="slidenum">
              <a:rPr lang="en-US" smtClean="0"/>
              <a:pPr eaLnBrk="1" hangingPunct="1"/>
              <a:t>7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ea typeface="ＭＳ Ｐゴシック" pitchFamily="34" charset="-128"/>
              </a:rPr>
              <a:t>Turbines can be categorized in two overarching classes based on the orientation of the rotor. The rotor can spin on a </a:t>
            </a:r>
            <a:r>
              <a:rPr lang="en-US" b="1" smtClean="0">
                <a:latin typeface="Arial" pitchFamily="34" charset="0"/>
                <a:ea typeface="ＭＳ Ｐゴシック" pitchFamily="34" charset="-128"/>
              </a:rPr>
              <a:t>vertical axis</a:t>
            </a:r>
            <a:r>
              <a:rPr lang="en-US" smtClean="0">
                <a:latin typeface="Arial" pitchFamily="34" charset="0"/>
                <a:ea typeface="ＭＳ Ｐゴシック" pitchFamily="34" charset="-128"/>
              </a:rPr>
              <a:t> or a </a:t>
            </a:r>
            <a:r>
              <a:rPr lang="en-US" b="1" smtClean="0">
                <a:latin typeface="Arial" pitchFamily="34" charset="0"/>
                <a:ea typeface="ＭＳ Ｐゴシック" pitchFamily="34" charset="-128"/>
              </a:rPr>
              <a:t>horizontal axis. </a:t>
            </a:r>
            <a:endParaRPr lang="en-US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smtClean="0">
                <a:latin typeface="Arial" pitchFamily="34" charset="0"/>
                <a:ea typeface="ＭＳ Ｐゴシック" pitchFamily="34" charset="-128"/>
              </a:rPr>
              <a:t>Vertical Axis Wind Turbines (aka VAWTs)</a:t>
            </a:r>
          </a:p>
          <a:p>
            <a:pPr eaLnBrk="1" hangingPunct="1"/>
            <a:r>
              <a:rPr lang="en-US" smtClean="0">
                <a:latin typeface="Arial" pitchFamily="34" charset="0"/>
                <a:ea typeface="ＭＳ Ｐゴシック" pitchFamily="34" charset="-128"/>
              </a:rPr>
              <a:t>Horizontal Axis Wind Turbines (aka HAWTs)</a:t>
            </a:r>
          </a:p>
          <a:p>
            <a:pPr eaLnBrk="1" hangingPunct="1"/>
            <a:endParaRPr lang="en-US" b="1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9E0FF8C-4361-4F9B-B1D0-042BAD027FB0}" type="slidenum">
              <a:rPr lang="en-US" altLang="en-US" smtClean="0"/>
              <a:pPr eaLnBrk="1" hangingPunct="1"/>
              <a:t>11</a:t>
            </a:fld>
            <a:endParaRPr lang="en-US" alt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>
                <a:latin typeface="Arial" pitchFamily="34" charset="0"/>
                <a:ea typeface="ＭＳ Ｐゴシック" pitchFamily="34" charset="-128"/>
              </a:rPr>
              <a:t>When teachers build their Basic PVC Turbines they are more like a small wind turbine, simple direct drive systems.</a:t>
            </a:r>
          </a:p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altLang="en-US" smtClean="0">
                <a:latin typeface="Arial" pitchFamily="34" charset="0"/>
                <a:ea typeface="ＭＳ Ｐゴシック" pitchFamily="34" charset="-128"/>
              </a:rPr>
              <a:t>Emphasize high RPM…these things spin fast 300-600 RPM.  </a:t>
            </a:r>
          </a:p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altLang="en-US" smtClean="0">
                <a:latin typeface="Arial" pitchFamily="34" charset="0"/>
                <a:ea typeface="ＭＳ Ｐゴシック" pitchFamily="34" charset="-128"/>
              </a:rPr>
              <a:t>Many of these are sent to villages offshore as they can provide power for an entire village…here in the US is hard to justify the cost for one household.   $$ on small wind turbines 10K-100K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C1248A1-40EA-43F0-AB7C-77AFEC543BBF}" type="slidenum">
              <a:rPr lang="en-US" altLang="en-US" smtClean="0"/>
              <a:pPr eaLnBrk="1" hangingPunct="1"/>
              <a:t>13</a:t>
            </a:fld>
            <a:endParaRPr lang="en-US" alt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altLang="en-US" dirty="0" smtClean="0">
                <a:latin typeface="Arial" pitchFamily="34" charset="0"/>
                <a:ea typeface="ＭＳ Ｐゴシック" pitchFamily="34" charset="-128"/>
              </a:rPr>
              <a:t>For more info  www.bergey.com, www.windenergy.com</a:t>
            </a:r>
          </a:p>
          <a:p>
            <a:pPr eaLnBrk="1" hangingPunct="1"/>
            <a:endParaRPr lang="en-US" altLang="en-US" dirty="0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endParaRPr lang="en-US" alt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F07B563-504E-43D3-B7CF-3B391450D2C1}" type="slidenum">
              <a:rPr lang="en-US" altLang="en-US" smtClean="0">
                <a:latin typeface="Calibri" pitchFamily="34" charset="0"/>
              </a:rPr>
              <a:pPr eaLnBrk="1" hangingPunct="1"/>
              <a:t>15</a:t>
            </a:fld>
            <a:endParaRPr lang="en-US" altLang="en-US" smtClean="0">
              <a:latin typeface="Calibri" pitchFamily="34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2150"/>
            <a:ext cx="4552950" cy="3416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7575" y="4341813"/>
            <a:ext cx="5022850" cy="41163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Power coming off a utility turbine is synced to the grid. </a:t>
            </a:r>
          </a:p>
          <a:p>
            <a:r>
              <a:rPr lang="en-US" smtClean="0">
                <a:ea typeface="ＭＳ Ｐゴシック" pitchFamily="34" charset="-128"/>
              </a:rPr>
              <a:t>Blade pitch controller can make minor adjustments to change torque, rpm and protect the turbine in high winds. </a:t>
            </a:r>
          </a:p>
          <a:p>
            <a:r>
              <a:rPr lang="en-US" smtClean="0">
                <a:ea typeface="ＭＳ Ｐゴシック" pitchFamily="34" charset="-128"/>
              </a:rPr>
              <a:t>Typical gear ratio may be 80:1 or 100:1</a:t>
            </a:r>
          </a:p>
          <a:p>
            <a:r>
              <a:rPr lang="en-US" smtClean="0">
                <a:ea typeface="ＭＳ Ｐゴシック" pitchFamily="34" charset="-128"/>
              </a:rPr>
              <a:t>Generators typically use induction – or electromagnets – rather than permanent magnets.</a:t>
            </a:r>
          </a:p>
          <a:p>
            <a:r>
              <a:rPr lang="en-US" smtClean="0">
                <a:ea typeface="ＭＳ Ｐゴシック" pitchFamily="34" charset="-128"/>
              </a:rPr>
              <a:t>High speed shaft may spin the generator at 1600+ rpm.</a:t>
            </a:r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A68DD7D5-F3BF-45F7-BB13-93EBE27F2F42}" type="slidenum">
              <a:rPr lang="en-US" smtClean="0">
                <a:latin typeface="Calibri" pitchFamily="34" charset="0"/>
              </a:rPr>
              <a:pPr eaLnBrk="1" hangingPunct="1"/>
              <a:t>28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ECD64CC-1AE6-485A-AF53-AA396633EEC1}" type="slidenum">
              <a:rPr lang="en-US" altLang="en-US" smtClean="0">
                <a:latin typeface="Calibri" pitchFamily="34" charset="0"/>
              </a:rPr>
              <a:pPr eaLnBrk="1" hangingPunct="1"/>
              <a:t>30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34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41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45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3338A-27CF-414F-ADAC-91E5FD7CBB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212281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F17C3-7009-4C6F-8F1F-A1BAF6ADAF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49747"/>
      </p:ext>
    </p:extLst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05000"/>
            <a:ext cx="40386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19166-14D8-4C89-A554-B5A9B39D2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30782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30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137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22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76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35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4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89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873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6318C-00BC-400E-A7FC-CAD0F7B9C963}" type="datetimeFigureOut">
              <a:rPr lang="en-US" smtClean="0"/>
              <a:t>11/30/16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62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5" Type="http://schemas.openxmlformats.org/officeDocument/2006/relationships/image" Target="../media/image18.jpe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25.jpeg"/><Relationship Id="rId5" Type="http://schemas.openxmlformats.org/officeDocument/2006/relationships/oleObject" Target="../embeddings/oleObject1.bin"/><Relationship Id="rId6" Type="http://schemas.openxmlformats.org/officeDocument/2006/relationships/image" Target="../media/image24.png"/><Relationship Id="rId7" Type="http://schemas.openxmlformats.org/officeDocument/2006/relationships/image" Target="../media/image26.jpeg"/><Relationship Id="rId8" Type="http://schemas.openxmlformats.org/officeDocument/2006/relationships/image" Target="../media/image27.jpeg"/><Relationship Id="rId9" Type="http://schemas.openxmlformats.org/officeDocument/2006/relationships/image" Target="../media/image28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4" Type="http://schemas.openxmlformats.org/officeDocument/2006/relationships/image" Target="../media/image59.jpeg"/><Relationship Id="rId5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4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4" Type="http://schemas.openxmlformats.org/officeDocument/2006/relationships/image" Target="../media/image64.jpe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lstom.com/Global/US/Resources/Images/NREL_Rockies.jpg?h=600&amp;w=800&amp;maxheight=600&amp;maxwidth=800&amp;scale=upscalecan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-15587"/>
            <a:ext cx="9164782" cy="687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5715000" cy="1752600"/>
          </a:xfrm>
        </p:spPr>
        <p:txBody>
          <a:bodyPr>
            <a:normAutofit/>
          </a:bodyPr>
          <a:lstStyle/>
          <a:p>
            <a:pPr algn="l"/>
            <a:r>
              <a:rPr lang="en-US" sz="3400" dirty="0" smtClean="0">
                <a:solidFill>
                  <a:schemeClr val="tx1"/>
                </a:solidFill>
              </a:rPr>
              <a:t>WIND TURBINE TECHNOLOGY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SMALL AND LARGE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7912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KidWind</a:t>
            </a:r>
            <a:r>
              <a:rPr lang="en-US" dirty="0" smtClean="0"/>
              <a:t> Project</a:t>
            </a:r>
          </a:p>
          <a:p>
            <a:r>
              <a:rPr lang="en-US" dirty="0" smtClean="0"/>
              <a:t>www.kidwind.org</a:t>
            </a:r>
          </a:p>
        </p:txBody>
      </p:sp>
    </p:spTree>
    <p:extLst>
      <p:ext uri="{BB962C8B-B14F-4D97-AF65-F5344CB8AC3E}">
        <p14:creationId xmlns:p14="http://schemas.microsoft.com/office/powerpoint/2010/main" val="376465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762000"/>
            <a:ext cx="3733800" cy="41148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3800" b="1" dirty="0" smtClean="0"/>
              <a:t>Small wind:</a:t>
            </a:r>
          </a:p>
          <a:p>
            <a:pPr marL="0" indent="0">
              <a:buNone/>
            </a:pPr>
            <a:r>
              <a:rPr lang="en-US" dirty="0"/>
              <a:t>W</a:t>
            </a:r>
            <a:r>
              <a:rPr lang="en-US" dirty="0" smtClean="0"/>
              <a:t>ind turbines with a capacity rating of less than or equal to 100 kW. Turbines in this category range in size from smaller than 1 kW for off-grid applications to 100-kW turbines that can provide village power.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345" y="533400"/>
            <a:ext cx="4121727" cy="264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99" y="3429000"/>
            <a:ext cx="4120687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45050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229600" cy="990600"/>
          </a:xfrm>
        </p:spPr>
        <p:txBody>
          <a:bodyPr lIns="90488" tIns="44450" rIns="90488" bIns="44450"/>
          <a:lstStyle/>
          <a:p>
            <a:pPr eaLnBrk="1" hangingPunct="1">
              <a:defRPr/>
            </a:pPr>
            <a:r>
              <a:rPr lang="en-US" sz="2800" b="1" dirty="0" smtClean="0">
                <a:latin typeface="+mj-lt"/>
              </a:rPr>
              <a:t>Modern Small Wind Turbines:</a:t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High Tech, High Reliability, Low Maintenance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5029200" cy="4343400"/>
          </a:xfrm>
        </p:spPr>
        <p:txBody>
          <a:bodyPr lIns="90488" tIns="44450" rIns="90488" bIns="44450"/>
          <a:lstStyle/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Technically advanced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Only ~3 Moving Parts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Low maintenance requirements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Over 69,000 small wind turbines across U.S. 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American companies are the market and technology leaders 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endParaRPr lang="en-US" dirty="0" smtClean="0">
              <a:solidFill>
                <a:srgbClr val="3333CC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25" y="1371600"/>
            <a:ext cx="343217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9392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Off-Grid vs. Grid-Tied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600200"/>
            <a:ext cx="4648200" cy="28555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015" y="1600200"/>
            <a:ext cx="4743385" cy="28555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46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5" descr="skystream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8"/>
          <a:stretch/>
        </p:blipFill>
        <p:spPr bwMode="auto">
          <a:xfrm>
            <a:off x="228600" y="1066800"/>
            <a:ext cx="3380984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27532"/>
          </a:xfrm>
        </p:spPr>
        <p:txBody>
          <a:bodyPr/>
          <a:lstStyle/>
          <a:p>
            <a:r>
              <a:rPr lang="en-US" dirty="0" smtClean="0"/>
              <a:t>Good, bad, ugly…?</a:t>
            </a:r>
            <a:endParaRPr lang="en-US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2092325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Z:\DOCUMENTS\POWERPOINTS\Presentations Images\Blade Design\vertical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5152"/>
            <a:ext cx="2462213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6" r="22806"/>
          <a:stretch/>
        </p:blipFill>
        <p:spPr bwMode="auto">
          <a:xfrm>
            <a:off x="3962399" y="1101436"/>
            <a:ext cx="257694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6" r="48183" b="9417"/>
          <a:stretch/>
        </p:blipFill>
        <p:spPr bwMode="auto">
          <a:xfrm>
            <a:off x="2743200" y="3657600"/>
            <a:ext cx="2200437" cy="313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956980"/>
            <a:ext cx="4184624" cy="268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04691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Wind Certification Council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685" y="1524000"/>
            <a:ext cx="3308278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9" y="2133600"/>
            <a:ext cx="5417244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48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92113"/>
            <a:ext cx="9144000" cy="1004887"/>
          </a:xfrm>
        </p:spPr>
        <p:txBody>
          <a:bodyPr/>
          <a:lstStyle/>
          <a:p>
            <a:r>
              <a:rPr lang="en-US" altLang="en-US" sz="3600" smtClean="0">
                <a:latin typeface="Calibri" pitchFamily="34" charset="0"/>
                <a:ea typeface="Futura Medium" charset="0"/>
                <a:cs typeface="Futura Medium" charset="0"/>
              </a:rPr>
              <a:t>Over-Speed Protection During High Winds</a:t>
            </a:r>
          </a:p>
        </p:txBody>
      </p:sp>
      <p:pic>
        <p:nvPicPr>
          <p:cNvPr id="1028" name="Picture 3" descr="vfurl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00200"/>
            <a:ext cx="3182938" cy="11620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481638" y="1219200"/>
          <a:ext cx="2227262" cy="280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Bitmap Image" r:id="rId5" imgW="24094188" imgH="18332414" progId="Paint.Picture">
                  <p:embed/>
                </p:oleObj>
              </mc:Choice>
              <mc:Fallback>
                <p:oleObj name="Bitmap Image" r:id="rId5" imgW="24094188" imgH="18332414" progId="Paint.Picture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032" t="6734" r="36850" b="3940"/>
                      <a:stretch>
                        <a:fillRect/>
                      </a:stretch>
                    </p:blipFill>
                    <p:spPr bwMode="auto">
                      <a:xfrm>
                        <a:off x="5481638" y="1219200"/>
                        <a:ext cx="2227262" cy="280987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066800" y="2895600"/>
            <a:ext cx="435133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marL="177800" indent="-1778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50000"/>
              </a:spcBef>
              <a:buClr>
                <a:srgbClr val="FFFF00"/>
              </a:buClr>
            </a:pPr>
            <a:r>
              <a:rPr lang="en-US" altLang="en-US" sz="2400" b="1" dirty="0">
                <a:latin typeface="Calibri" pitchFamily="34" charset="0"/>
              </a:rPr>
              <a:t>Upward Furling</a:t>
            </a:r>
            <a:r>
              <a:rPr lang="en-US" altLang="en-US" sz="2400" dirty="0">
                <a:latin typeface="Calibri" pitchFamily="34" charset="0"/>
              </a:rPr>
              <a:t>:</a:t>
            </a:r>
            <a:r>
              <a:rPr lang="en-US" altLang="en-US" sz="2400" b="1" dirty="0">
                <a:latin typeface="Calibri" pitchFamily="34" charset="0"/>
              </a:rPr>
              <a:t> </a:t>
            </a:r>
            <a:r>
              <a:rPr lang="en-US" altLang="en-US" sz="2400" dirty="0">
                <a:latin typeface="Calibri" pitchFamily="34" charset="0"/>
              </a:rPr>
              <a:t>The rotor tilts back during high winds</a:t>
            </a:r>
            <a:endParaRPr lang="en-US" altLang="en-US" sz="2400" b="1" dirty="0">
              <a:latin typeface="Calibri" pitchFamily="34" charset="0"/>
            </a:endParaRPr>
          </a:p>
        </p:txBody>
      </p:sp>
      <p:sp>
        <p:nvSpPr>
          <p:cNvPr id="1030" name="Rectangle 3"/>
          <p:cNvSpPr>
            <a:spLocks noChangeArrowheads="1"/>
          </p:cNvSpPr>
          <p:nvPr/>
        </p:nvSpPr>
        <p:spPr bwMode="auto">
          <a:xfrm>
            <a:off x="685800" y="6011863"/>
            <a:ext cx="7316788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marL="177800" indent="-1778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50000"/>
              </a:spcBef>
              <a:buClr>
                <a:srgbClr val="FFFF00"/>
              </a:buClr>
            </a:pPr>
            <a:r>
              <a:rPr lang="en-US" altLang="en-US" sz="2400" b="1" dirty="0" smtClean="0">
                <a:latin typeface="Calibri" pitchFamily="34" charset="0"/>
              </a:rPr>
              <a:t>Side Furling</a:t>
            </a:r>
            <a:r>
              <a:rPr lang="en-US" altLang="en-US" sz="2400" dirty="0" smtClean="0">
                <a:latin typeface="Calibri" pitchFamily="34" charset="0"/>
              </a:rPr>
              <a:t>:</a:t>
            </a:r>
            <a:r>
              <a:rPr lang="en-US" altLang="en-US" sz="2400" b="1" dirty="0" smtClean="0">
                <a:latin typeface="Calibri" pitchFamily="34" charset="0"/>
              </a:rPr>
              <a:t> </a:t>
            </a:r>
            <a:r>
              <a:rPr lang="en-US" altLang="en-US" sz="2400" dirty="0">
                <a:latin typeface="Calibri" pitchFamily="34" charset="0"/>
              </a:rPr>
              <a:t>The rotor turns up and to one side</a:t>
            </a:r>
            <a:endParaRPr lang="en-US" altLang="en-US" sz="2400" b="1" dirty="0">
              <a:latin typeface="Calibri" pitchFamily="34" charset="0"/>
            </a:endParaRPr>
          </a:p>
        </p:txBody>
      </p:sp>
      <p:grpSp>
        <p:nvGrpSpPr>
          <p:cNvPr id="1031" name="Group 4"/>
          <p:cNvGrpSpPr>
            <a:grpSpLocks noChangeAspect="1"/>
          </p:cNvGrpSpPr>
          <p:nvPr/>
        </p:nvGrpSpPr>
        <p:grpSpPr bwMode="auto">
          <a:xfrm>
            <a:off x="1828800" y="4419600"/>
            <a:ext cx="4725988" cy="1393825"/>
            <a:chOff x="491" y="1754"/>
            <a:chExt cx="5250" cy="1540"/>
          </a:xfrm>
        </p:grpSpPr>
        <p:pic>
          <p:nvPicPr>
            <p:cNvPr id="1032" name="Picture 5" descr="H40 furling pic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" y="1756"/>
              <a:ext cx="1671" cy="153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6" descr="H40 furling pic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8" y="1756"/>
              <a:ext cx="1673" cy="1538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7" descr="H40 furling pic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2" y="1754"/>
              <a:ext cx="1669" cy="153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789934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Wind Towers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7543800" cy="4785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32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More tower, more power!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9199"/>
            <a:ext cx="4800600" cy="5384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296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Maintenance</a:t>
            </a:r>
            <a:br>
              <a:rPr lang="en-US" dirty="0" smtClean="0"/>
            </a:br>
            <a:r>
              <a:rPr lang="en-US" sz="3100" dirty="0" smtClean="0"/>
              <a:t>…not for the faint of heart</a:t>
            </a:r>
            <a:endParaRPr lang="en-US" sz="31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807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193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6781800" cy="1066800"/>
          </a:xfrm>
        </p:spPr>
        <p:txBody>
          <a:bodyPr/>
          <a:lstStyle/>
          <a:p>
            <a:pPr algn="l"/>
            <a:r>
              <a:rPr lang="en-US" dirty="0" smtClean="0"/>
              <a:t>Wind Turbine Siting</a:t>
            </a:r>
            <a:endParaRPr lang="en-US" dirty="0"/>
          </a:p>
        </p:txBody>
      </p:sp>
      <p:pic>
        <p:nvPicPr>
          <p:cNvPr id="4" name="Picture 4" descr="rid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391042"/>
            <a:ext cx="4317464" cy="26193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732" y="152400"/>
            <a:ext cx="3784868" cy="376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50348"/>
            <a:ext cx="3397335" cy="3216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81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63" y="1143000"/>
            <a:ext cx="8915400" cy="5020006"/>
          </a:xfrm>
        </p:spPr>
      </p:pic>
    </p:spTree>
    <p:extLst>
      <p:ext uri="{BB962C8B-B14F-4D97-AF65-F5344CB8AC3E}">
        <p14:creationId xmlns:p14="http://schemas.microsoft.com/office/powerpoint/2010/main" val="31322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95445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0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4836" y="152400"/>
            <a:ext cx="3927764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/>
              <a:t>UTILITY SCALE WIND TURBINES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9338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en-US" dirty="0" smtClean="0"/>
              <a:t>Evolution of U.S. Utility-Scale Wind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61" y="1219200"/>
            <a:ext cx="8943139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26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Large Wind Turbines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Rated Power: 1 – 5 Megawatts (MW)</a:t>
            </a:r>
          </a:p>
          <a:p>
            <a:r>
              <a:rPr lang="en-US" dirty="0" smtClean="0"/>
              <a:t>Wind Speeds: 3 – 25 m/s</a:t>
            </a:r>
          </a:p>
          <a:p>
            <a:pPr lvl="1"/>
            <a:r>
              <a:rPr lang="en-US" dirty="0" smtClean="0"/>
              <a:t>Rated Power at 11-12 m/s</a:t>
            </a:r>
          </a:p>
          <a:p>
            <a:r>
              <a:rPr lang="en-US" dirty="0" smtClean="0"/>
              <a:t>Steel </a:t>
            </a:r>
            <a:r>
              <a:rPr lang="en-US" dirty="0"/>
              <a:t>tubular tower</a:t>
            </a:r>
          </a:p>
          <a:p>
            <a:r>
              <a:rPr lang="en-US" dirty="0" smtClean="0"/>
              <a:t>Installed </a:t>
            </a:r>
            <a:r>
              <a:rPr lang="en-US" dirty="0"/>
              <a:t>in plants/farms of 100-200 MW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37"/>
          <a:stretch/>
        </p:blipFill>
        <p:spPr bwMode="auto">
          <a:xfrm>
            <a:off x="4953000" y="1600200"/>
            <a:ext cx="3987799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110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225425"/>
            <a:ext cx="8004175" cy="64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5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44562"/>
          </a:xfrm>
        </p:spPr>
        <p:txBody>
          <a:bodyPr/>
          <a:lstStyle/>
          <a:p>
            <a:r>
              <a:rPr lang="en-US" dirty="0" smtClean="0"/>
              <a:t>How much energy?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63466"/>
            <a:ext cx="4724400" cy="521353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Capacity Factor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 smtClean="0"/>
              <a:t>Quantity of electricity a generator actually produces relative to the maximum it could produce at continuous full power operation during the same period.</a:t>
            </a:r>
          </a:p>
          <a:p>
            <a:r>
              <a:rPr lang="en-US" dirty="0" smtClean="0"/>
              <a:t>Typical large wind turbine capacity factor: 30-40%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2 MW wind turbine may generate about 7,000,000 kWh per year</a:t>
            </a:r>
          </a:p>
          <a:p>
            <a:pPr marL="400050" lvl="2" indent="0">
              <a:buNone/>
            </a:pPr>
            <a:r>
              <a:rPr lang="en-US" sz="2800" dirty="0" smtClean="0"/>
              <a:t>(2,000 kW * 24 hours/day </a:t>
            </a:r>
          </a:p>
          <a:p>
            <a:pPr marL="400050" lvl="2" indent="0">
              <a:buNone/>
            </a:pPr>
            <a:r>
              <a:rPr lang="en-US" sz="2800" dirty="0" smtClean="0"/>
              <a:t>* 365 days/year * 0.4 CF)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4" r="22804"/>
          <a:stretch/>
        </p:blipFill>
        <p:spPr bwMode="auto">
          <a:xfrm>
            <a:off x="5072462" y="1339666"/>
            <a:ext cx="3995338" cy="4832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666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Installed Cost of Wind Energy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305800" cy="568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06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4800"/>
            <a:ext cx="9144000" cy="6045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35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latin typeface="Futura Medium" charset="0"/>
              <a:ea typeface="Futura Medium" charset="0"/>
              <a:cs typeface="Futura Medium" charset="0"/>
            </a:endParaRPr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17" y="304800"/>
            <a:ext cx="8403383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133" name="Group 10"/>
          <p:cNvGrpSpPr>
            <a:grpSpLocks/>
          </p:cNvGrpSpPr>
          <p:nvPr/>
        </p:nvGrpSpPr>
        <p:grpSpPr bwMode="auto">
          <a:xfrm>
            <a:off x="914400" y="533400"/>
            <a:ext cx="1371600" cy="914400"/>
            <a:chOff x="914400" y="533400"/>
            <a:chExt cx="1371600" cy="914401"/>
          </a:xfrm>
        </p:grpSpPr>
        <p:sp>
          <p:nvSpPr>
            <p:cNvPr id="48149" name="TextBox 5"/>
            <p:cNvSpPr txBox="1">
              <a:spLocks noChangeArrowheads="1"/>
            </p:cNvSpPr>
            <p:nvPr/>
          </p:nvSpPr>
          <p:spPr bwMode="auto">
            <a:xfrm>
              <a:off x="914400" y="533400"/>
              <a:ext cx="13716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dirty="0"/>
                <a:t>Blade Pitch Controller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rot="16200000" flipH="1">
              <a:off x="1524001" y="1143001"/>
              <a:ext cx="304800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4" name="Group 11"/>
          <p:cNvGrpSpPr>
            <a:grpSpLocks/>
          </p:cNvGrpSpPr>
          <p:nvPr/>
        </p:nvGrpSpPr>
        <p:grpSpPr bwMode="auto">
          <a:xfrm>
            <a:off x="3124200" y="1600200"/>
            <a:ext cx="1371600" cy="990600"/>
            <a:chOff x="1219200" y="685800"/>
            <a:chExt cx="1371600" cy="1143001"/>
          </a:xfrm>
        </p:grpSpPr>
        <p:sp>
          <p:nvSpPr>
            <p:cNvPr id="48147" name="TextBox 12"/>
            <p:cNvSpPr txBox="1">
              <a:spLocks noChangeArrowheads="1"/>
            </p:cNvSpPr>
            <p:nvPr/>
          </p:nvSpPr>
          <p:spPr bwMode="auto">
            <a:xfrm>
              <a:off x="1219200" y="685800"/>
              <a:ext cx="13716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/>
                <a:t>Low Speed Shaft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rot="5400000">
              <a:off x="1313901" y="1466302"/>
              <a:ext cx="496399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5" name="Group 16"/>
          <p:cNvGrpSpPr>
            <a:grpSpLocks/>
          </p:cNvGrpSpPr>
          <p:nvPr/>
        </p:nvGrpSpPr>
        <p:grpSpPr bwMode="auto">
          <a:xfrm>
            <a:off x="4419600" y="1066800"/>
            <a:ext cx="1371600" cy="1295400"/>
            <a:chOff x="1219200" y="806116"/>
            <a:chExt cx="1371600" cy="1022688"/>
          </a:xfrm>
        </p:grpSpPr>
        <p:sp>
          <p:nvSpPr>
            <p:cNvPr id="48145" name="TextBox 17"/>
            <p:cNvSpPr txBox="1">
              <a:spLocks noChangeArrowheads="1"/>
            </p:cNvSpPr>
            <p:nvPr/>
          </p:nvSpPr>
          <p:spPr bwMode="auto">
            <a:xfrm>
              <a:off x="1219200" y="806116"/>
              <a:ext cx="1371600" cy="291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/>
                <a:t>Gearbox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rot="5400000">
              <a:off x="1295399" y="1447803"/>
              <a:ext cx="76200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6" name="Group 21"/>
          <p:cNvGrpSpPr>
            <a:grpSpLocks/>
          </p:cNvGrpSpPr>
          <p:nvPr/>
        </p:nvGrpSpPr>
        <p:grpSpPr bwMode="auto">
          <a:xfrm>
            <a:off x="5105400" y="1589088"/>
            <a:ext cx="1524000" cy="1154112"/>
            <a:chOff x="1219199" y="685800"/>
            <a:chExt cx="1524001" cy="1154667"/>
          </a:xfrm>
        </p:grpSpPr>
        <p:sp>
          <p:nvSpPr>
            <p:cNvPr id="48143" name="TextBox 22"/>
            <p:cNvSpPr txBox="1">
              <a:spLocks noChangeArrowheads="1"/>
            </p:cNvSpPr>
            <p:nvPr/>
          </p:nvSpPr>
          <p:spPr bwMode="auto">
            <a:xfrm>
              <a:off x="1219199" y="685800"/>
              <a:ext cx="152400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/>
                <a:t>High Speed Shaft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rot="16200000" flipH="1">
              <a:off x="1727853" y="1434721"/>
              <a:ext cx="582892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7" name="Group 27"/>
          <p:cNvGrpSpPr>
            <a:grpSpLocks/>
          </p:cNvGrpSpPr>
          <p:nvPr/>
        </p:nvGrpSpPr>
        <p:grpSpPr bwMode="auto">
          <a:xfrm>
            <a:off x="7239000" y="1131888"/>
            <a:ext cx="1371600" cy="1231900"/>
            <a:chOff x="1295400" y="685800"/>
            <a:chExt cx="1371600" cy="1231666"/>
          </a:xfrm>
        </p:grpSpPr>
        <p:sp>
          <p:nvSpPr>
            <p:cNvPr id="48141" name="TextBox 28"/>
            <p:cNvSpPr txBox="1">
              <a:spLocks noChangeArrowheads="1"/>
            </p:cNvSpPr>
            <p:nvPr/>
          </p:nvSpPr>
          <p:spPr bwMode="auto">
            <a:xfrm>
              <a:off x="1295400" y="685800"/>
              <a:ext cx="13716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dirty="0"/>
                <a:t>Generator</a:t>
              </a: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5400000">
              <a:off x="1671725" y="1454004"/>
              <a:ext cx="925337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8" name="Group 32"/>
          <p:cNvGrpSpPr>
            <a:grpSpLocks/>
          </p:cNvGrpSpPr>
          <p:nvPr/>
        </p:nvGrpSpPr>
        <p:grpSpPr bwMode="auto">
          <a:xfrm>
            <a:off x="2315307" y="4867672"/>
            <a:ext cx="1560435" cy="847328"/>
            <a:chOff x="1281328" y="685800"/>
            <a:chExt cx="1690471" cy="847614"/>
          </a:xfrm>
        </p:grpSpPr>
        <p:sp>
          <p:nvSpPr>
            <p:cNvPr id="48139" name="TextBox 33"/>
            <p:cNvSpPr txBox="1">
              <a:spLocks noChangeArrowheads="1"/>
            </p:cNvSpPr>
            <p:nvPr/>
          </p:nvSpPr>
          <p:spPr bwMode="auto">
            <a:xfrm>
              <a:off x="1281328" y="887083"/>
              <a:ext cx="137160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dirty="0"/>
                <a:t>Yaw Controller</a:t>
              </a: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flipV="1">
              <a:off x="2362993" y="685800"/>
              <a:ext cx="608806" cy="45735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491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dirty="0" smtClean="0"/>
              <a:t>Active Blade Pitching</a:t>
            </a:r>
            <a:endParaRPr lang="en-US" dirty="0"/>
          </a:p>
        </p:txBody>
      </p:sp>
      <p:sp>
        <p:nvSpPr>
          <p:cNvPr id="4" name="AutoShape 2" descr="data:image/jpeg;base64,/9j/4AAQSkZJRgABAQAAAQABAAD/2wCEAAkGBhQSEBQUEBQQFBQUFBQVFBQUFBQPFBQUFBQVFBQUFBQXHCYeFxkkGRQUHy8gIycpLCwsFR4xNTAqNSYsLCkBCQoKDgwOFw8PFSkcHBwpKS4pKSwsKSkpLCw1KSksLSksKSksKSk1LSwsKSw1KS0sLSwpKSkpKTAsLTU1LCkpLf/AABEIAPEA0QMBIgACEQEDEQH/xAAbAAABBQEBAAAAAAAAAAAAAAABAAIDBQYEB//EAD0QAAIBAQUECAMGBgEFAAAAAAABAhEDBBIhMQUGQXETIlFhcoGRsSMyoTNCYsHR4RRSgrLC8BUkNFNzo//EABkBAAMBAQEAAAAAAAAAAAAAAAABAgMEBf/EACsRAQEAAgIBAwIDCQAAAAAAAAABAhEDMRIEIUFRoRMygQUiQmFxkcHR8P/aAAwDAQACEQMRAD8AiAMVqhO0OrTM7EFToNxCGHRGZJjOaI9MWg61IDIoTHOQgTEMlMGMAlCRKQ9SAJbJdZf7wMXvCvieps7u+sjH7xLrnLzdt+PpSiSEJHO2OiW27328fP2ZUot93V8ePn7GvH3GefTXwJURodiOxzn4gqZA5j7NhoJWGo1sURGfGJIhqHIQEQRAbJ4wqYwSOhilUyWzmQxHwA3XEfUghIfiINImSVIUyTEIwcRrRImBoAZiDjF0YlZjCe6y6y5mV3jXXNZdIdZGU3j+c5Obttx9KIKEKhzNzkW+7v28fP2ZURRa7AnS3hXta9VRGvH3GefTYsax6HdGdjmQqBPCIoWbJkgtMxRJIxHRgPUSdmZQckOaAkAKgRUCBscOhBvRN8syxWzIfzvzj+5JYXPA6xtEnRrRp5ml5IjwquwNaprnkOSLdTtf/LF+JN/kLo29YWD703B/Qj8WfQ/BWwQmzsncZcIpf1qRHK4T/lf0ZczxvyWqgUiSMhfwc192XowdFJap+jHuEkUh2IhQ6oBKmByGYji2laV6Oz4Wkut4IrFJeeS5NkZ5eGNyvw24OK83Jjx495XS02fbptSWda07JKjz5Ph269lc1t+KlLKSTz6ssvSWnrQ1FrDDeHHSkpRS7lF4af0qpjtvfO+bOTk37b+jazGWzGe21S3no/cFefoFIcZGCb7Cx2Mviw7cS5FemWew41t7NLVzSNMO05e7a3R4ot8YvDNcYypVV7ms0+K700uqMSts7woX2y7LWzdnar8OOPRt96lKTXJlnKNHQ3xz3bj9C5eG44Ycnxlv7e1FRE4joIUkUwMQ5MCiOURg5BoJIeIzMIgiAMmryOV5Kzpw9OZqWavY/wDjCqjbhdtmAW8b2+0k/ju8pHeBvTMDXv8AyT4Do7Ul2v1KNW4f4sCXz2m8s9M13cKr1Yf+TlVVfB9najPu+h/jMyTWt/vucfPgu45bzd+lSo8M4vFGVK0dKNNcU06NHDb3irXmTXa9UZW/i9U8bcbMsbqzp0T2lbLo1ax+WcME4yUsMk+rStJ0rwzK7eS8RnJPo8Fp95prBLteCnVfJ07i7u94s5YJKSb6SUUqaOK1XlIzW3pdfzOfLjxxy/dt07+T1ufPxeOeOO973qS/b7q0QEwg5CSLjdy9YbVJR+I8ShL5ousZViq6NquupUo7dk/aw8UfowuHn7bb8HqLwZ+cxl/rNtZs+4Tc1OaUc082pSbWmmS9WXbIbDNVWa7VmiY6MOLHj/Ky9T6vl9TZeS9dSTUhRQ/CCI9GjkNwhCxoGQsQBJAQ1EKgQN50rbt+mQHLsIA1MlJMQlMZjFi5DCVSDjIaiqIJHMGIZUVQBzYHMFRqAJHIMbUjqBsVNzXe+Sj1o6wniS7UqVXmqk+1LyrRqUdHmjlu3zS5/qQ3W1jFyjNOlaqnf3MiqhwUK0efVzXoNxPs+pC0qDK1oudfqQqT7kQWsm3hjnL2732IqJrZR2tgsrHop9ZR62GqpklSSeujLS6byqWU0k+1aMxd2tIxiliWR0Qn2GuN9mdbux2tB6uh3wlVVWh5107XEvt3NqtS6OTrGXy9z7OTNJUtSwCqBsZEFDajgBCEIDeY1DUaIx2sahqNCAGogBACIAgAtjUhSYqgCbA2Bsa2Ts9OWyfXlz/Upr/en0jplTItukwyk32nDe7tGc8ssqv8hHTLjepSqm9FqdalKuvnQV2sYQyVW/Unw/hl9EGoN1DaLLV+xPY2KSVNMvPvYpYfvRa8v0IXa9GqrrQ7OK5BobdNjYrPLjzJGsNMOteWXE57K3i841z7GdUUkL2h+6VyyJ7tbUkmuDT9DklLI6dnWLnaxiuLz5at+hWOXumx6NGYmznhMmUjpZHodUYhyYgIRtRAHl2MOMiqKpxeVdPjE2IOMgqCo/Ol4unGLEcrmR2l6S59mrH50eLuxBxFd/FS4RfsJ20+z6/sPypeMd6Ymzgd4ktYvyoxRv3+vINjTtqRzkNV4TGzkA0gxdZ+Ry2Txzk+FfWgLa3pjfpz0Jtm2dIoJBa7rCFFkdKiCCHm0jK1HhOS93fVpUfudwLSFUKwSqXZ08MnHtzRZYhmz92rxKeLopqOdG6RTXBqrNBdd03rayS7o9Z+uhl4ZXqNfKRSRg5NRim29Es2bDYWx+hjin88lzwrsqdFyuULJUhFLterfNnZiN8OLx96yyz30KJrORFFBZqzdKYUyFSCpCNLUQyogN5dQVDUz3MX3bV+cU/ZkMtzJ8LSHmpL9Tj/AA8vo6PPFmwNl9PdC24Ozf8AU17o557sW6+4nylF/mT4ZfQ/KfVSWzdHTWmRHdrDLPXi+/iW9psK3WtlP0r7HHZwKxlLKnQsh+EfQNDbTFFKBy29gmdrIbVE2KlVUZOM1Hg9O5o6028iaw2ZK1kujhKTXYtK8W9F5m52DutGwWO0pK04cYw5dr7/AEMr7VpKyctzJuyx4oqsayhJNOL1Sy1yo+Gpw3exw5dmXobra15wwa4uv1yS9KGMmuu+ZeKck8RwoiqbMgHwGVJLMA2dwl8KHhQZoh2XL4MOX5s68BrEVHGA5RJVEKgPYBBYaCoIGocmASAHVCNEBipAbFhDhEZoqDqBoBOe9ulnN9kZezPP1Cj8zf7TdLGfhf1yMI11nzIyVOgYEOY0QBkNqTMhtCKqNTuTDqz8UfZmivdthRRbmqljJ/j9or9R+2doUQsp0ePyqNq3zFKnBFXeLGSdaP7qeWmJNxr2VSdOTLC42TlaZquGjzVatpuOXHJV9Cwe0FZ2s3aQznCONTj1bSFXRUrrVZaNUMLyzG6ktepw/s7Ll45yZZ44S71u+91/hnowb1fksixsti9TFLKui1ZJcrtC2t4qzg4R1cXLpKJZujonTnXmX20bOhvt5etVkLa6pMbGq0de5nZfV7nI46NNprRr9Hk/Md69hjrcmV9v7tpsOzbu8JNNVcqVXBPX1r6HckZ7Z0beVkrSzklOLdYZxVpTRwkn1W81Rp5rsL7Zl/VvYRtGutWjdKYk4qSbXCS0YuPly3Mc5rbv9T6Pi8MuT0/J5THW5rVm/n/aZINB1BUOh5YYRYCRITAImhlCWQxgDaCCIYJBGphJM4QKhAODbcqWMu+i+piuJsN4pfB5yXszIUJpmsAWAQNZDaEzIp6kVUbHdONLvznL2RJabAjK1xzlWOqh+TfYLdmNLtHxS96FqaySybRvStsrFQvqcvkt49GnwjbKLUE+zEqJd6KfeuzpawfbCno3+pp7a7xnFxmk09V/unMoN7IP4Tk3J9ZYnq/lzk+L7+JHjrdny3y5byYY42/lmv03tNubdcrSfKK93+R27TRNupYUuqf8zk/rT8hu1I6mfyhlL+caO6/R1OFFpabZV96O6trOWJxgv5pv5V6/RMtdkXPorGEHwSrzoqv6FZupYqUZNpNxlk3nSqVadmho1Arx3ZlfhpOXx47x4/xd/p1P+/kZQdQOEci2BqQmOoBgaNoY0SMjYyAQKBAI0w1GJjkwB6CNQ4RqfeWXw4rvft+5ljSbzyyiu5+6/QzjFTRsDDIaQCZFJZkrI6Zk1TcbvL/pof1f3MsDj2HGl3s/DX1bO6htGYIot7Y9Szf4n/b+xfUKbemFbGPjX1TFl0c7XmxbLDd7NfgX1VTj2mtS2u8aRS7El6KhW7SWpzxqyV/jqVqLS/rUq0aIanc15Wi74v6M01DL7lPrWnKL+rNXQudFUUkJDpIayiADC2MbABJjAsaxgggqIAhQ5INBJARIeBIIgzu80usl+Fe7KGRc7xT+J5L2/cppMVNHIaFgIqiYziSMYlmSG/2XGljZ+CPsdaOe5KlnDwx9kT1NkHUKzbsK2a/9ln/dT8yyObaUK2fKdm//AKRFeji6mVW0lqWcyuv+hztWSv6zKgvNoRzZSS1NIlpNyn8S08C/uNczI7lfaz8C/uRr2XEo5EbJJEbKI1jWGTGNgAY1sLGsZFUQBDBBqNCSDqiqNqEAym3JVtZc/wBiskd21JVtJc37s4JiqjGATARTGg2Oo4ViusuZIeh2SpFcl7DwJBRugURXz5H/AEv0kmSoZeV1JcmK9HFkyvvqyZ3p1Rx3tZM5o1Za/wAcyitFmzQ3+OZQ3ldYuJq/3L+1n4P8ka9syG5f2s/B/kjXs0hUyRGyRsikUlHJjGx0hgyJsawioMwqINBARoRqYiQNRVANtXSLfc/YYZC+SrJnJM6bx8zOZohSOgid2dEQkmRJc41nHxL3Izo2bGtrDxR90T8it6GgEONkiCcap8n7BQXoAdF30ILzHImuqy9CO3RyxqzW0Iamfvi6xpdox1M5fl1jSJq63L+1n4P8ka+RkNy38Wfg/wAka6RpCpkmRSZIyKSKSYxrHMaMEIQhghACAQjkRpj0xA4hvjpZz8LJQu74+q9Hry1EGOVg5zpFVdSxjspQXWzZo7PZ8LOuBU7+JWbQepnauRnr6jgO6/M4RAjs2NGtvZ+JHGyw3fjW8Q5t/RhOyraoIgo1SKExCQB03d5eSGWw6w4cmNtTmaqDaSzM5tBaGo2ijM7Sj7lYlVnua/iy8H+SNa5GN3TlS1l4H7o1qtDWdIp7GMNRrZQNaGMe2AZG0AxwAACCIYc6HIQhA5E90+b1EIV6CS30KTaHEQjJbO304kIQAWWW7n/cR8/ZiEE7Js0EQjVJBAIDdN309QWoBHNe2im2gZvaeghFQq6d1vtX4H7o1YhG2PSKehMQigYwBEAIawiAAIQg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QSEBQUEBQQFBQUFBQVFBQUFBQPFBQUFBQVFBQUFBQXHCYeFxkkGRQUHy8gIycpLCwsFR4xNTAqNSYsLCkBCQoKDgwOFw8PFSkcHBwpKS4pKSwsKSkpLCw1KSksLSksKSksKSk1LSwsKSw1KS0sLSwpKSkpKTAsLTU1LCkpLf/AABEIAPEA0QMBIgACEQEDEQH/xAAbAAABBQEBAAAAAAAAAAAAAAABAAIDBQYEB//EAD0QAAIBAQUECAMGBgEFAAAAAAABAhEDBBIhMQUGQXETIlFhcoGRsSMyoTNCYsHR4RRSgrLC8BUkNFNzo//EABkBAAMBAQEAAAAAAAAAAAAAAAABAgMEBf/EACsRAQEAAgIBAwIDCQAAAAAAAAABAhEDMRIEIUFRoRMygQUiQmFxkcHR8P/aAAwDAQACEQMRAD8AiAMVqhO0OrTM7EFToNxCGHRGZJjOaI9MWg61IDIoTHOQgTEMlMGMAlCRKQ9SAJbJdZf7wMXvCvieps7u+sjH7xLrnLzdt+PpSiSEJHO2OiW27328fP2ZUot93V8ePn7GvH3GefTXwJURodiOxzn4gqZA5j7NhoJWGo1sURGfGJIhqHIQEQRAbJ4wqYwSOhilUyWzmQxHwA3XEfUghIfiINImSVIUyTEIwcRrRImBoAZiDjF0YlZjCe6y6y5mV3jXXNZdIdZGU3j+c5Obttx9KIKEKhzNzkW+7v28fP2ZURRa7AnS3hXta9VRGvH3GefTYsax6HdGdjmQqBPCIoWbJkgtMxRJIxHRgPUSdmZQckOaAkAKgRUCBscOhBvRN8syxWzIfzvzj+5JYXPA6xtEnRrRp5ml5IjwquwNaprnkOSLdTtf/LF+JN/kLo29YWD703B/Qj8WfQ/BWwQmzsncZcIpf1qRHK4T/lf0ZczxvyWqgUiSMhfwc192XowdFJap+jHuEkUh2IhQ6oBKmByGYji2laV6Oz4Wkut4IrFJeeS5NkZ5eGNyvw24OK83Jjx495XS02fbptSWda07JKjz5Ph269lc1t+KlLKSTz6ssvSWnrQ1FrDDeHHSkpRS7lF4af0qpjtvfO+bOTk37b+jazGWzGe21S3no/cFefoFIcZGCb7Cx2Mviw7cS5FemWew41t7NLVzSNMO05e7a3R4ot8YvDNcYypVV7ms0+K700uqMSts7woX2y7LWzdnar8OOPRt96lKTXJlnKNHQ3xz3bj9C5eG44Ycnxlv7e1FRE4joIUkUwMQ5MCiOURg5BoJIeIzMIgiAMmryOV5Kzpw9OZqWavY/wDjCqjbhdtmAW8b2+0k/ju8pHeBvTMDXv8AyT4Do7Ul2v1KNW4f4sCXz2m8s9M13cKr1Yf+TlVVfB9najPu+h/jMyTWt/vucfPgu45bzd+lSo8M4vFGVK0dKNNcU06NHDb3irXmTXa9UZW/i9U8bcbMsbqzp0T2lbLo1ax+WcME4yUsMk+rStJ0rwzK7eS8RnJPo8Fp95prBLteCnVfJ07i7u94s5YJKSb6SUUqaOK1XlIzW3pdfzOfLjxxy/dt07+T1ufPxeOeOO973qS/b7q0QEwg5CSLjdy9YbVJR+I8ShL5ousZViq6NquupUo7dk/aw8UfowuHn7bb8HqLwZ+cxl/rNtZs+4Tc1OaUc082pSbWmmS9WXbIbDNVWa7VmiY6MOLHj/Ky9T6vl9TZeS9dSTUhRQ/CCI9GjkNwhCxoGQsQBJAQ1EKgQN50rbt+mQHLsIA1MlJMQlMZjFi5DCVSDjIaiqIJHMGIZUVQBzYHMFRqAJHIMbUjqBsVNzXe+Sj1o6wniS7UqVXmqk+1LyrRqUdHmjlu3zS5/qQ3W1jFyjNOlaqnf3MiqhwUK0efVzXoNxPs+pC0qDK1oudfqQqT7kQWsm3hjnL2732IqJrZR2tgsrHop9ZR62GqpklSSeujLS6byqWU0k+1aMxd2tIxiliWR0Qn2GuN9mdbux2tB6uh3wlVVWh5107XEvt3NqtS6OTrGXy9z7OTNJUtSwCqBsZEFDajgBCEIDeY1DUaIx2sahqNCAGogBACIAgAtjUhSYqgCbA2Bsa2Ts9OWyfXlz/Upr/en0jplTItukwyk32nDe7tGc8ssqv8hHTLjepSqm9FqdalKuvnQV2sYQyVW/Unw/hl9EGoN1DaLLV+xPY2KSVNMvPvYpYfvRa8v0IXa9GqrrQ7OK5BobdNjYrPLjzJGsNMOteWXE57K3i841z7GdUUkL2h+6VyyJ7tbUkmuDT9DklLI6dnWLnaxiuLz5at+hWOXumx6NGYmznhMmUjpZHodUYhyYgIRtRAHl2MOMiqKpxeVdPjE2IOMgqCo/Ol4unGLEcrmR2l6S59mrH50eLuxBxFd/FS4RfsJ20+z6/sPypeMd6Ymzgd4ktYvyoxRv3+vINjTtqRzkNV4TGzkA0gxdZ+Ry2Txzk+FfWgLa3pjfpz0Jtm2dIoJBa7rCFFkdKiCCHm0jK1HhOS93fVpUfudwLSFUKwSqXZ08MnHtzRZYhmz92rxKeLopqOdG6RTXBqrNBdd03rayS7o9Z+uhl4ZXqNfKRSRg5NRim29Es2bDYWx+hjin88lzwrsqdFyuULJUhFLterfNnZiN8OLx96yyz30KJrORFFBZqzdKYUyFSCpCNLUQyogN5dQVDUz3MX3bV+cU/ZkMtzJ8LSHmpL9Tj/AA8vo6PPFmwNl9PdC24Ozf8AU17o557sW6+4nylF/mT4ZfQ/KfVSWzdHTWmRHdrDLPXi+/iW9psK3WtlP0r7HHZwKxlLKnQsh+EfQNDbTFFKBy29gmdrIbVE2KlVUZOM1Hg9O5o6028iaw2ZK1kujhKTXYtK8W9F5m52DutGwWO0pK04cYw5dr7/AEMr7VpKyctzJuyx4oqsayhJNOL1Sy1yo+Gpw3exw5dmXobra15wwa4uv1yS9KGMmuu+ZeKck8RwoiqbMgHwGVJLMA2dwl8KHhQZoh2XL4MOX5s68BrEVHGA5RJVEKgPYBBYaCoIGocmASAHVCNEBipAbFhDhEZoqDqBoBOe9ulnN9kZezPP1Cj8zf7TdLGfhf1yMI11nzIyVOgYEOY0QBkNqTMhtCKqNTuTDqz8UfZmivdthRRbmqljJ/j9or9R+2doUQsp0ePyqNq3zFKnBFXeLGSdaP7qeWmJNxr2VSdOTLC42TlaZquGjzVatpuOXHJV9Cwe0FZ2s3aQznCONTj1bSFXRUrrVZaNUMLyzG6ktepw/s7Ll45yZZ44S71u+91/hnowb1fksixsti9TFLKui1ZJcrtC2t4qzg4R1cXLpKJZujonTnXmX20bOhvt5etVkLa6pMbGq0de5nZfV7nI46NNprRr9Hk/Md69hjrcmV9v7tpsOzbu8JNNVcqVXBPX1r6HckZ7Z0beVkrSzklOLdYZxVpTRwkn1W81Rp5rsL7Zl/VvYRtGutWjdKYk4qSbXCS0YuPly3Mc5rbv9T6Pi8MuT0/J5THW5rVm/n/aZINB1BUOh5YYRYCRITAImhlCWQxgDaCCIYJBGphJM4QKhAODbcqWMu+i+piuJsN4pfB5yXszIUJpmsAWAQNZDaEzIp6kVUbHdONLvznL2RJabAjK1xzlWOqh+TfYLdmNLtHxS96FqaySybRvStsrFQvqcvkt49GnwjbKLUE+zEqJd6KfeuzpawfbCno3+pp7a7xnFxmk09V/unMoN7IP4Tk3J9ZYnq/lzk+L7+JHjrdny3y5byYY42/lmv03tNubdcrSfKK93+R27TRNupYUuqf8zk/rT8hu1I6mfyhlL+caO6/R1OFFpabZV96O6trOWJxgv5pv5V6/RMtdkXPorGEHwSrzoqv6FZupYqUZNpNxlk3nSqVadmho1Arx3ZlfhpOXx47x4/xd/p1P+/kZQdQOEci2BqQmOoBgaNoY0SMjYyAQKBAI0w1GJjkwB6CNQ4RqfeWXw4rvft+5ljSbzyyiu5+6/QzjFTRsDDIaQCZFJZkrI6Zk1TcbvL/pof1f3MsDj2HGl3s/DX1bO6htGYIot7Y9Szf4n/b+xfUKbemFbGPjX1TFl0c7XmxbLDd7NfgX1VTj2mtS2u8aRS7El6KhW7SWpzxqyV/jqVqLS/rUq0aIanc15Wi74v6M01DL7lPrWnKL+rNXQudFUUkJDpIayiADC2MbABJjAsaxgggqIAhQ5INBJARIeBIIgzu80usl+Fe7KGRc7xT+J5L2/cppMVNHIaFgIqiYziSMYlmSG/2XGljZ+CPsdaOe5KlnDwx9kT1NkHUKzbsK2a/9ln/dT8yyObaUK2fKdm//AKRFeji6mVW0lqWcyuv+hztWSv6zKgvNoRzZSS1NIlpNyn8S08C/uNczI7lfaz8C/uRr2XEo5EbJJEbKI1jWGTGNgAY1sLGsZFUQBDBBqNCSDqiqNqEAym3JVtZc/wBiskd21JVtJc37s4JiqjGATARTGg2Oo4ViusuZIeh2SpFcl7DwJBRugURXz5H/AEv0kmSoZeV1JcmK9HFkyvvqyZ3p1Rx3tZM5o1Za/wAcyitFmzQ3+OZQ3ldYuJq/3L+1n4P8ka9syG5f2s/B/kjXs0hUyRGyRsikUlHJjGx0hgyJsawioMwqINBARoRqYiQNRVANtXSLfc/YYZC+SrJnJM6bx8zOZohSOgid2dEQkmRJc41nHxL3Izo2bGtrDxR90T8it6GgEONkiCcap8n7BQXoAdF30ILzHImuqy9CO3RyxqzW0Iamfvi6xpdox1M5fl1jSJq63L+1n4P8ka+RkNy38Wfg/wAka6RpCpkmRSZIyKSKSYxrHMaMEIQhghACAQjkRpj0xA4hvjpZz8LJQu74+q9Hry1EGOVg5zpFVdSxjspQXWzZo7PZ8LOuBU7+JWbQepnauRnr6jgO6/M4RAjs2NGtvZ+JHGyw3fjW8Q5t/RhOyraoIgo1SKExCQB03d5eSGWw6w4cmNtTmaqDaSzM5tBaGo2ijM7Sj7lYlVnua/iy8H+SNa5GN3TlS1l4H7o1qtDWdIp7GMNRrZQNaGMe2AZG0AxwAACCIYc6HIQhA5E90+b1EIV6CS30KTaHEQjJbO304kIQAWWW7n/cR8/ZiEE7Js0EQjVJBAIDdN309QWoBHNe2im2gZvaeghFQq6d1vtX4H7o1YhG2PSKehMQigYwBEAIawiAAIQgJ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53004"/>
            <a:ext cx="3089034" cy="356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843" y="1219200"/>
            <a:ext cx="5305557" cy="525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00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latin typeface="Futura Medium" charset="0"/>
              <a:ea typeface="Futura Medium" charset="0"/>
              <a:cs typeface="Futura Medium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76640"/>
            <a:ext cx="8458200" cy="556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58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6800"/>
          </a:xfrm>
        </p:spPr>
        <p:txBody>
          <a:bodyPr/>
          <a:lstStyle/>
          <a:p>
            <a:r>
              <a:rPr lang="en-US" altLang="en-US" sz="4000" dirty="0" smtClean="0">
                <a:latin typeface="Futura Medium" charset="0"/>
                <a:ea typeface="Futura Medium" charset="0"/>
                <a:cs typeface="Futura Medium" charset="0"/>
              </a:rPr>
              <a:t>Geared vs. Direct Drive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898989"/>
                </a:solidFill>
                <a:latin typeface="Futura Light" charset="0"/>
              </a:rPr>
              <a:t>KidWind Project   |   www.kidwind.org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95713"/>
            <a:ext cx="3276600" cy="24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85888"/>
            <a:ext cx="3294063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"/>
          <a:stretch/>
        </p:blipFill>
        <p:spPr bwMode="auto">
          <a:xfrm>
            <a:off x="3962400" y="1739395"/>
            <a:ext cx="4973782" cy="382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73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76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0" y="274638"/>
            <a:ext cx="3657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OFFSHORE WIND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9559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19138"/>
            <a:ext cx="8077200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21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44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6415"/>
            <a:ext cx="7315200" cy="5886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223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Power Curve &amp; Annual Energy Output</a:t>
            </a:r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199"/>
            <a:ext cx="4543425" cy="324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1200"/>
            <a:ext cx="4553708" cy="32480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62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38862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000" dirty="0" smtClean="0">
                <a:latin typeface="Calibri" pitchFamily="34" charset="0"/>
                <a:cs typeface="Times New Roman" pitchFamily="18" charset="0"/>
              </a:rPr>
              <a:t>Betz Limit</a:t>
            </a:r>
            <a:r>
              <a:rPr lang="en-US" altLang="en-US" sz="4000" dirty="0" smtClean="0">
                <a:latin typeface="Calibri" pitchFamily="34" charset="0"/>
                <a:ea typeface="Futura Medium" charset="0"/>
                <a:cs typeface="Futura Medium" charset="0"/>
              </a:rPr>
              <a:t> </a:t>
            </a:r>
          </a:p>
        </p:txBody>
      </p:sp>
      <p:sp>
        <p:nvSpPr>
          <p:cNvPr id="33795" name="Rectangle 11"/>
          <p:cNvSpPr>
            <a:spLocks noGrp="1" noChangeArrowheads="1"/>
          </p:cNvSpPr>
          <p:nvPr>
            <p:ph type="body" sz="half" idx="2"/>
          </p:nvPr>
        </p:nvSpPr>
        <p:spPr>
          <a:xfrm>
            <a:off x="5181600" y="1219200"/>
            <a:ext cx="3810000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dirty="0" smtClean="0">
                <a:latin typeface="Calibri" pitchFamily="34" charset="0"/>
                <a:ea typeface="Futura Book" charset="0"/>
                <a:cs typeface="Futura Book" charset="0"/>
              </a:rPr>
              <a:t>All wind power cannot be captured by rotor or air would be completely still behind rotor and not allow more wind to pass through.</a:t>
            </a:r>
          </a:p>
          <a:p>
            <a:pPr eaLnBrk="1" hangingPunct="1">
              <a:buFontTx/>
              <a:buNone/>
            </a:pPr>
            <a:endParaRPr lang="en-US" altLang="en-US" sz="2400" dirty="0" smtClean="0">
              <a:latin typeface="Calibri" pitchFamily="34" charset="0"/>
              <a:ea typeface="Futura Book" charset="0"/>
              <a:cs typeface="Futura Book" charset="0"/>
            </a:endParaRPr>
          </a:p>
          <a:p>
            <a:pPr marL="0" indent="0">
              <a:buNone/>
            </a:pPr>
            <a:r>
              <a:rPr lang="en-US" altLang="en-US" sz="2400" dirty="0" smtClean="0">
                <a:latin typeface="Calibri" pitchFamily="34" charset="0"/>
                <a:ea typeface="Futura Book" charset="0"/>
                <a:cs typeface="Futura Book" charset="0"/>
              </a:rPr>
              <a:t>Theoretical limit of rotor efficiency is 59%</a:t>
            </a:r>
          </a:p>
          <a:p>
            <a:pPr eaLnBrk="1" hangingPunct="1">
              <a:buFontTx/>
              <a:buNone/>
            </a:pPr>
            <a:endParaRPr lang="en-US" altLang="en-US" sz="2400" dirty="0" smtClean="0">
              <a:latin typeface="Calibri" pitchFamily="34" charset="0"/>
              <a:ea typeface="Futura Book" charset="0"/>
              <a:cs typeface="Futura Book" charset="0"/>
            </a:endParaRPr>
          </a:p>
          <a:p>
            <a:pPr marL="0" indent="0">
              <a:buNone/>
            </a:pPr>
            <a:r>
              <a:rPr lang="en-US" altLang="en-US" sz="2400" dirty="0" smtClean="0">
                <a:latin typeface="Calibri" pitchFamily="34" charset="0"/>
                <a:ea typeface="Futura Book" charset="0"/>
                <a:cs typeface="Futura Book" charset="0"/>
              </a:rPr>
              <a:t>Most modern wind turbines are in the 35 – 45% range</a:t>
            </a:r>
          </a:p>
          <a:p>
            <a:pPr eaLnBrk="1" hangingPunct="1">
              <a:buFontTx/>
              <a:buNone/>
            </a:pPr>
            <a:endParaRPr lang="en-US" altLang="en-US" dirty="0" smtClean="0">
              <a:latin typeface="Futura Book" charset="0"/>
              <a:ea typeface="Futura Book" charset="0"/>
              <a:cs typeface="Futura Book" charset="0"/>
            </a:endParaRPr>
          </a:p>
        </p:txBody>
      </p:sp>
      <p:pic>
        <p:nvPicPr>
          <p:cNvPr id="33796" name="Picture 6" descr="U:\KIDWIND Media\Slide Show Images\betz-limi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4909002" cy="2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CpTipSpe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505200"/>
            <a:ext cx="3962400" cy="324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854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dirty="0" smtClean="0"/>
              <a:t>Wind Turbine Blade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5830165" y="4241800"/>
            <a:ext cx="2133600" cy="2438400"/>
            <a:chOff x="110642400" y="106470450"/>
            <a:chExt cx="2514600" cy="2743200"/>
          </a:xfrm>
        </p:grpSpPr>
        <p:pic>
          <p:nvPicPr>
            <p:cNvPr id="7" name="Picture 6" descr="tip speed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642400" y="106470450"/>
              <a:ext cx="2514600" cy="2743200"/>
            </a:xfrm>
            <a:prstGeom prst="rect">
              <a:avLst/>
            </a:prstGeom>
            <a:noFill/>
            <a:ln w="6350" algn="in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112071150" y="107384850"/>
              <a:ext cx="74295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en-US" sz="1000" i="1">
                  <a:solidFill>
                    <a:srgbClr val="000000"/>
                  </a:solidFill>
                  <a:latin typeface="Verdana" pitchFamily="34" charset="0"/>
                </a:rPr>
                <a:t>Fast</a:t>
              </a:r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111899700" y="106984800"/>
              <a:ext cx="91440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en-US" sz="1000" i="1">
                  <a:solidFill>
                    <a:srgbClr val="000000"/>
                  </a:solidFill>
                  <a:latin typeface="Verdana" pitchFamily="34" charset="0"/>
                </a:rPr>
                <a:t>Faster</a:t>
              </a:r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111785400" y="106584750"/>
              <a:ext cx="108585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en-US" sz="1000" i="1">
                  <a:solidFill>
                    <a:srgbClr val="000000"/>
                  </a:solidFill>
                  <a:latin typeface="Verdana" pitchFamily="34" charset="0"/>
                </a:rPr>
                <a:t>Fastest</a:t>
              </a:r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1" name="Line 18"/>
            <p:cNvSpPr>
              <a:spLocks noChangeShapeType="1"/>
            </p:cNvSpPr>
            <p:nvPr/>
          </p:nvSpPr>
          <p:spPr bwMode="auto">
            <a:xfrm flipH="1" flipV="1">
              <a:off x="111328200" y="106527600"/>
              <a:ext cx="457200" cy="1714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Line 19"/>
            <p:cNvSpPr>
              <a:spLocks noChangeShapeType="1"/>
            </p:cNvSpPr>
            <p:nvPr/>
          </p:nvSpPr>
          <p:spPr bwMode="auto">
            <a:xfrm flipH="1" flipV="1">
              <a:off x="111556800" y="107041950"/>
              <a:ext cx="342900" cy="57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Line 20"/>
            <p:cNvSpPr>
              <a:spLocks noChangeShapeType="1"/>
            </p:cNvSpPr>
            <p:nvPr/>
          </p:nvSpPr>
          <p:spPr bwMode="auto">
            <a:xfrm flipH="1" flipV="1">
              <a:off x="111785400" y="107442000"/>
              <a:ext cx="285750" cy="57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pic>
        <p:nvPicPr>
          <p:cNvPr id="6" name="Picture 5" descr="Z:\DOCUMENTS\POWERPOINTS\Presentations Images\Blade Design\blade 3d mod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87080"/>
            <a:ext cx="3810000" cy="278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Z:\DOCUMENTS\POWERPOINTS\Presentations Images\Blade Design\blade mold 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4" y="1066800"/>
            <a:ext cx="41052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U:\KIDWIND Media\Slide Show Images\BladeTruck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7" b="9921"/>
          <a:stretch/>
        </p:blipFill>
        <p:spPr bwMode="auto">
          <a:xfrm>
            <a:off x="5105400" y="990600"/>
            <a:ext cx="3779755" cy="308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45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3810000" cy="21336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latin typeface="+mj-lt"/>
              </a:rPr>
              <a:t>Lift/Drag Forces Experienced by Turbine Blades</a:t>
            </a:r>
            <a:endParaRPr lang="en-US" sz="3600" dirty="0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 dirty="0"/>
          </a:p>
        </p:txBody>
      </p:sp>
      <p:pic>
        <p:nvPicPr>
          <p:cNvPr id="18436" name="Picture 7" descr="Z:\DOCUMENTS\POWERPOINTS\Presentations Images\Blade Design\force diagr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54038"/>
            <a:ext cx="4260850" cy="569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0"/>
            <a:ext cx="3444875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893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+mj-lt"/>
              </a:rPr>
              <a:t>Rotor Solidity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762000"/>
            <a:ext cx="53340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b="1" i="1" dirty="0" smtClean="0">
                <a:latin typeface="+mn-lt"/>
              </a:rPr>
              <a:t>Solidity</a:t>
            </a:r>
            <a:r>
              <a:rPr lang="en-US" sz="2400" dirty="0" smtClean="0">
                <a:latin typeface="+mn-lt"/>
              </a:rPr>
              <a:t> is the ratio of total rotor </a:t>
            </a:r>
            <a:r>
              <a:rPr lang="en-US" sz="2400" dirty="0" err="1" smtClean="0">
                <a:latin typeface="+mn-lt"/>
              </a:rPr>
              <a:t>planform</a:t>
            </a:r>
            <a:r>
              <a:rPr lang="en-US" sz="2400" dirty="0" smtClean="0">
                <a:latin typeface="+mn-lt"/>
              </a:rPr>
              <a:t> area to total swept area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16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000" dirty="0" smtClean="0">
                <a:latin typeface="+mn-lt"/>
              </a:rPr>
              <a:t>Low solidity (0.10) = high RPM, low torque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000" dirty="0" smtClean="0">
                <a:latin typeface="+mn-lt"/>
              </a:rPr>
              <a:t>High solidity (&gt;0.80) = low RPM, high torque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</p:txBody>
      </p:sp>
      <p:sp>
        <p:nvSpPr>
          <p:cNvPr id="23556" name="Text Box 9"/>
          <p:cNvSpPr txBox="1">
            <a:spLocks noChangeArrowheads="1"/>
          </p:cNvSpPr>
          <p:nvPr/>
        </p:nvSpPr>
        <p:spPr bwMode="auto">
          <a:xfrm>
            <a:off x="7696200" y="3810000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2400">
                <a:latin typeface="Times"/>
              </a:rPr>
              <a:t>A</a:t>
            </a:r>
          </a:p>
        </p:txBody>
      </p:sp>
      <p:pic>
        <p:nvPicPr>
          <p:cNvPr id="23557" name="Picture 11" descr="aermoto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4579938"/>
            <a:ext cx="2247899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2" descr="wind_turbine_04_1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67318"/>
            <a:ext cx="1828800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4" descr="wind_project_fig1_e"/>
          <p:cNvPicPr>
            <a:picLocks noGrp="1" noChangeAspect="1" noChangeArrowheads="1"/>
          </p:cNvPicPr>
          <p:nvPr>
            <p:ph type="chart"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1200" y="1454150"/>
            <a:ext cx="2792413" cy="46482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60" name="Oval 5"/>
          <p:cNvSpPr>
            <a:spLocks noChangeAspect="1" noChangeArrowheads="1"/>
          </p:cNvSpPr>
          <p:nvPr/>
        </p:nvSpPr>
        <p:spPr bwMode="auto">
          <a:xfrm>
            <a:off x="5791200" y="1758950"/>
            <a:ext cx="2743200" cy="274320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endParaRPr lang="en-US" altLang="en-US" sz="2400">
              <a:latin typeface="Times"/>
            </a:endParaRPr>
          </a:p>
        </p:txBody>
      </p:sp>
      <p:sp>
        <p:nvSpPr>
          <p:cNvPr id="23561" name="Text Box 6"/>
          <p:cNvSpPr txBox="1">
            <a:spLocks noChangeArrowheads="1"/>
          </p:cNvSpPr>
          <p:nvPr/>
        </p:nvSpPr>
        <p:spPr bwMode="auto">
          <a:xfrm>
            <a:off x="7391400" y="206375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2400">
                <a:latin typeface="Times"/>
              </a:rPr>
              <a:t>R</a:t>
            </a:r>
          </a:p>
        </p:txBody>
      </p:sp>
      <p:sp>
        <p:nvSpPr>
          <p:cNvPr id="23562" name="AutoShape 7"/>
          <p:cNvSpPr>
            <a:spLocks noChangeArrowheads="1"/>
          </p:cNvSpPr>
          <p:nvPr/>
        </p:nvSpPr>
        <p:spPr bwMode="auto">
          <a:xfrm rot="10800000">
            <a:off x="7053263" y="1770063"/>
            <a:ext cx="261937" cy="12842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287 w 21600"/>
              <a:gd name="T13" fmla="*/ 5287 h 21600"/>
              <a:gd name="T14" fmla="*/ 16313 w 21600"/>
              <a:gd name="T15" fmla="*/ 163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6974" y="21600"/>
                </a:lnTo>
                <a:lnTo>
                  <a:pt x="14626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3" name="Line 8"/>
          <p:cNvSpPr>
            <a:spLocks noChangeShapeType="1"/>
          </p:cNvSpPr>
          <p:nvPr/>
        </p:nvSpPr>
        <p:spPr bwMode="auto">
          <a:xfrm flipV="1">
            <a:off x="7162800" y="2063750"/>
            <a:ext cx="838200" cy="106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4" name="Text Box 10"/>
          <p:cNvSpPr txBox="1">
            <a:spLocks noChangeArrowheads="1"/>
          </p:cNvSpPr>
          <p:nvPr/>
        </p:nvSpPr>
        <p:spPr bwMode="auto">
          <a:xfrm>
            <a:off x="7010400" y="252095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2400">
                <a:latin typeface="Times"/>
              </a:rPr>
              <a:t>a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019800" y="4495800"/>
            <a:ext cx="225583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sz="2400" b="1" i="1">
                <a:solidFill>
                  <a:srgbClr val="FF0000"/>
                </a:solidFill>
                <a:latin typeface="Calibri" pitchFamily="34" charset="0"/>
              </a:rPr>
              <a:t>Solidity</a:t>
            </a:r>
            <a:r>
              <a:rPr lang="en-US" altLang="en-US" sz="2400">
                <a:solidFill>
                  <a:srgbClr val="FF0000"/>
                </a:solidFill>
                <a:latin typeface="Calibri" pitchFamily="34" charset="0"/>
              </a:rPr>
              <a:t> = 3a/A</a:t>
            </a:r>
          </a:p>
          <a:p>
            <a:endParaRPr lang="en-US" altLang="en-US" sz="2400">
              <a:latin typeface="Times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2133601"/>
            <a:ext cx="995782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057" y="4495800"/>
            <a:ext cx="1944688" cy="2594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11474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mtClean="0">
                <a:solidFill>
                  <a:srgbClr val="898989"/>
                </a:solidFill>
                <a:latin typeface="Futura Light" charset="0"/>
              </a:rPr>
              <a:t>KidWind Project   |   www.kidwind.org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"/>
            <a:ext cx="9144000" cy="594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5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/>
      </p:sp>
      <p:pic>
        <p:nvPicPr>
          <p:cNvPr id="5" name="Picture 2" descr="Z:\PRINT &amp; WEB\IMAGES\POWERPOINT IMAGES\Slide Show Images\ORwindfar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KidWind</a:t>
            </a:r>
            <a:r>
              <a:rPr lang="en-US" dirty="0" smtClean="0">
                <a:solidFill>
                  <a:schemeClr val="bg1"/>
                </a:solidFill>
              </a:rPr>
              <a:t> Project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www.kidwind.org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7254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34975"/>
            <a:ext cx="8229600" cy="1089025"/>
          </a:xfrm>
        </p:spPr>
        <p:txBody>
          <a:bodyPr/>
          <a:lstStyle/>
          <a:p>
            <a:pPr eaLnBrk="1" hangingPunct="1"/>
            <a:r>
              <a:rPr lang="en-US" altLang="en-US" smtClean="0"/>
              <a:t>Calculation of Wind Power</a:t>
            </a:r>
            <a:endParaRPr lang="en-US" altLang="en-US" b="1" smtClean="0"/>
          </a:p>
        </p:txBody>
      </p:sp>
      <p:sp>
        <p:nvSpPr>
          <p:cNvPr id="418819" name="Rectangle 3"/>
          <p:cNvSpPr>
            <a:spLocks noChangeArrowheads="1"/>
          </p:cNvSpPr>
          <p:nvPr/>
        </p:nvSpPr>
        <p:spPr bwMode="auto">
          <a:xfrm>
            <a:off x="381000" y="1828800"/>
            <a:ext cx="738028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77800" indent="-177800" fontAlgn="auto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Power in the wind  </a:t>
            </a: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endParaRPr lang="en-US" sz="1600" dirty="0">
              <a:latin typeface="Tahoma" pitchFamily="34" charset="0"/>
            </a:endParaRP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r>
              <a:rPr lang="en-US" sz="2800" dirty="0">
                <a:latin typeface="Tahoma" pitchFamily="34" charset="0"/>
              </a:rPr>
              <a:t>Effect of swept area, A</a:t>
            </a: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r>
              <a:rPr lang="en-US" sz="2800" dirty="0">
                <a:latin typeface="Tahoma" pitchFamily="34" charset="0"/>
              </a:rPr>
              <a:t>Effect of wind speed, V</a:t>
            </a: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r>
              <a:rPr lang="en-US" sz="2800" dirty="0">
                <a:latin typeface="Tahoma" pitchFamily="34" charset="0"/>
              </a:rPr>
              <a:t>Effect of air density, </a:t>
            </a:r>
            <a:r>
              <a:rPr lang="en-US" sz="3200" dirty="0">
                <a:latin typeface="Tahoma" pitchFamily="34" charset="0"/>
                <a:sym typeface="Symbol" pitchFamily="18" charset="2"/>
              </a:rPr>
              <a:t></a:t>
            </a:r>
            <a:endParaRPr lang="en-US" sz="2800" dirty="0">
              <a:latin typeface="Tahoma" pitchFamily="34" charset="0"/>
              <a:sym typeface="Symbol" pitchFamily="18" charset="2"/>
            </a:endParaRP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endParaRPr lang="en-US" sz="2800" dirty="0">
              <a:latin typeface="Tahoma" pitchFamily="34" charset="0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sym typeface="Symbol" pitchFamily="18" charset="2"/>
            </a:endParaRPr>
          </a:p>
        </p:txBody>
      </p:sp>
      <p:pic>
        <p:nvPicPr>
          <p:cNvPr id="6148" name="Picture 4" descr="wind_project_fig1_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3" y="1295400"/>
            <a:ext cx="3195637" cy="5257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Oval 5"/>
          <p:cNvSpPr>
            <a:spLocks noChangeAspect="1" noChangeArrowheads="1"/>
          </p:cNvSpPr>
          <p:nvPr/>
        </p:nvSpPr>
        <p:spPr bwMode="auto">
          <a:xfrm>
            <a:off x="5410200" y="1600200"/>
            <a:ext cx="3124200" cy="320040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endParaRPr lang="en-US" altLang="en-US" sz="2400">
              <a:latin typeface="Times"/>
              <a:cs typeface="Arial" pitchFamily="34" charset="0"/>
            </a:endParaRP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7010400" y="3200400"/>
            <a:ext cx="990600" cy="121920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7315200" y="388620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2400">
                <a:solidFill>
                  <a:schemeClr val="bg1"/>
                </a:solidFill>
                <a:latin typeface="Times"/>
                <a:cs typeface="Arial" pitchFamily="34" charset="0"/>
              </a:rPr>
              <a:t>R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193925" y="5294313"/>
            <a:ext cx="2225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  <a:cs typeface="Arial" pitchFamily="34" charset="0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1828800" y="5181600"/>
            <a:ext cx="3429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Calibri" pitchFamily="34" charset="0"/>
                <a:cs typeface="Arial" pitchFamily="34" charset="0"/>
              </a:rPr>
              <a:t>Swept Area: A = πR</a:t>
            </a:r>
            <a:r>
              <a:rPr lang="en-US" altLang="en-US" sz="2400" baseline="30000">
                <a:latin typeface="Calibri" pitchFamily="34" charset="0"/>
                <a:cs typeface="Arial" pitchFamily="34" charset="0"/>
              </a:rPr>
              <a:t>2</a:t>
            </a:r>
            <a:r>
              <a:rPr lang="en-US" altLang="en-US" sz="2400">
                <a:latin typeface="Calibri" pitchFamily="34" charset="0"/>
                <a:cs typeface="Arial" pitchFamily="34" charset="0"/>
              </a:rPr>
              <a:t> Area of the circle swept by the rotor (m</a:t>
            </a:r>
            <a:r>
              <a:rPr lang="en-US" altLang="en-US" sz="2400" baseline="30000">
                <a:latin typeface="Calibri" pitchFamily="34" charset="0"/>
                <a:cs typeface="Arial" pitchFamily="34" charset="0"/>
              </a:rPr>
              <a:t>2</a:t>
            </a:r>
            <a:r>
              <a:rPr lang="en-US" altLang="en-US" sz="2400">
                <a:latin typeface="Calibri" pitchFamily="34" charset="0"/>
                <a:cs typeface="Arial" pitchFamily="34" charset="0"/>
              </a:rPr>
              <a:t>).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0" y="1905000"/>
            <a:ext cx="5203825" cy="5794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3200">
                <a:latin typeface="Calibri" pitchFamily="34" charset="0"/>
                <a:cs typeface="Arial" pitchFamily="34" charset="0"/>
              </a:rPr>
              <a:t>Power in the Wind = ½ρAV</a:t>
            </a:r>
            <a:r>
              <a:rPr lang="en-US" altLang="en-US" sz="3200" baseline="30000">
                <a:latin typeface="Calibri" pitchFamily="34" charset="0"/>
                <a:cs typeface="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2419649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TurbineScal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52400"/>
            <a:ext cx="9158318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57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7696200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ea typeface="Futura" charset="0"/>
                <a:cs typeface="Futura" charset="0"/>
              </a:rPr>
              <a:t>Types of Wind Turbines</a:t>
            </a:r>
          </a:p>
        </p:txBody>
      </p:sp>
      <p:pic>
        <p:nvPicPr>
          <p:cNvPr id="3994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3400425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6094413"/>
            <a:ext cx="3400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Vertical Axis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905375" y="6096000"/>
            <a:ext cx="3400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Horizontal Axis</a:t>
            </a:r>
            <a:endParaRPr lang="en-US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322" y="1371600"/>
            <a:ext cx="3287078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99585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943" y="0"/>
            <a:ext cx="97971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152400"/>
            <a:ext cx="5334000" cy="10795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Vertical Axis Wind Turbines (VAWTs)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495800" y="1447800"/>
            <a:ext cx="4517572" cy="5257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Make up a (very) small percentage of installed wind turbines</a:t>
            </a:r>
          </a:p>
          <a:p>
            <a:r>
              <a:rPr lang="en-US" dirty="0" smtClean="0"/>
              <a:t>Often marketed for “urban,” “turbulent,” “low-wind,” or even “rooftop” applications</a:t>
            </a:r>
          </a:p>
          <a:p>
            <a:r>
              <a:rPr lang="en-US" dirty="0" smtClean="0"/>
              <a:t>No certified VAWTs</a:t>
            </a:r>
          </a:p>
          <a:p>
            <a:r>
              <a:rPr lang="en-US" dirty="0" smtClean="0"/>
              <a:t>Overall poor performance and reliability</a:t>
            </a:r>
          </a:p>
          <a:p>
            <a:r>
              <a:rPr lang="en-US" dirty="0" smtClean="0"/>
              <a:t>Overall not successful in the market (though very few small wind turbines are!)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85835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800" y="292100"/>
            <a:ext cx="3428999" cy="13843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SMALL WIND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6171354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</TotalTime>
  <Words>884</Words>
  <Application>Microsoft Macintosh PowerPoint</Application>
  <PresentationFormat>On-screen Show (4:3)</PresentationFormat>
  <Paragraphs>133</Paragraphs>
  <Slides>40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4" baseType="lpstr">
      <vt:lpstr>Calibri</vt:lpstr>
      <vt:lpstr>Futura</vt:lpstr>
      <vt:lpstr>Futura Book</vt:lpstr>
      <vt:lpstr>Futura Light</vt:lpstr>
      <vt:lpstr>Futura Medium</vt:lpstr>
      <vt:lpstr>ＭＳ Ｐゴシック</vt:lpstr>
      <vt:lpstr>Symbol</vt:lpstr>
      <vt:lpstr>Tahoma</vt:lpstr>
      <vt:lpstr>Times</vt:lpstr>
      <vt:lpstr>Times New Roman</vt:lpstr>
      <vt:lpstr>Verdana</vt:lpstr>
      <vt:lpstr>Arial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Calculation of Wind Power</vt:lpstr>
      <vt:lpstr>PowerPoint Presentation</vt:lpstr>
      <vt:lpstr>Types of Wind Turbines</vt:lpstr>
      <vt:lpstr>Vertical Axis Wind Turbines (VAWTs)</vt:lpstr>
      <vt:lpstr>SMALL WIND</vt:lpstr>
      <vt:lpstr>PowerPoint Presentation</vt:lpstr>
      <vt:lpstr>Modern Small Wind Turbines: High Tech, High Reliability, Low Maintenance</vt:lpstr>
      <vt:lpstr>Off-Grid vs. Grid-Tied</vt:lpstr>
      <vt:lpstr>Good, bad, ugly…?</vt:lpstr>
      <vt:lpstr>Small Wind Certification Council</vt:lpstr>
      <vt:lpstr>Over-Speed Protection During High Winds</vt:lpstr>
      <vt:lpstr>Small Wind Towers</vt:lpstr>
      <vt:lpstr>More tower, more power!</vt:lpstr>
      <vt:lpstr>Maintenance …not for the faint of heart</vt:lpstr>
      <vt:lpstr>Wind Turbine Siting</vt:lpstr>
      <vt:lpstr>PowerPoint Presentation</vt:lpstr>
      <vt:lpstr>UTILITY SCALE WIND TURBINES</vt:lpstr>
      <vt:lpstr>Evolution of U.S. Utility-Scale Wind</vt:lpstr>
      <vt:lpstr>Modern Large Wind Turbines</vt:lpstr>
      <vt:lpstr>PowerPoint Presentation</vt:lpstr>
      <vt:lpstr>How much energy?</vt:lpstr>
      <vt:lpstr>Installed Cost of Wind Energy</vt:lpstr>
      <vt:lpstr>PowerPoint Presentation</vt:lpstr>
      <vt:lpstr>PowerPoint Presentation</vt:lpstr>
      <vt:lpstr>Active Blade Pitching</vt:lpstr>
      <vt:lpstr>Geared vs. Direct Drive</vt:lpstr>
      <vt:lpstr>OFFSHORE WIND</vt:lpstr>
      <vt:lpstr>PowerPoint Presentation</vt:lpstr>
      <vt:lpstr>PowerPoint Presentation</vt:lpstr>
      <vt:lpstr>PowerPoint Presentation</vt:lpstr>
      <vt:lpstr>Power Curve &amp; Annual Energy Output</vt:lpstr>
      <vt:lpstr>Betz Limit </vt:lpstr>
      <vt:lpstr>Wind Turbine Blade Design</vt:lpstr>
      <vt:lpstr>Lift/Drag Forces Experienced by Turbine Blades</vt:lpstr>
      <vt:lpstr>Rotor Solidity</vt:lpstr>
      <vt:lpstr>PowerPoint Presentation</vt:lpstr>
    </vt:vector>
  </TitlesOfParts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Joseph</dc:creator>
  <cp:lastModifiedBy>Michael Arquin</cp:lastModifiedBy>
  <cp:revision>41</cp:revision>
  <dcterms:created xsi:type="dcterms:W3CDTF">2014-06-23T16:17:16Z</dcterms:created>
  <dcterms:modified xsi:type="dcterms:W3CDTF">2016-11-30T19:23:57Z</dcterms:modified>
</cp:coreProperties>
</file>